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D2F"/>
    <a:srgbClr val="CC339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57166"/>
            <a:ext cx="7789776" cy="839586"/>
          </a:xfrm>
        </p:spPr>
        <p:txBody>
          <a:bodyPr>
            <a:normAutofit/>
          </a:bodyPr>
          <a:lstStyle/>
          <a:p>
            <a:r>
              <a:rPr kumimoji="1" lang="ru-RU" sz="1600" dirty="0" smtClean="0">
                <a:latin typeface="Arial Black" pitchFamily="34" charset="0"/>
              </a:rPr>
              <a:t>МОУ «Средняя общеобразовательная школа №7</a:t>
            </a:r>
            <a:br>
              <a:rPr kumimoji="1" lang="ru-RU" sz="1600" dirty="0" smtClean="0">
                <a:latin typeface="Arial Black" pitchFamily="34" charset="0"/>
              </a:rPr>
            </a:br>
            <a:r>
              <a:rPr kumimoji="1" lang="ru-RU" sz="1600" dirty="0" smtClean="0">
                <a:latin typeface="Arial Black" pitchFamily="34" charset="0"/>
              </a:rPr>
              <a:t> с углубленным изучением отдельных предметов»</a:t>
            </a:r>
            <a:r>
              <a:rPr kumimoji="1" lang="ru-RU" sz="1600" dirty="0" smtClean="0"/>
              <a:t/>
            </a:r>
            <a:br>
              <a:rPr kumimoji="1" lang="ru-RU" sz="1600" dirty="0" smtClean="0"/>
            </a:b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ИГРОВЫЕ ТЕХНОЛОГИИ В ОБРАЗОВАТЕЛЬНОМ ПРОЦЕССЕ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556792"/>
            <a:ext cx="6856365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ИГРЫ И ИГРОВЫЕ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УПРАЖНЕНИЯ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УРОКАХ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60648"/>
            <a:ext cx="4283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cs typeface="Times New Roman" pitchFamily="18" charset="0"/>
              </a:rPr>
              <a:t>Расставьте карточки,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cs typeface="Times New Roman" pitchFamily="18" charset="0"/>
              </a:rPr>
              <a:t> начиная с самой большой.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404664"/>
            <a:ext cx="0" cy="525658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C:\Documents and Settings\UserXP\Мои документы\Мои рисунки\1ясчи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88843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32040" y="260648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cs typeface="Times New Roman" pitchFamily="18" charset="0"/>
              </a:rPr>
              <a:t>Постройте </a:t>
            </a:r>
          </a:p>
          <a:p>
            <a:pPr algn="ctr"/>
            <a:r>
              <a:rPr lang="ru-RU" sz="2800" dirty="0" smtClean="0">
                <a:cs typeface="Times New Roman" pitchFamily="18" charset="0"/>
              </a:rPr>
              <a:t>пирамидку.</a:t>
            </a:r>
          </a:p>
        </p:txBody>
      </p:sp>
      <p:pic>
        <p:nvPicPr>
          <p:cNvPr id="7" name="Рисунок 6" descr="C:\Documents and Settings\UserXP\Мои документы\Мои рисунки\1ясчичяИСМсчисмт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32435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75656" y="476672"/>
          <a:ext cx="6096000" cy="46805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60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2267744" y="692696"/>
            <a:ext cx="1224136" cy="1152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67744" y="2348880"/>
            <a:ext cx="1224136" cy="1152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267744" y="3933056"/>
            <a:ext cx="1224136" cy="1152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09945-b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104" y="548680"/>
            <a:ext cx="1224137" cy="1368152"/>
          </a:xfrm>
          <a:prstGeom prst="rect">
            <a:avLst/>
          </a:prstGeom>
        </p:spPr>
      </p:pic>
      <p:pic>
        <p:nvPicPr>
          <p:cNvPr id="15" name="Рисунок 14" descr="1785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096" y="2060848"/>
            <a:ext cx="1440160" cy="1584176"/>
          </a:xfrm>
          <a:prstGeom prst="rect">
            <a:avLst/>
          </a:prstGeom>
        </p:spPr>
      </p:pic>
      <p:pic>
        <p:nvPicPr>
          <p:cNvPr id="16" name="Рисунок 15" descr="029-b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096" y="3789040"/>
            <a:ext cx="1152128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264696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53358" y="260648"/>
            <a:ext cx="4962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Игра «Домино»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66967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/>
              <a:t>Игровое упражнение</a:t>
            </a:r>
          </a:p>
          <a:p>
            <a:pPr algn="ctr"/>
            <a:r>
              <a:rPr lang="ru-RU" sz="3200" dirty="0" smtClean="0"/>
              <a:t> «Реши правильно и прочти»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31840" y="1628800"/>
          <a:ext cx="2376264" cy="3435096"/>
        </p:xfrm>
        <a:graphic>
          <a:graphicData uri="http://schemas.openxmlformats.org/drawingml/2006/table">
            <a:tbl>
              <a:tblPr/>
              <a:tblGrid>
                <a:gridCol w="1302991"/>
                <a:gridCol w="1073273"/>
              </a:tblGrid>
              <a:tr h="3312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6 – 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5 + 2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10 – 8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5 + 2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7 – 4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6 + 3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5 + 5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948264" y="980728"/>
          <a:ext cx="1491176" cy="4619854"/>
        </p:xfrm>
        <a:graphic>
          <a:graphicData uri="http://schemas.openxmlformats.org/drawingml/2006/table">
            <a:tbl>
              <a:tblPr/>
              <a:tblGrid>
                <a:gridCol w="745588"/>
                <a:gridCol w="745588"/>
              </a:tblGrid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1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И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2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3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4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5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6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7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9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50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10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XP\Мои документы\Загрузки\f_49e3c0c8a84a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4392488" cy="317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764704"/>
            <a:ext cx="6301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Игра «Кто больше?»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708920"/>
            <a:ext cx="758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ИГРОВЫЕ   ТЕХНОЛОГИИ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6184" y="103858"/>
            <a:ext cx="8495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</a:ln>
                <a:solidFill>
                  <a:srgbClr val="034D2F"/>
                </a:solidFill>
                <a:effectLst/>
              </a:rPr>
              <a:t>ЗА</a:t>
            </a:r>
            <a:endParaRPr lang="ru-RU" sz="4800" b="1" cap="none" spc="0" dirty="0">
              <a:ln w="12700">
                <a:solidFill>
                  <a:schemeClr val="tx1"/>
                </a:solidFill>
              </a:ln>
              <a:solidFill>
                <a:srgbClr val="034D2F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44624"/>
            <a:ext cx="2391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ПРОТИВ</a:t>
            </a:r>
            <a:endParaRPr lang="ru-RU" sz="4800" b="1" cap="none" spc="50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57301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является естественной формой труда ребенка, приготовлением к   будущей жизни;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способствует повышению </a:t>
            </a:r>
            <a:r>
              <a:rPr lang="ru-RU" dirty="0" smtClean="0"/>
              <a:t>интереса</a:t>
            </a:r>
            <a:r>
              <a:rPr lang="ru-RU" dirty="0" smtClean="0"/>
              <a:t>, активизации </a:t>
            </a:r>
            <a:r>
              <a:rPr lang="ru-RU" dirty="0" smtClean="0"/>
              <a:t>и   </a:t>
            </a:r>
            <a:r>
              <a:rPr lang="ru-RU" dirty="0" smtClean="0"/>
              <a:t>развитию мышления;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несет </a:t>
            </a:r>
            <a:r>
              <a:rPr lang="ru-RU" dirty="0" err="1" smtClean="0"/>
              <a:t>здоровьесберегающий</a:t>
            </a:r>
            <a:r>
              <a:rPr lang="ru-RU" dirty="0" smtClean="0"/>
              <a:t>   </a:t>
            </a:r>
            <a:r>
              <a:rPr lang="ru-RU" dirty="0" smtClean="0"/>
              <a:t>фактор в </a:t>
            </a:r>
            <a:r>
              <a:rPr lang="ru-RU" dirty="0" smtClean="0"/>
              <a:t>развитии </a:t>
            </a:r>
            <a:r>
              <a:rPr lang="ru-RU" dirty="0" smtClean="0"/>
              <a:t>и </a:t>
            </a:r>
            <a:r>
              <a:rPr lang="ru-RU" dirty="0" smtClean="0"/>
              <a:t>обучении;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идет передача опыта </a:t>
            </a:r>
            <a:r>
              <a:rPr lang="ru-RU" dirty="0" smtClean="0"/>
              <a:t>старших поколений </a:t>
            </a:r>
            <a:r>
              <a:rPr lang="ru-RU" dirty="0" smtClean="0"/>
              <a:t>младшим;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способствует </a:t>
            </a:r>
            <a:r>
              <a:rPr lang="ru-RU" dirty="0" smtClean="0"/>
              <a:t>использованию    </a:t>
            </a:r>
            <a:r>
              <a:rPr lang="ru-RU" dirty="0" smtClean="0"/>
              <a:t>знаний в новой ситуации;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443711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-способствует объединению коллектива и формированию ответственности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836712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-сложность в организации и проблемы с дисциплиной;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48064" y="1484784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подготовка требует больших затрат времени, нежели ее проведение;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220486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-увлекаясь игровой оболочкой, можно потерять образовательное содержание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8064" y="3068960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невозможность использования на любом материале;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3645024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-сложность в оценке учащихся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hool21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4279512" cy="44947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school21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107932" cy="39604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3336" y="2967335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kozlov.ru/upload/images/0408/040814172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136624" cy="38164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836712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«…ребенок должен играть, даже когда делает серьезное дело. Вся его жизнь – это игра.»</a:t>
            </a:r>
            <a:endParaRPr lang="ru-RU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386278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А.С. Макаренко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419" y="692696"/>
            <a:ext cx="82711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 ИГРОВЫХ ТЕХНОЛОГИЙ-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276872"/>
            <a:ext cx="48979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пробудить интерес </a:t>
            </a:r>
          </a:p>
          <a:p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познанию, </a:t>
            </a:r>
            <a:r>
              <a:rPr lang="ru-RU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науке,</a:t>
            </a:r>
          </a:p>
          <a:p>
            <a:r>
              <a:rPr lang="ru-RU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книге, учению</a:t>
            </a:r>
            <a:endParaRPr lang="ru-RU" sz="4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айл:Ushinsky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957694" y="548681"/>
            <a:ext cx="2815963" cy="37444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764704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i="1" dirty="0" smtClean="0"/>
              <a:t>«Для дитяти игра – действительность, и действительность гораздо более интересная, чем та, которая его окружает. Интереснее она для ребенка именно потому, что отчасти есть его собственное создание… в игре же дитя, уже зреющий человек пробует свои силы и самостоятельно распоряжается своими же созданиями.»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378904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К.Д. Ушинский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51520" y="0"/>
            <a:ext cx="3888432" cy="2808312"/>
            <a:chOff x="2699792" y="1484784"/>
            <a:chExt cx="3888432" cy="2808312"/>
          </a:xfrm>
        </p:grpSpPr>
        <p:sp>
          <p:nvSpPr>
            <p:cNvPr id="10" name="Облако 9"/>
            <p:cNvSpPr/>
            <p:nvPr/>
          </p:nvSpPr>
          <p:spPr>
            <a:xfrm>
              <a:off x="2699792" y="1484784"/>
              <a:ext cx="3888432" cy="2808312"/>
            </a:xfrm>
            <a:prstGeom prst="cloud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997824" y="1988840"/>
              <a:ext cx="2993768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СУЩНОСТЬ </a:t>
              </a:r>
            </a:p>
            <a:p>
              <a:pPr algn="ctr"/>
              <a:r>
                <a:rPr lang="ru-RU" sz="36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ИГРОВЫХ</a:t>
              </a:r>
            </a:p>
            <a:p>
              <a:pPr algn="ctr"/>
              <a:r>
                <a:rPr lang="ru-RU" sz="36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ТЕХНОЛОГИЙ</a:t>
              </a:r>
              <a:endParaRPr lang="ru-RU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72204" y="3321593"/>
            <a:ext cx="1779839" cy="1679891"/>
            <a:chOff x="772204" y="3321593"/>
            <a:chExt cx="1779839" cy="1679891"/>
          </a:xfrm>
        </p:grpSpPr>
        <p:sp>
          <p:nvSpPr>
            <p:cNvPr id="14" name="Капля 13"/>
            <p:cNvSpPr/>
            <p:nvPr/>
          </p:nvSpPr>
          <p:spPr>
            <a:xfrm rot="17393224">
              <a:off x="822178" y="3271619"/>
              <a:ext cx="1679891" cy="1779839"/>
            </a:xfrm>
            <a:prstGeom prst="teardrop">
              <a:avLst>
                <a:gd name="adj" fmla="val 125442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99592" y="3717032"/>
              <a:ext cx="14927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latin typeface="Arial Black" pitchFamily="34" charset="0"/>
                </a:rPr>
                <a:t>мотива-</a:t>
              </a:r>
            </a:p>
            <a:p>
              <a:r>
                <a:rPr lang="ru-RU" sz="2000" dirty="0" err="1" smtClean="0">
                  <a:latin typeface="Arial Black" pitchFamily="34" charset="0"/>
                </a:rPr>
                <a:t>ционный</a:t>
              </a:r>
              <a:endParaRPr lang="ru-RU" sz="2000" dirty="0">
                <a:latin typeface="Arial Black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919549" y="4232781"/>
            <a:ext cx="1779839" cy="1679891"/>
            <a:chOff x="2919549" y="4232781"/>
            <a:chExt cx="1779839" cy="1679891"/>
          </a:xfrm>
        </p:grpSpPr>
        <p:sp>
          <p:nvSpPr>
            <p:cNvPr id="16" name="Капля 15"/>
            <p:cNvSpPr/>
            <p:nvPr/>
          </p:nvSpPr>
          <p:spPr>
            <a:xfrm rot="17393224">
              <a:off x="2969523" y="4182807"/>
              <a:ext cx="1679891" cy="1779839"/>
            </a:xfrm>
            <a:prstGeom prst="teardrop">
              <a:avLst>
                <a:gd name="adj" fmla="val 125442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59832" y="4509120"/>
              <a:ext cx="144943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err="1" smtClean="0">
                  <a:latin typeface="Arial Black" pitchFamily="34" charset="0"/>
                </a:rPr>
                <a:t>ориента</a:t>
              </a:r>
              <a:r>
                <a:rPr lang="ru-RU" sz="2000" dirty="0" smtClean="0">
                  <a:latin typeface="Arial Black" pitchFamily="34" charset="0"/>
                </a:rPr>
                <a:t>-</a:t>
              </a:r>
            </a:p>
            <a:p>
              <a:r>
                <a:rPr lang="ru-RU" sz="2000" dirty="0" err="1" smtClean="0">
                  <a:latin typeface="Arial Black" pitchFamily="34" charset="0"/>
                </a:rPr>
                <a:t>ционно</a:t>
              </a:r>
              <a:r>
                <a:rPr lang="ru-RU" sz="2000" dirty="0" smtClean="0">
                  <a:latin typeface="Arial Black" pitchFamily="34" charset="0"/>
                </a:rPr>
                <a:t>-</a:t>
              </a:r>
            </a:p>
            <a:p>
              <a:r>
                <a:rPr lang="ru-RU" sz="2000" dirty="0" smtClean="0">
                  <a:latin typeface="Arial Black" pitchFamily="34" charset="0"/>
                </a:rPr>
                <a:t>целевой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035886" y="2480013"/>
            <a:ext cx="1779839" cy="1679891"/>
            <a:chOff x="4035886" y="2480013"/>
            <a:chExt cx="1779839" cy="1679891"/>
          </a:xfrm>
        </p:grpSpPr>
        <p:sp>
          <p:nvSpPr>
            <p:cNvPr id="17" name="Капля 16"/>
            <p:cNvSpPr/>
            <p:nvPr/>
          </p:nvSpPr>
          <p:spPr>
            <a:xfrm rot="16759935">
              <a:off x="4085860" y="2430039"/>
              <a:ext cx="1679891" cy="1779839"/>
            </a:xfrm>
            <a:prstGeom prst="teardrop">
              <a:avLst>
                <a:gd name="adj" fmla="val 125442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067944" y="2564904"/>
              <a:ext cx="1561646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latin typeface="Arial Black" pitchFamily="34" charset="0"/>
                </a:rPr>
                <a:t>содержа-</a:t>
              </a:r>
            </a:p>
            <a:p>
              <a:r>
                <a:rPr lang="ru-RU" sz="2000" dirty="0" err="1" smtClean="0">
                  <a:latin typeface="Arial Black" pitchFamily="34" charset="0"/>
                </a:rPr>
                <a:t>тельно</a:t>
              </a:r>
              <a:r>
                <a:rPr lang="ru-RU" sz="2000" dirty="0" smtClean="0">
                  <a:latin typeface="Arial Black" pitchFamily="34" charset="0"/>
                </a:rPr>
                <a:t>-</a:t>
              </a:r>
            </a:p>
            <a:p>
              <a:r>
                <a:rPr lang="ru-RU" sz="2000" dirty="0" err="1" smtClean="0">
                  <a:latin typeface="Arial Black" pitchFamily="34" charset="0"/>
                </a:rPr>
                <a:t>операци</a:t>
              </a:r>
              <a:r>
                <a:rPr lang="ru-RU" sz="2000" dirty="0" smtClean="0">
                  <a:latin typeface="Arial Black" pitchFamily="34" charset="0"/>
                </a:rPr>
                <a:t>-</a:t>
              </a:r>
            </a:p>
            <a:p>
              <a:r>
                <a:rPr lang="ru-RU" sz="2000" dirty="0" err="1" smtClean="0">
                  <a:latin typeface="Arial Black" pitchFamily="34" charset="0"/>
                </a:rPr>
                <a:t>онный</a:t>
              </a:r>
              <a:endParaRPr lang="ru-RU" sz="2000" dirty="0" smtClean="0">
                <a:latin typeface="Arial Black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292080" y="801312"/>
            <a:ext cx="1900868" cy="1679891"/>
            <a:chOff x="5292080" y="801312"/>
            <a:chExt cx="1900868" cy="1679891"/>
          </a:xfrm>
        </p:grpSpPr>
        <p:sp>
          <p:nvSpPr>
            <p:cNvPr id="18" name="Капля 17"/>
            <p:cNvSpPr/>
            <p:nvPr/>
          </p:nvSpPr>
          <p:spPr>
            <a:xfrm rot="15685185">
              <a:off x="5463083" y="751338"/>
              <a:ext cx="1679891" cy="1779839"/>
            </a:xfrm>
            <a:prstGeom prst="teardrop">
              <a:avLst>
                <a:gd name="adj" fmla="val 125442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292080" y="1052736"/>
              <a:ext cx="18549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err="1" smtClean="0">
                  <a:latin typeface="Arial Black" pitchFamily="34" charset="0"/>
                </a:rPr>
                <a:t>ценностно</a:t>
              </a:r>
              <a:r>
                <a:rPr lang="ru-RU" sz="2000" dirty="0" smtClean="0">
                  <a:latin typeface="Arial Black" pitchFamily="34" charset="0"/>
                </a:rPr>
                <a:t>-</a:t>
              </a:r>
            </a:p>
            <a:p>
              <a:r>
                <a:rPr lang="ru-RU" sz="2000" dirty="0" smtClean="0">
                  <a:latin typeface="Arial Black" pitchFamily="34" charset="0"/>
                </a:rPr>
                <a:t>  волевой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419870" y="2993890"/>
            <a:ext cx="1853198" cy="1679891"/>
            <a:chOff x="6419870" y="2993890"/>
            <a:chExt cx="1853198" cy="1679891"/>
          </a:xfrm>
        </p:grpSpPr>
        <p:sp>
          <p:nvSpPr>
            <p:cNvPr id="19" name="Капля 18"/>
            <p:cNvSpPr/>
            <p:nvPr/>
          </p:nvSpPr>
          <p:spPr>
            <a:xfrm rot="15685185">
              <a:off x="6543203" y="2943916"/>
              <a:ext cx="1679891" cy="1779839"/>
            </a:xfrm>
            <a:prstGeom prst="teardrop">
              <a:avLst>
                <a:gd name="adj" fmla="val 125442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419870" y="3532946"/>
              <a:ext cx="18245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latin typeface="Arial Black" pitchFamily="34" charset="0"/>
                </a:rPr>
                <a:t>оценочный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5" y="476672"/>
          <a:ext cx="8208914" cy="453844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76466"/>
                <a:gridCol w="4032448"/>
              </a:tblGrid>
              <a:tr h="672074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Компонент</a:t>
                      </a:r>
                      <a:r>
                        <a:rPr lang="ru-RU" sz="2000" dirty="0" smtClean="0">
                          <a:latin typeface="Arial Black" pitchFamily="34" charset="0"/>
                        </a:rPr>
                        <a:t> игровой технологии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Структурные элементы игры</a:t>
                      </a:r>
                    </a:p>
                  </a:txBody>
                  <a:tcPr anchor="ctr"/>
                </a:tc>
              </a:tr>
              <a:tr h="672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Мотивационный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Установочный момент, игровая ситуация</a:t>
                      </a:r>
                    </a:p>
                  </a:txBody>
                  <a:tcPr marL="28575" marR="28575" marT="28575" marB="28575"/>
                </a:tc>
              </a:tr>
              <a:tr h="6720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Ориентационно-целевой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игры</a:t>
                      </a:r>
                    </a:p>
                  </a:txBody>
                  <a:tcPr marL="28575" marR="28575" marT="28575" marB="28575"/>
                </a:tc>
              </a:tr>
              <a:tr h="6720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Содержательно-операционный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Правила игры, игровое действие</a:t>
                      </a:r>
                    </a:p>
                  </a:txBody>
                  <a:tcPr marL="28575" marR="28575" marT="28575" marB="28575"/>
                </a:tc>
              </a:tr>
              <a:tr h="6720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Ценностно-волевой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Игровое состояние</a:t>
                      </a:r>
                    </a:p>
                  </a:txBody>
                  <a:tcPr marL="28575" marR="28575" marT="28575" marB="28575"/>
                </a:tc>
              </a:tr>
              <a:tr h="6720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Оценочный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игры</a:t>
                      </a: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3 из 23564"/>
          <p:cNvPicPr>
            <a:picLocks noChangeAspect="1" noChangeArrowheads="1"/>
          </p:cNvPicPr>
          <p:nvPr/>
        </p:nvPicPr>
        <p:blipFill>
          <a:blip r:embed="rId2" cstate="print"/>
          <a:srcRect l="9980" r="18347"/>
          <a:stretch>
            <a:fillRect/>
          </a:stretch>
        </p:blipFill>
        <p:spPr bwMode="auto">
          <a:xfrm>
            <a:off x="2627784" y="1484784"/>
            <a:ext cx="5688632" cy="44644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" name="Облако 10"/>
          <p:cNvSpPr/>
          <p:nvPr/>
        </p:nvSpPr>
        <p:spPr>
          <a:xfrm>
            <a:off x="251520" y="0"/>
            <a:ext cx="3888432" cy="28083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9552" y="504056"/>
            <a:ext cx="29937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СУЩНОСТЬ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ИГРОВЫХ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ТЕХНОЛОГИЙ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1372491">
            <a:off x="4007347" y="5239340"/>
            <a:ext cx="3168352" cy="461665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игра-забава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351332">
            <a:off x="4139952" y="469552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игра-увлечение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241445">
            <a:off x="4849998" y="418015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игра-творчество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5969" y="44624"/>
            <a:ext cx="66862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РЕЗУЛЬТАТ 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ИГРОВЫХ ТЕХНОЛОГИЙ: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9888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эффективное средство воспитания познавательных интересов и активизации деятельности учащихся;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70892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тренировка памяти, помогающая учащимся выработать речевые умения и навыки;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35699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стимулирует умственную деятельность учащихся, развивает внимание и познавательный интерес к предмету;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407707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способствует преодолению пассивности учеников;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457183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способствует усилению работоспособности учащихся.</a:t>
            </a:r>
            <a:endParaRPr lang="ru-RU" i="1" dirty="0"/>
          </a:p>
        </p:txBody>
      </p:sp>
      <p:sp>
        <p:nvSpPr>
          <p:cNvPr id="10" name="Ромб 9"/>
          <p:cNvSpPr/>
          <p:nvPr/>
        </p:nvSpPr>
        <p:spPr>
          <a:xfrm>
            <a:off x="755576" y="2132856"/>
            <a:ext cx="288032" cy="14401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755576" y="2852936"/>
            <a:ext cx="288032" cy="14401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755576" y="3501008"/>
            <a:ext cx="288032" cy="14401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755576" y="4221088"/>
            <a:ext cx="288032" cy="14401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755576" y="4725144"/>
            <a:ext cx="288032" cy="14401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23928" y="764704"/>
            <a:ext cx="44999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/>
              <a:t>«Игра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любознательности.»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12160" y="3676962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/>
              <a:t>В.А. Сухомлинский</a:t>
            </a:r>
          </a:p>
        </p:txBody>
      </p:sp>
      <p:pic>
        <p:nvPicPr>
          <p:cNvPr id="20483" name="Picture 3" descr="Картинка 13 из 206"/>
          <p:cNvPicPr>
            <a:picLocks noChangeAspect="1" noChangeArrowheads="1"/>
          </p:cNvPicPr>
          <p:nvPr/>
        </p:nvPicPr>
        <p:blipFill>
          <a:blip r:embed="rId2" cstate="print"/>
          <a:srcRect b="23250"/>
          <a:stretch>
            <a:fillRect/>
          </a:stretch>
        </p:blipFill>
        <p:spPr bwMode="auto">
          <a:xfrm>
            <a:off x="539552" y="764704"/>
            <a:ext cx="2797969" cy="338437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3" grpId="0"/>
    </p:bldLst>
  </p:timing>
</p:sld>
</file>

<file path=ppt/theme/theme1.xml><?xml version="1.0" encoding="utf-8"?>
<a:theme xmlns:a="http://schemas.openxmlformats.org/drawingml/2006/main" name="MSC_MS_RU_RU_Ed_4_Accessories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MSC_MS_RU_RU_Ed_4_Accessories_2007v_Russia</Template>
  <TotalTime>240</TotalTime>
  <Words>422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MSC_MS_RU_RU_Ed_4_Accessories_2007v_Russia</vt:lpstr>
      <vt:lpstr>МОУ «Средняя общеобразовательная школа №7  с углубленным изучением отдельных предметов»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«Средняя общеобразовательная школа №7  с углубленным изучением отдельных предметов» </dc:title>
  <dc:creator>User</dc:creator>
  <cp:lastModifiedBy>User</cp:lastModifiedBy>
  <cp:revision>45</cp:revision>
  <dcterms:created xsi:type="dcterms:W3CDTF">2011-10-28T18:31:27Z</dcterms:created>
  <dcterms:modified xsi:type="dcterms:W3CDTF">2011-10-29T08:48:09Z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