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3" r:id="rId2"/>
    <p:sldId id="256" r:id="rId3"/>
    <p:sldId id="274" r:id="rId4"/>
    <p:sldId id="257" r:id="rId5"/>
    <p:sldId id="258" r:id="rId6"/>
    <p:sldId id="263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5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5B34F08-E47A-412C-B700-92282B715F36}" type="datetimeFigureOut">
              <a:rPr lang="ru-RU"/>
              <a:pPr>
                <a:defRPr/>
              </a:pPr>
              <a:t>26.09.2013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C3AF8EC-99EC-4013-A467-B14AF89DF7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FA6A1-98F7-43E6-B3F7-C390A4D9D984}" type="datetimeFigureOut">
              <a:rPr lang="ru-RU"/>
              <a:pPr>
                <a:defRPr/>
              </a:pPr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A41CD-FCB7-43A5-B9A4-28F4A090BA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5D33A-7703-4210-ADFB-29A5F3288401}" type="datetimeFigureOut">
              <a:rPr lang="ru-RU"/>
              <a:pPr>
                <a:defRPr/>
              </a:pPr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622BA-D98B-4E63-BA81-A96813CEA0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84479-3901-4C95-B04B-60C7F091220B}" type="datetimeFigureOut">
              <a:rPr lang="ru-RU"/>
              <a:pPr>
                <a:defRPr/>
              </a:pPr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334F1-B14B-4E35-A297-770EEDD1B8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FF158-AD41-4C1D-80F5-A1939BD5D98C}" type="datetimeFigureOut">
              <a:rPr lang="ru-RU"/>
              <a:pPr>
                <a:defRPr/>
              </a:pPr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18C28-865C-4398-B779-537B460043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964F0-231E-4289-863E-CF38D87F04B8}" type="datetimeFigureOut">
              <a:rPr lang="ru-RU"/>
              <a:pPr>
                <a:defRPr/>
              </a:pPr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B9B92-4810-480E-933B-F5A9881BD8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79331-648D-4722-B620-4FA507C44192}" type="datetimeFigureOut">
              <a:rPr lang="ru-RU"/>
              <a:pPr>
                <a:defRPr/>
              </a:pPr>
              <a:t>26.09.2013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815CF-79C4-449F-9C0C-5EEB737F8F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7E28F-BFDD-443D-84A0-8EC4B8BB595E}" type="datetimeFigureOut">
              <a:rPr lang="ru-RU"/>
              <a:pPr>
                <a:defRPr/>
              </a:pPr>
              <a:t>26.09.2013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3D195-7B38-4B37-A6F8-EE3542496E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47203-BBEA-46A7-B6C0-0B6212982891}" type="datetimeFigureOut">
              <a:rPr lang="ru-RU"/>
              <a:pPr>
                <a:defRPr/>
              </a:pPr>
              <a:t>26.09.2013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F08B8-9928-467C-94A3-3567189DD5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87BC6-5C2D-4276-97CC-8D39C2210316}" type="datetimeFigureOut">
              <a:rPr lang="ru-RU"/>
              <a:pPr>
                <a:defRPr/>
              </a:pPr>
              <a:t>26.09.2013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0F5E6-45C5-4A2D-BFED-CAE01DBD23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85A70-650D-4453-8734-7EF6DB52A665}" type="datetimeFigureOut">
              <a:rPr lang="ru-RU"/>
              <a:pPr>
                <a:defRPr/>
              </a:pPr>
              <a:t>26.09.2013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4B343-B194-4B2C-BC41-D3BAE9727A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36D11-1A0A-4C19-871B-E7682DED5F90}" type="datetimeFigureOut">
              <a:rPr lang="ru-RU"/>
              <a:pPr>
                <a:defRPr/>
              </a:pPr>
              <a:t>26.09.2013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75D30-4779-4A4A-8755-2127BFD6EE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ACD56BC-8C0A-4CE4-93AD-2822444C83E5}" type="datetimeFigureOut">
              <a:rPr lang="ru-RU"/>
              <a:pPr>
                <a:defRPr/>
              </a:pPr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F48FD61-86E9-4D6C-8500-293680457F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hyperlink" Target="http://img0.liveinternet.ru/images/attach/c/2/64/151/64151736_1284759777_258355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ubomarti.ucoz.ru/_pu/5/22162576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s39.radikal.ru/i083/0901/03/f7bff44e2660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img.galya.ru/galya.ru/Pictures2/themes_topics/2009/10/14/1491935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488" y="1143000"/>
            <a:ext cx="363378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нутый угол 1"/>
          <p:cNvSpPr/>
          <p:nvPr/>
        </p:nvSpPr>
        <p:spPr>
          <a:xfrm>
            <a:off x="4000500" y="1000125"/>
            <a:ext cx="4857750" cy="5429250"/>
          </a:xfrm>
          <a:prstGeom prst="foldedCorner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00" name="TextBox 2"/>
          <p:cNvSpPr txBox="1">
            <a:spLocks noChangeArrowheads="1"/>
          </p:cNvSpPr>
          <p:nvPr/>
        </p:nvSpPr>
        <p:spPr bwMode="auto">
          <a:xfrm>
            <a:off x="4211960" y="2132856"/>
            <a:ext cx="4572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2400" dirty="0" smtClean="0">
                <a:latin typeface="Calibri" pitchFamily="34" charset="0"/>
              </a:rPr>
              <a:t>ФИО родителей, законных представителей.</a:t>
            </a:r>
          </a:p>
          <a:p>
            <a:pPr marL="342900" indent="-342900">
              <a:buFontTx/>
              <a:buAutoNum type="arabicPeriod"/>
            </a:pPr>
            <a:r>
              <a:rPr lang="ru-RU" sz="2400" dirty="0" smtClean="0">
                <a:latin typeface="Calibri" pitchFamily="34" charset="0"/>
              </a:rPr>
              <a:t>Контактные телефоны по которым можно связаться.</a:t>
            </a:r>
          </a:p>
          <a:p>
            <a:pPr marL="342900" indent="-342900">
              <a:buFontTx/>
              <a:buAutoNum type="arabicPeriod"/>
            </a:pPr>
            <a:r>
              <a:rPr lang="ru-RU" sz="2400" dirty="0" smtClean="0">
                <a:latin typeface="Calibri" pitchFamily="34" charset="0"/>
              </a:rPr>
              <a:t>Интересующие темы для проведения родительских собраний</a:t>
            </a:r>
            <a:endParaRPr lang="ru-RU" sz="2400" dirty="0">
              <a:latin typeface="Calibri" pitchFamily="34" charset="0"/>
            </a:endParaRPr>
          </a:p>
        </p:txBody>
      </p:sp>
      <p:sp>
        <p:nvSpPr>
          <p:cNvPr id="4101" name="TextBox 3"/>
          <p:cNvSpPr txBox="1">
            <a:spLocks noChangeArrowheads="1"/>
          </p:cNvSpPr>
          <p:nvPr/>
        </p:nvSpPr>
        <p:spPr bwMode="auto">
          <a:xfrm>
            <a:off x="1143000" y="214313"/>
            <a:ext cx="7000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Book Antiqua" pitchFamily="18" charset="0"/>
              </a:rPr>
              <a:t>АНКЕТИРОВАНИЕ  РОДИТЕЛЕЙ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артинка 78 из 17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63" y="1357313"/>
            <a:ext cx="5240337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387" name="Двойная волна 1"/>
          <p:cNvGrpSpPr>
            <a:grpSpLocks/>
          </p:cNvGrpSpPr>
          <p:nvPr/>
        </p:nvGrpSpPr>
        <p:grpSpPr bwMode="auto">
          <a:xfrm>
            <a:off x="152400" y="109538"/>
            <a:ext cx="4548188" cy="1963737"/>
            <a:chOff x="96" y="69"/>
            <a:chExt cx="2865" cy="1237"/>
          </a:xfrm>
        </p:grpSpPr>
        <p:pic>
          <p:nvPicPr>
            <p:cNvPr id="16389" name="Двойная волна 1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6" y="69"/>
              <a:ext cx="2865" cy="1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0" name="Text Box 4"/>
            <p:cNvSpPr txBox="1">
              <a:spLocks noChangeArrowheads="1"/>
            </p:cNvSpPr>
            <p:nvPr/>
          </p:nvSpPr>
          <p:spPr bwMode="auto">
            <a:xfrm>
              <a:off x="135" y="236"/>
              <a:ext cx="2790" cy="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800" b="1">
                  <a:solidFill>
                    <a:srgbClr val="C00000"/>
                  </a:solidFill>
                  <a:latin typeface="Calibri" pitchFamily="34" charset="0"/>
                </a:rPr>
                <a:t>ПРАВИЛО ЧЕТВЁРТОЕ: </a:t>
              </a:r>
            </a:p>
            <a:p>
              <a:pPr algn="ctr"/>
              <a:r>
                <a:rPr lang="ru-RU" sz="2800" b="1">
                  <a:latin typeface="Calibri" pitchFamily="34" charset="0"/>
                </a:rPr>
                <a:t>не скупитесь на похвалу.</a:t>
              </a:r>
              <a:endParaRPr lang="ru-RU" sz="2800" b="1">
                <a:latin typeface="Batang" pitchFamily="18" charset="-127"/>
                <a:ea typeface="Batang" pitchFamily="18" charset="-127"/>
              </a:endParaRPr>
            </a:p>
          </p:txBody>
        </p:sp>
      </p:grpSp>
      <p:sp>
        <p:nvSpPr>
          <p:cNvPr id="16388" name="TextBox 2"/>
          <p:cNvSpPr txBox="1">
            <a:spLocks noChangeArrowheads="1"/>
          </p:cNvSpPr>
          <p:nvPr/>
        </p:nvSpPr>
        <p:spPr bwMode="auto">
          <a:xfrm>
            <a:off x="428625" y="5143500"/>
            <a:ext cx="850106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Нет такого двоечника, которого не за что было бы похвалить. Выделить из потока неудач крошечный островок, соломинку, и у ребенка возникнет плацдарм, с которого можно вести наступление на незнание и неумение.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Картинка 51 из 17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63" y="1785938"/>
            <a:ext cx="5454650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11" name="Двойная волна 1"/>
          <p:cNvGrpSpPr>
            <a:grpSpLocks/>
          </p:cNvGrpSpPr>
          <p:nvPr/>
        </p:nvGrpSpPr>
        <p:grpSpPr bwMode="auto">
          <a:xfrm>
            <a:off x="725488" y="109538"/>
            <a:ext cx="7186612" cy="1963737"/>
            <a:chOff x="457" y="69"/>
            <a:chExt cx="4527" cy="1237"/>
          </a:xfrm>
        </p:grpSpPr>
        <p:pic>
          <p:nvPicPr>
            <p:cNvPr id="17413" name="Двойная волна 1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" y="69"/>
              <a:ext cx="4527" cy="1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4" name="Text Box 4"/>
            <p:cNvSpPr txBox="1">
              <a:spLocks noChangeArrowheads="1"/>
            </p:cNvSpPr>
            <p:nvPr/>
          </p:nvSpPr>
          <p:spPr bwMode="auto">
            <a:xfrm>
              <a:off x="495" y="236"/>
              <a:ext cx="4455" cy="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800" b="1">
                  <a:solidFill>
                    <a:srgbClr val="C00000"/>
                  </a:solidFill>
                  <a:latin typeface="Calibri" pitchFamily="34" charset="0"/>
                </a:rPr>
                <a:t>ПРАВИЛО ПЯТОЕ: </a:t>
              </a:r>
            </a:p>
            <a:p>
              <a:pPr algn="ctr"/>
              <a:r>
                <a:rPr lang="ru-RU" sz="2400" b="1">
                  <a:latin typeface="Calibri" pitchFamily="34" charset="0"/>
                </a:rPr>
                <a:t>оценка должна сравнивать сегодняшние успехи ребенка с его собственными вчерашними неудачами.</a:t>
              </a:r>
              <a:endParaRPr lang="ru-RU" sz="2400" b="1">
                <a:latin typeface="Batang" pitchFamily="18" charset="-127"/>
                <a:ea typeface="Batang" pitchFamily="18" charset="-127"/>
              </a:endParaRPr>
            </a:p>
          </p:txBody>
        </p:sp>
      </p:grpSp>
      <p:sp>
        <p:nvSpPr>
          <p:cNvPr id="17412" name="TextBox 2"/>
          <p:cNvSpPr txBox="1">
            <a:spLocks noChangeArrowheads="1"/>
          </p:cNvSpPr>
          <p:nvPr/>
        </p:nvSpPr>
        <p:spPr bwMode="auto">
          <a:xfrm>
            <a:off x="357188" y="5500688"/>
            <a:ext cx="83581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Не надо сравнивать ребенка с успехами соседского. Ведь даже самый малый успех ребенка – это реальная победа над собой, и она должна быть замечена и оценена по заслугам.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dgizo.ulgov.ru/press/00001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214563"/>
            <a:ext cx="390525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435" name="Двойная волна 1"/>
          <p:cNvGrpSpPr>
            <a:grpSpLocks/>
          </p:cNvGrpSpPr>
          <p:nvPr/>
        </p:nvGrpSpPr>
        <p:grpSpPr bwMode="auto">
          <a:xfrm>
            <a:off x="152400" y="109538"/>
            <a:ext cx="5400675" cy="1963737"/>
            <a:chOff x="96" y="69"/>
            <a:chExt cx="3402" cy="1237"/>
          </a:xfrm>
        </p:grpSpPr>
        <p:pic>
          <p:nvPicPr>
            <p:cNvPr id="18438" name="Двойная волна 1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6" y="69"/>
              <a:ext cx="3402" cy="1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39" name="Text Box 4"/>
            <p:cNvSpPr txBox="1">
              <a:spLocks noChangeArrowheads="1"/>
            </p:cNvSpPr>
            <p:nvPr/>
          </p:nvSpPr>
          <p:spPr bwMode="auto">
            <a:xfrm>
              <a:off x="135" y="236"/>
              <a:ext cx="3330" cy="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800" b="1">
                  <a:solidFill>
                    <a:srgbClr val="C00000"/>
                  </a:solidFill>
                  <a:latin typeface="Calibri" pitchFamily="34" charset="0"/>
                </a:rPr>
                <a:t>ПРАВИЛО ШЕСТОЕ: </a:t>
              </a:r>
            </a:p>
            <a:p>
              <a:pPr algn="ctr"/>
              <a:r>
                <a:rPr lang="ru-RU" sz="2800" b="1">
                  <a:latin typeface="Calibri" pitchFamily="34" charset="0"/>
                </a:rPr>
                <a:t>ставьте перед ребенком предельно конкретные цели.</a:t>
              </a:r>
              <a:endParaRPr lang="ru-RU" sz="2800" b="1">
                <a:latin typeface="Batang" pitchFamily="18" charset="-127"/>
                <a:ea typeface="Batang" pitchFamily="18" charset="-127"/>
              </a:endParaRPr>
            </a:p>
          </p:txBody>
        </p:sp>
      </p:grpSp>
      <p:sp>
        <p:nvSpPr>
          <p:cNvPr id="18436" name="TextBox 2"/>
          <p:cNvSpPr txBox="1">
            <a:spLocks noChangeArrowheads="1"/>
          </p:cNvSpPr>
          <p:nvPr/>
        </p:nvSpPr>
        <p:spPr bwMode="auto">
          <a:xfrm>
            <a:off x="214313" y="5286375"/>
            <a:ext cx="878681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Тогда он попытается их достигнуть. Не искушайте ребенка невыполненными целями, не толкайте его на путь заведомого вранья.</a:t>
            </a:r>
          </a:p>
        </p:txBody>
      </p:sp>
      <p:pic>
        <p:nvPicPr>
          <p:cNvPr id="18437" name="Picture 4" descr="Картинка 97 из 178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5" y="2179638"/>
            <a:ext cx="3929063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3"/>
          <p:cNvSpPr txBox="1">
            <a:spLocks noChangeArrowheads="1"/>
          </p:cNvSpPr>
          <p:nvPr/>
        </p:nvSpPr>
        <p:spPr bwMode="auto">
          <a:xfrm>
            <a:off x="428625" y="285750"/>
            <a:ext cx="8429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Book Antiqua" pitchFamily="18" charset="0"/>
              </a:rPr>
              <a:t>РОДИТЕЛЬСКОЕ  СОБРАНИЕ</a:t>
            </a:r>
          </a:p>
        </p:txBody>
      </p:sp>
      <p:pic>
        <p:nvPicPr>
          <p:cNvPr id="2051" name="Picture 2" descr="Картинка 1 из 84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988" y="1352550"/>
            <a:ext cx="3700462" cy="422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Прямоугольник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5663" y="1352550"/>
            <a:ext cx="5900737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а 186 из 17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5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1000125" y="1714500"/>
            <a:ext cx="7358063" cy="255454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>
                <a:latin typeface="Calibri" pitchFamily="34" charset="0"/>
              </a:rPr>
              <a:t>«Сила мягкого спокойного слова так велика, что с нею не может сравниться никакое наказание</a:t>
            </a:r>
            <a:r>
              <a:rPr lang="ru-RU" sz="4000" b="1" dirty="0" smtClean="0">
                <a:latin typeface="Calibri" pitchFamily="34" charset="0"/>
              </a:rPr>
              <a:t>»</a:t>
            </a:r>
            <a:endParaRPr lang="ru-RU" sz="4000" b="1" dirty="0">
              <a:latin typeface="Calibri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0" y="142875"/>
            <a:ext cx="8786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latin typeface="Calibri" pitchFamily="34" charset="0"/>
              </a:rPr>
              <a:t>Учеба требует немало сил</a:t>
            </a:r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5357813" y="928688"/>
            <a:ext cx="39290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Одни ученики схватывают все на лету, другие нет. </a:t>
            </a: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142875" y="4357688"/>
            <a:ext cx="3929063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libri" pitchFamily="34" charset="0"/>
              </a:rPr>
              <a:t>У одних сильно развита способность слушать, и они могут вполне хорошо воспринимать информацию на слух. У других же развито зрительное восприятие – материал при этом лучше усваивается при чтении.</a:t>
            </a:r>
          </a:p>
        </p:txBody>
      </p:sp>
      <p:pic>
        <p:nvPicPr>
          <p:cNvPr id="5125" name="Picture 2" descr="Картинка 7 из 17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642938"/>
            <a:ext cx="5076825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4" descr="Картинка 18 из 178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3988" y="3214688"/>
            <a:ext cx="5037137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214313" y="0"/>
            <a:ext cx="89296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Оказывается, более двух третей неуспевающих потенциально способны, но эти способности не получили развития по разным причинам.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0063" y="4429125"/>
            <a:ext cx="3000375" cy="22463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Вероятно, одной из таких причин явилось неумение (а иногда и нежелание) вовремя оказать поддержку своему ребенку в учебной деятельности.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29313" y="4572000"/>
            <a:ext cx="3000375" cy="19383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Успеваемость порой не соответствует уровню собственных возможностей учащегося.</a:t>
            </a:r>
          </a:p>
        </p:txBody>
      </p:sp>
      <p:pic>
        <p:nvPicPr>
          <p:cNvPr id="6149" name="i-main-pic" descr="Картинка 2 из 259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1066800"/>
            <a:ext cx="4751387" cy="603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право 5"/>
          <p:cNvSpPr/>
          <p:nvPr/>
        </p:nvSpPr>
        <p:spPr>
          <a:xfrm>
            <a:off x="3857625" y="5214938"/>
            <a:ext cx="1714500" cy="428625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642938" y="0"/>
            <a:ext cx="76438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>
                <a:solidFill>
                  <a:srgbClr val="C00000"/>
                </a:solidFill>
                <a:latin typeface="Book Antiqua" pitchFamily="18" charset="0"/>
              </a:rPr>
              <a:t>Советы родителям:</a:t>
            </a:r>
          </a:p>
        </p:txBody>
      </p:sp>
      <p:pic>
        <p:nvPicPr>
          <p:cNvPr id="11267" name="i-main-pic" descr="Картинка 7 из 308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071563"/>
            <a:ext cx="3929063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00563" y="1214438"/>
            <a:ext cx="4357687" cy="70802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</a:rPr>
              <a:t>Никогда не называйте ребенка бестолковым и т.п.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00563" y="2071688"/>
            <a:ext cx="4357687" cy="101600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</a:rPr>
              <a:t>Хвалите ребенка за любой успех, пусть даже самый незначительный.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00563" y="3214688"/>
            <a:ext cx="4357687" cy="163195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</a:rPr>
              <a:t>Ежедневно просматривайте без нареканий тетради, дневник,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</a:rPr>
              <a:t> спокойно попросите объяснения по тому или иному факту, а затем спросите, чем вы можете помочь.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00563" y="5143500"/>
            <a:ext cx="4357687" cy="70802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</a:rPr>
              <a:t>Любите своего ребенка и вселяйте ежедневно в него уверенность.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00563" y="6072188"/>
            <a:ext cx="4357687" cy="40005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</a:rPr>
              <a:t>Не ругайте, а учите!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4"/>
          <p:cNvSpPr txBox="1">
            <a:spLocks noChangeArrowheads="1"/>
          </p:cNvSpPr>
          <p:nvPr/>
        </p:nvSpPr>
        <p:spPr bwMode="auto">
          <a:xfrm>
            <a:off x="428625" y="5000625"/>
            <a:ext cx="850106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“Двойка” - достаточное наказание, и не стоит дважды наказывать за одни и те же ошибки. Оценку своих знаний ребенок уже получил, и дома от своих родителей он ждет спокойной помощи, а не новых упреков.</a:t>
            </a:r>
          </a:p>
        </p:txBody>
      </p:sp>
      <p:pic>
        <p:nvPicPr>
          <p:cNvPr id="13315" name="i-main-pic" descr="Картинка 11 из 155789">
            <a:hlinkClick r:id="rId2"/>
          </p:cNvPr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7763" y="1352550"/>
            <a:ext cx="5121275" cy="703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316" name="Двойная волна 3"/>
          <p:cNvGrpSpPr>
            <a:grpSpLocks/>
          </p:cNvGrpSpPr>
          <p:nvPr/>
        </p:nvGrpSpPr>
        <p:grpSpPr bwMode="auto">
          <a:xfrm>
            <a:off x="152400" y="109538"/>
            <a:ext cx="4187825" cy="1963737"/>
            <a:chOff x="96" y="69"/>
            <a:chExt cx="2638" cy="1237"/>
          </a:xfrm>
        </p:grpSpPr>
        <p:pic>
          <p:nvPicPr>
            <p:cNvPr id="13317" name="Двойная волна 3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6" y="69"/>
              <a:ext cx="2638" cy="1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18" name="Text Box 5"/>
            <p:cNvSpPr txBox="1">
              <a:spLocks noChangeArrowheads="1"/>
            </p:cNvSpPr>
            <p:nvPr/>
          </p:nvSpPr>
          <p:spPr bwMode="auto">
            <a:xfrm>
              <a:off x="135" y="236"/>
              <a:ext cx="2565" cy="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800" b="1">
                  <a:solidFill>
                    <a:srgbClr val="C00000"/>
                  </a:solidFill>
                  <a:latin typeface="Calibri" pitchFamily="34" charset="0"/>
                </a:rPr>
                <a:t>ПРАВИЛО ПЕРВОЕ: </a:t>
              </a:r>
            </a:p>
            <a:p>
              <a:pPr algn="ctr"/>
              <a:r>
                <a:rPr lang="ru-RU" sz="2800" b="1">
                  <a:latin typeface="Calibri" pitchFamily="34" charset="0"/>
                </a:rPr>
                <a:t>не бей лежачего.</a:t>
              </a:r>
              <a:endParaRPr lang="ru-RU" sz="2800" b="1">
                <a:latin typeface="Batang" pitchFamily="18" charset="-127"/>
                <a:ea typeface="Batang" pitchFamily="18" charset="-127"/>
              </a:endParaRPr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3" descr="дисципли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3" y="1214438"/>
            <a:ext cx="42862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39" name="Двойная волна 1"/>
          <p:cNvGrpSpPr>
            <a:grpSpLocks/>
          </p:cNvGrpSpPr>
          <p:nvPr/>
        </p:nvGrpSpPr>
        <p:grpSpPr bwMode="auto">
          <a:xfrm>
            <a:off x="79375" y="109538"/>
            <a:ext cx="5199063" cy="1963737"/>
            <a:chOff x="50" y="69"/>
            <a:chExt cx="3275" cy="1237"/>
          </a:xfrm>
        </p:grpSpPr>
        <p:pic>
          <p:nvPicPr>
            <p:cNvPr id="14341" name="Двойная волна 1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" y="69"/>
              <a:ext cx="3275" cy="1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2" name="Text Box 4"/>
            <p:cNvSpPr txBox="1">
              <a:spLocks noChangeArrowheads="1"/>
            </p:cNvSpPr>
            <p:nvPr/>
          </p:nvSpPr>
          <p:spPr bwMode="auto">
            <a:xfrm>
              <a:off x="135" y="236"/>
              <a:ext cx="3060" cy="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800" b="1">
                  <a:solidFill>
                    <a:srgbClr val="C00000"/>
                  </a:solidFill>
                  <a:latin typeface="Calibri" pitchFamily="34" charset="0"/>
                </a:rPr>
                <a:t>ПРАВИЛО ВТОРОЕ: </a:t>
              </a:r>
            </a:p>
            <a:p>
              <a:pPr algn="ctr"/>
              <a:r>
                <a:rPr lang="ru-RU" sz="2800" b="1">
                  <a:latin typeface="Calibri" pitchFamily="34" charset="0"/>
                </a:rPr>
                <a:t>не более одного недостатка в минутку.</a:t>
              </a:r>
              <a:endParaRPr lang="ru-RU" sz="2800" b="1">
                <a:latin typeface="Batang" pitchFamily="18" charset="-127"/>
                <a:ea typeface="Batang" pitchFamily="18" charset="-127"/>
              </a:endParaRPr>
            </a:p>
          </p:txBody>
        </p:sp>
      </p:grpSp>
      <p:sp>
        <p:nvSpPr>
          <p:cNvPr id="14340" name="TextBox 2"/>
          <p:cNvSpPr txBox="1">
            <a:spLocks noChangeArrowheads="1"/>
          </p:cNvSpPr>
          <p:nvPr/>
        </p:nvSpPr>
        <p:spPr bwMode="auto">
          <a:xfrm>
            <a:off x="214313" y="5000625"/>
            <a:ext cx="864393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Чтобы избавить ребенка от недостатка, замечайте не более одного в минуту. Знайте меру. Иначе ваш ребенок просто “отключится”, перестанет реагировать на такие речи, станет нечувствительным к вашим оценкам.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артинка 39 из 17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571625"/>
            <a:ext cx="5076825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63" name="Двойная волна 1"/>
          <p:cNvGrpSpPr>
            <a:grpSpLocks/>
          </p:cNvGrpSpPr>
          <p:nvPr/>
        </p:nvGrpSpPr>
        <p:grpSpPr bwMode="auto">
          <a:xfrm>
            <a:off x="152400" y="109538"/>
            <a:ext cx="4973638" cy="1963737"/>
            <a:chOff x="96" y="69"/>
            <a:chExt cx="3133" cy="1237"/>
          </a:xfrm>
        </p:grpSpPr>
        <p:pic>
          <p:nvPicPr>
            <p:cNvPr id="15365" name="Двойная волна 1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6" y="69"/>
              <a:ext cx="3133" cy="1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66" name="Text Box 4"/>
            <p:cNvSpPr txBox="1">
              <a:spLocks noChangeArrowheads="1"/>
            </p:cNvSpPr>
            <p:nvPr/>
          </p:nvSpPr>
          <p:spPr bwMode="auto">
            <a:xfrm>
              <a:off x="135" y="236"/>
              <a:ext cx="3060" cy="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800" b="1">
                  <a:solidFill>
                    <a:srgbClr val="C00000"/>
                  </a:solidFill>
                  <a:latin typeface="Calibri" pitchFamily="34" charset="0"/>
                </a:rPr>
                <a:t>ПРАВИЛО ТРЕТЬЕ: </a:t>
              </a:r>
            </a:p>
            <a:p>
              <a:pPr algn="ctr"/>
              <a:r>
                <a:rPr lang="ru-RU" sz="2800" b="1">
                  <a:latin typeface="Calibri" pitchFamily="34" charset="0"/>
                </a:rPr>
                <a:t>за двумя зайцами погонишься... </a:t>
              </a:r>
              <a:endParaRPr lang="ru-RU" sz="2800" b="1">
                <a:latin typeface="Batang" pitchFamily="18" charset="-127"/>
                <a:ea typeface="Batang" pitchFamily="18" charset="-127"/>
              </a:endParaRPr>
            </a:p>
          </p:txBody>
        </p:sp>
      </p:grpSp>
      <p:sp>
        <p:nvSpPr>
          <p:cNvPr id="15364" name="TextBox 2"/>
          <p:cNvSpPr txBox="1">
            <a:spLocks noChangeArrowheads="1"/>
          </p:cNvSpPr>
          <p:nvPr/>
        </p:nvSpPr>
        <p:spPr bwMode="auto">
          <a:xfrm>
            <a:off x="285750" y="5429250"/>
            <a:ext cx="8572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Посоветуйтесь с ребенком и начните с ликвидации тех учебных трудностей, которые наиболее значимы для него самого. Здесь вы скорее встретите понимание и единодушие.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Слайд 1&quot;/&gt;&lt;property id=&quot;20307&quot; value=&quot;256&quot;/&gt;&lt;/object&gt;&lt;object type=&quot;3&quot; unique_id=&quot;10005&quot;&gt;&lt;property id=&quot;20148&quot; value=&quot;5&quot;/&gt;&lt;property id=&quot;20300&quot; value=&quot;Слайд 3&quot;/&gt;&lt;property id=&quot;20307&quot; value=&quot;273&quot;/&gt;&lt;/object&gt;&lt;object type=&quot;3&quot; unique_id=&quot;10006&quot;&gt;&lt;property id=&quot;20148&quot; value=&quot;5&quot;/&gt;&lt;property id=&quot;20300&quot; value=&quot;Слайд 4&quot;/&gt;&lt;property id=&quot;20307&quot; value=&quot;257&quot;/&gt;&lt;/object&gt;&lt;object type=&quot;3&quot; unique_id=&quot;10007&quot;&gt;&lt;property id=&quot;20148&quot; value=&quot;5&quot;/&gt;&lt;property id=&quot;20300&quot; value=&quot;Слайд 5&quot;/&gt;&lt;property id=&quot;20307&quot; value=&quot;258&quot;/&gt;&lt;/object&gt;&lt;object type=&quot;3&quot; unique_id=&quot;10008&quot;&gt;&lt;property id=&quot;20148&quot; value=&quot;5&quot;/&gt;&lt;property id=&quot;20300&quot; value=&quot;Слайд 6&quot;/&gt;&lt;property id=&quot;20307&quot; value=&quot;259&quot;/&gt;&lt;/object&gt;&lt;object type=&quot;3&quot; unique_id=&quot;10009&quot;&gt;&lt;property id=&quot;20148&quot; value=&quot;5&quot;/&gt;&lt;property id=&quot;20300&quot; value=&quot;Слайд 7&quot;/&gt;&lt;property id=&quot;20307&quot; value=&quot;260&quot;/&gt;&lt;/object&gt;&lt;object type=&quot;3&quot; unique_id=&quot;10010&quot;&gt;&lt;property id=&quot;20148&quot; value=&quot;5&quot;/&gt;&lt;property id=&quot;20300&quot; value=&quot;Слайд 8&quot;/&gt;&lt;property id=&quot;20307&quot; value=&quot;261&quot;/&gt;&lt;/object&gt;&lt;object type=&quot;3&quot; unique_id=&quot;10011&quot;&gt;&lt;property id=&quot;20148&quot; value=&quot;5&quot;/&gt;&lt;property id=&quot;20300&quot; value=&quot;Слайд 9&quot;/&gt;&lt;property id=&quot;20307&quot; value=&quot;262&quot;/&gt;&lt;/object&gt;&lt;object type=&quot;3&quot; unique_id=&quot;10012&quot;&gt;&lt;property id=&quot;20148&quot; value=&quot;5&quot;/&gt;&lt;property id=&quot;20300&quot; value=&quot;Слайд 10&quot;/&gt;&lt;property id=&quot;20307&quot; value=&quot;263&quot;/&gt;&lt;/object&gt;&lt;object type=&quot;3&quot; unique_id=&quot;10013&quot;&gt;&lt;property id=&quot;20148&quot; value=&quot;5&quot;/&gt;&lt;property id=&quot;20300&quot; value=&quot;Слайд 11&quot;/&gt;&lt;property id=&quot;20307&quot; value=&quot;264&quot;/&gt;&lt;/object&gt;&lt;object type=&quot;3&quot; unique_id=&quot;10014&quot;&gt;&lt;property id=&quot;20148&quot; value=&quot;5&quot;/&gt;&lt;property id=&quot;20300&quot; value=&quot;Слайд 12&quot;/&gt;&lt;property id=&quot;20307&quot; value=&quot;265&quot;/&gt;&lt;/object&gt;&lt;object type=&quot;3&quot; unique_id=&quot;10015&quot;&gt;&lt;property id=&quot;20148&quot; value=&quot;5&quot;/&gt;&lt;property id=&quot;20300&quot; value=&quot;Слайд 13&quot;/&gt;&lt;property id=&quot;20307&quot; value=&quot;266&quot;/&gt;&lt;/object&gt;&lt;object type=&quot;3&quot; unique_id=&quot;10016&quot;&gt;&lt;property id=&quot;20148&quot; value=&quot;5&quot;/&gt;&lt;property id=&quot;20300&quot; value=&quot;Слайд 14&quot;/&gt;&lt;property id=&quot;20307&quot; value=&quot;267&quot;/&gt;&lt;/object&gt;&lt;object type=&quot;3&quot; unique_id=&quot;10017&quot;&gt;&lt;property id=&quot;20148&quot; value=&quot;5&quot;/&gt;&lt;property id=&quot;20300&quot; value=&quot;Слайд 15&quot;/&gt;&lt;property id=&quot;20307&quot; value=&quot;268&quot;/&gt;&lt;/object&gt;&lt;object type=&quot;3&quot; unique_id=&quot;10018&quot;&gt;&lt;property id=&quot;20148&quot; value=&quot;5&quot;/&gt;&lt;property id=&quot;20300&quot; value=&quot;Слайд 16&quot;/&gt;&lt;property id=&quot;20307&quot; value=&quot;269&quot;/&gt;&lt;/object&gt;&lt;object type=&quot;3&quot; unique_id=&quot;10019&quot;&gt;&lt;property id=&quot;20148&quot; value=&quot;5&quot;/&gt;&lt;property id=&quot;20300&quot; value=&quot;Слайд 17&quot;/&gt;&lt;property id=&quot;20307&quot; value=&quot;270&quot;/&gt;&lt;/object&gt;&lt;object type=&quot;3&quot; unique_id=&quot;10020&quot;&gt;&lt;property id=&quot;20148&quot; value=&quot;5&quot;/&gt;&lt;property id=&quot;20300&quot; value=&quot;Слайд 18&quot;/&gt;&lt;property id=&quot;20307&quot; value=&quot;272&quot;/&gt;&lt;/object&gt;&lt;object type=&quot;3&quot; unique_id=&quot;10059&quot;&gt;&lt;property id=&quot;20148&quot; value=&quot;5&quot;/&gt;&lt;property id=&quot;20300&quot; value=&quot;Слайд 2&quot;/&gt;&lt;property id=&quot;20307&quot; value=&quot;27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450</Words>
  <Application>Microsoft Office PowerPoint</Application>
  <PresentationFormat>Экран (4:3)</PresentationFormat>
  <Paragraphs>37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Book Antiqua</vt:lpstr>
      <vt:lpstr>Batang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Файл скачан с сайта http://www.psy.5igorsk.ru</dc:creator>
  <cp:lastModifiedBy>4</cp:lastModifiedBy>
  <cp:revision>21</cp:revision>
  <dcterms:created xsi:type="dcterms:W3CDTF">2011-03-16T19:19:54Z</dcterms:created>
  <dcterms:modified xsi:type="dcterms:W3CDTF">2013-09-26T11:26:39Z</dcterms:modified>
</cp:coreProperties>
</file>