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58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426B1A-56F5-451A-94ED-2C41484AF18E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AFB58F-6AB7-4155-A403-AE124F3CD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2571744"/>
            <a:ext cx="7572428" cy="3071834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blipFill>
                  <a:blip r:embed="rId2"/>
                  <a:tile tx="0" ty="0" sx="100000" sy="100000" flip="none" algn="tl"/>
                </a:blipFill>
              </a:rPr>
              <a:t>Biblion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– книга (греч.)</a:t>
            </a:r>
          </a:p>
          <a:p>
            <a:pPr algn="l"/>
            <a:r>
              <a:rPr lang="en-US" dirty="0" err="1" smtClean="0">
                <a:blipFill>
                  <a:blip r:embed="rId2"/>
                  <a:tile tx="0" ty="0" sx="100000" sy="100000" flip="none" algn="tl"/>
                </a:blipFill>
              </a:rPr>
              <a:t>Grapho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– пишу (греч.)</a:t>
            </a:r>
          </a:p>
          <a:p>
            <a:pPr algn="l"/>
            <a:endParaRPr lang="ru-RU" b="1" i="1" dirty="0" smtClean="0">
              <a:ln>
                <a:solidFill>
                  <a:srgbClr val="002060"/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  <a:p>
            <a:pPr algn="l"/>
            <a:r>
              <a:rPr lang="ru-RU" sz="2800" b="1" i="1" dirty="0" smtClean="0">
                <a:ln>
                  <a:solidFill>
                    <a:srgbClr val="00206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Дни </a:t>
            </a:r>
            <a:r>
              <a:rPr lang="ru-RU" sz="2800" b="1" i="1" dirty="0">
                <a:ln>
                  <a:solidFill>
                    <a:srgbClr val="00206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библиографии</a:t>
            </a:r>
            <a:r>
              <a:rPr lang="ru-RU" sz="2800" i="1" dirty="0">
                <a:ln>
                  <a:solidFill>
                    <a:srgbClr val="002060"/>
                  </a:solidFill>
                </a:ln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 представляют собой комплексную форму работы по повышению информационно-библиографической культуры</a:t>
            </a:r>
            <a:r>
              <a:rPr lang="ru-RU" sz="2800" i="1" dirty="0">
                <a:blipFill>
                  <a:blip r:embed="rId3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blipFill>
                <a:blip r:embed="rId3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714357"/>
            <a:ext cx="7600976" cy="2071701"/>
          </a:xfrm>
        </p:spPr>
        <p:txBody>
          <a:bodyPr>
            <a:prstTxWarp prst="textCanUp">
              <a:avLst>
                <a:gd name="adj" fmla="val 90943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</a:rPr>
              <a:t>МЕТОДИКА ПРОВЕДЕНИЯ</a:t>
            </a:r>
            <a:br>
              <a:rPr lang="ru-RU" b="1" dirty="0" smtClean="0">
                <a:solidFill>
                  <a:srgbClr val="333399"/>
                </a:solidFill>
                <a:latin typeface="Verdana" pitchFamily="34" charset="0"/>
              </a:rPr>
            </a:br>
            <a:r>
              <a:rPr lang="ru-RU" b="1" kern="0" dirty="0" smtClean="0">
                <a:solidFill>
                  <a:srgbClr val="333399"/>
                </a:solidFill>
                <a:latin typeface="Verdana" pitchFamily="34" charset="0"/>
                <a:ea typeface="+mj-ea"/>
                <a:cs typeface="+mj-cs"/>
              </a:rPr>
              <a:t>ДНЕЙ БИБЛИОГРАФИИ</a:t>
            </a:r>
            <a:r>
              <a:rPr lang="en-US" b="1" kern="0" dirty="0" smtClean="0">
                <a:solidFill>
                  <a:srgbClr val="333399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b="1" kern="0" dirty="0" smtClean="0">
                <a:solidFill>
                  <a:srgbClr val="333399"/>
                </a:solidFill>
                <a:latin typeface="Verdana" pitchFamily="34" charset="0"/>
                <a:ea typeface="+mj-ea"/>
                <a:cs typeface="+mj-cs"/>
              </a:rPr>
            </a:br>
            <a:endParaRPr lang="ru-RU" dirty="0">
              <a:solidFill>
                <a:srgbClr val="333399"/>
              </a:solidFill>
            </a:endParaRPr>
          </a:p>
        </p:txBody>
      </p:sp>
      <p:pic>
        <p:nvPicPr>
          <p:cNvPr id="6" name="Picture 4" descr="Рис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89985">
            <a:off x="6190486" y="1891054"/>
            <a:ext cx="2056323" cy="2137265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b="1" dirty="0" smtClean="0">
                <a:blipFill>
                  <a:blip r:embed="rId2"/>
                  <a:tile tx="0" ty="0" sx="100000" sy="100000" flip="none" algn="tl"/>
                </a:blipFill>
              </a:rPr>
              <a:t>устные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b="1" dirty="0">
                <a:blipFill>
                  <a:blip r:embed="rId2"/>
                  <a:tile tx="0" ty="0" sx="100000" sy="100000" flip="none" algn="tl"/>
                </a:blipFill>
              </a:rPr>
              <a:t>наглядные </a:t>
            </a:r>
            <a:endParaRPr lang="ru-RU" b="1" dirty="0" smtClean="0">
              <a:blipFill>
                <a:blip r:embed="rId2"/>
                <a:tile tx="0" ty="0" sx="100000" sy="100000" flip="none" algn="tl"/>
              </a:blip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blipFill>
                  <a:blip r:embed="rId2"/>
                  <a:tile tx="0" ty="0" sx="100000" sy="100000" flip="none" algn="tl"/>
                </a:blipFill>
              </a:rPr>
              <a:t> печатные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Выставки-просмотры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Выставки по одному библиографическому пособию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Выставки библиографических пособий 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Презентации и премьеры библиографических пособий 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Библиотечные плакаты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Консультации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Беседы об отдельных изданиях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Обзоры библиографических указателей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>
                <a:gd name="adj" fmla="val 27000"/>
              </a:avLst>
            </a:prstTxWarp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Формы работы Дня библиографии</a:t>
            </a:r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Продумывая программу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необходимо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учитывать: 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ведущую тему в работе библиотеки;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ведущие темы года;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читательские группы;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книжного фонда библиотеки;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наличие нужных библиографических пособий в фонде.  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prstTxWarp prst="textTriangle">
              <a:avLst>
                <a:gd name="adj" fmla="val 25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Тематические</a:t>
            </a:r>
            <a:b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Дни библиографии </a:t>
            </a:r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00430" y="457200"/>
            <a:ext cx="4786346" cy="57150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плана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Дня библиографии.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Подборка и создание наглядного материала.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Дня библиографии.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Подведение итогов.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отчета о проведении Дня библиографии.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20" y="642918"/>
            <a:ext cx="3286148" cy="5334005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Операционное описание технологического процесса подготовки и проведения </a:t>
            </a:r>
            <a:r>
              <a:rPr 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Дня библиографии</a:t>
            </a:r>
            <a:r>
              <a:rPr lang="ru-RU" sz="3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в детской  библиотеке:</a:t>
            </a:r>
          </a:p>
          <a:p>
            <a:endParaRPr lang="ru-RU" sz="3200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3251231" cy="565628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500990" cy="4572032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темы (если тематический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читательской аудитории: возраст,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Просмотр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справочно-библиографического аппарата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библиотеки.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информационных и библиографических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изданий.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Отбор литературы.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рабочего списка отобранных документальных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источников.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отобранных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источников.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даты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текста объявления о проведении Дня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библиографии.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Рекламирование 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Дня </a:t>
            </a:r>
            <a:r>
              <a:rPr lang="ru-RU" sz="7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библиографии</a:t>
            </a:r>
            <a:r>
              <a:rPr lang="ru-RU" sz="7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prstTxWarp prst="textTriangle">
              <a:avLst>
                <a:gd name="adj" fmla="val 27739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1. Подготовительный 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и сопутствующей цели.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задач.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Установление путей достижения цели.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объема знаний, умений, навыков, которые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читатели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должны приобрести в процессе проведения Дня библиографии.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хода мероприятий, времени и места проведения.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формы и содержания мероприятий.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текста мероприятий.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функций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библиотекаря.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Согласование плана с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директором библиотеки 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prstTxWarp prst="textTriangle">
              <a:avLst>
                <a:gd name="adj" fmla="val 18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2. Составление плана проведения Дня библиографии.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книжной выставки.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темы выставки.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плана выставки (определение разделов, рубрик.).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Формулировка заголовков каждого раздела.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Подбор литературы с использованием справочно-библиографического аппарата библиотеки.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Просмотр и отбор изданий.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Систематизация литературы.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Аннотирование и аналитическое описание изданий.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Подбор цитаты, иллюстраций.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Размещение изданий на столах, стеллажах, полках.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наглядного библиографического материала – плакатов, альбомов, папок, указателей, библиографических списков.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демонстрационных разделов каталогов и картотек.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prstTxWarp prst="textTriangle">
              <a:avLst>
                <a:gd name="adj" fmla="val 26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3. Подборка и создание наглядного материала.</a:t>
            </a:r>
            <a:endParaRPr lang="ru-RU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Достижение поставленной цели.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компетентность библиотекаря, владение материалом.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 организации и изучения нового материала.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Достигнута ли цель использования демонстрационного материала (каталога, картотеки, книжной выставки, плакатов, альбомов, дисков и т.д.).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проведенного мероприятия.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Степень внимания и интереса аудитории. 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и активность учащихся.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Глубина знаний, степень их усвоения.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выполненных практических заданий.</a:t>
            </a:r>
          </a:p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Эмоциональная атмосфера в аудитории.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prstTxWarp prst="textTriangle">
              <a:avLst>
                <a:gd name="adj" fmla="val 36162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5. Подведение итогов.</a:t>
            </a:r>
            <a:r>
              <a:rPr lang="ru-RU" dirty="0" smtClean="0">
                <a:solidFill>
                  <a:srgbClr val="333399"/>
                </a:solidFill>
              </a:rPr>
              <a:t/>
            </a:r>
            <a:br>
              <a:rPr lang="ru-RU" dirty="0" smtClean="0">
                <a:solidFill>
                  <a:srgbClr val="333399"/>
                </a:solidFill>
              </a:rPr>
            </a:br>
            <a:endParaRPr lang="ru-RU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Охват читателей библиотеки мероприятием.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посещений и книговыдача в этот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удалось, что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Созданный продукт.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>
                <a:gd name="adj" fmla="val 24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6. Создание отчета о проведении Дня библиографии.</a:t>
            </a:r>
            <a: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ероприятия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самым различным направлениям библиотечно-библиографической подготовки читателей: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книги и библиотек;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профессиональных и региональных информационных  ресурсов;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навыки самостоятельного поиска информации в каталогах и базах данных;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знакомство с ББК;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самостоятельного поиска информации;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библиографических списков книг для чтения; 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записей о прочитанном;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библиографических пособий при выборе литературы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Программа универсальных дней библиографии</a:t>
            </a:r>
            <a:endParaRPr lang="ru-RU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latin typeface="Verdana" pitchFamily="34" charset="0"/>
              </a:rPr>
              <a:t>План: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Verdana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Книжные выставки: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выставка – словарь « Эти книги знают все»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-Выставка – поиск « Тайны библиографии»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Просмотры литературы: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-«Виртуальные справки: настоящее и будущее»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  « Чудесная страна библиотека»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Групповые мероприятия: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Турнир знатоков справочной литературы « Я со словарем на ты»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 Хронологическая игра « Хроноскоп»  « С книгой через века»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Библиотечное занятие « Твои помощники в выборе книг» ( СБА)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-Просмотр проекта «Библиотечное описанное»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Библиографические обзоры литературы: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-« Путешествие в страну </a:t>
            </a:r>
            <a:r>
              <a:rPr lang="ru-RU" sz="3200" dirty="0" err="1" smtClean="0">
                <a:solidFill>
                  <a:srgbClr val="FF0000"/>
                </a:solidFill>
              </a:rPr>
              <a:t>Словарию</a:t>
            </a:r>
            <a:r>
              <a:rPr lang="ru-RU" sz="3200" dirty="0" smtClean="0">
                <a:solidFill>
                  <a:srgbClr val="FF0000"/>
                </a:solidFill>
              </a:rPr>
              <a:t>»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«Прочитайте, это интересно » 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prstTxWarp prst="textTriangle">
              <a:avLst>
                <a:gd name="adj" fmla="val 21000"/>
              </a:avLst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</a:rPr>
              <a:t>Универсальные </a:t>
            </a:r>
            <a:br>
              <a:rPr lang="ru-RU" b="1" dirty="0" smtClean="0">
                <a:solidFill>
                  <a:srgbClr val="333399"/>
                </a:solidFill>
                <a:latin typeface="Verdana" pitchFamily="34" charset="0"/>
              </a:rPr>
            </a:br>
            <a:r>
              <a:rPr lang="ru-RU" b="1" dirty="0" smtClean="0">
                <a:solidFill>
                  <a:srgbClr val="333399"/>
                </a:solidFill>
                <a:latin typeface="Verdana" pitchFamily="34" charset="0"/>
              </a:rPr>
              <a:t>Дни библиографии </a:t>
            </a:r>
            <a:endParaRPr lang="ru-RU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553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МЕТОДИКА ПРОВЕДЕНИЯ ДНЕЙ БИБЛИОГРАФИИ </vt:lpstr>
      <vt:lpstr>    </vt:lpstr>
      <vt:lpstr>1. Подготовительный этап. </vt:lpstr>
      <vt:lpstr>2. Составление плана проведения Дня библиографии. </vt:lpstr>
      <vt:lpstr>3. Подборка и создание наглядного материала.</vt:lpstr>
      <vt:lpstr>5. Подведение итогов. </vt:lpstr>
      <vt:lpstr>6. Создание отчета о проведении Дня библиографии. </vt:lpstr>
      <vt:lpstr> Программа универсальных дней библиографии</vt:lpstr>
      <vt:lpstr>Универсальные  Дни библиографии </vt:lpstr>
      <vt:lpstr> Формы работы Дня библиографии</vt:lpstr>
      <vt:lpstr>Тематические Дни библиографии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13</cp:revision>
  <dcterms:created xsi:type="dcterms:W3CDTF">2011-03-30T16:49:47Z</dcterms:created>
  <dcterms:modified xsi:type="dcterms:W3CDTF">2011-10-18T18:40:36Z</dcterms:modified>
</cp:coreProperties>
</file>