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3" r:id="rId3"/>
    <p:sldId id="260" r:id="rId4"/>
    <p:sldId id="262" r:id="rId5"/>
    <p:sldId id="270" r:id="rId6"/>
    <p:sldId id="269" r:id="rId7"/>
    <p:sldId id="268" r:id="rId8"/>
    <p:sldId id="267" r:id="rId9"/>
    <p:sldId id="266" r:id="rId10"/>
    <p:sldId id="265" r:id="rId11"/>
    <p:sldId id="264" r:id="rId12"/>
    <p:sldId id="261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839DB-F62A-4887-8409-F2D46C04F12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422A2-73AF-4CC3-AE26-9D67FE8A6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422A2-73AF-4CC3-AE26-9D67FE8A612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ravensburger.de/images/produktseiten/normal_q/12736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yak15.narod.ru/PhotAlbm/_leopard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www.spinozablue.com/images/panther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hyperlink" Target="http://www.061.ru/cards/uploads/1228974312/gallery_2_118_4940.gi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picsdesktop.net/fowl-run/1024x768/PicsDesktop.net_88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ntasmagoria.bg/figurki/wild%20life/14320b_v09_TP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fotosbornik.ru/wallpapers/2443ae8720c5d41bcdf864635b3f23a8/4521_3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1.bp.blogspot.com/_7JwDYTAWu7o/SGpJV19xAJI/AAAAAAAAA2E/d-SbV2NNZVI/s400/straus-1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cagdasbranda.com/?edb=pictures-of-endangerd-animales-x_rzl7OAsDBxTVRb_2_TPyfxYLU00li2ykXMuKR6lA76NSGM2jqeNLqboNuoH0FNAzi8kk9FYIMSWH8WjSo3SpOWPKB2G9nf5I035u9oZtaylXeXxfyJrys/y9o/gU_u9rQgKXRxVRaiH7Oj_K0N1PGj3A==1bs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kuky.net/wp-content/uploads/2009/10/did_you_07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zoo-berlin.de/fileadmin/user_upload/dateien/wallpaper/zoo-berlin_flusspferd_1024x768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69 из 69146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85728"/>
            <a:ext cx="7572428" cy="1222375"/>
          </a:xfrm>
        </p:spPr>
        <p:txBody>
          <a:bodyPr>
            <a:normAutofit/>
          </a:bodyPr>
          <a:lstStyle/>
          <a:p>
            <a:pPr algn="ctr"/>
            <a:r>
              <a:rPr lang="ru-RU" sz="72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АФРИКА</a:t>
            </a:r>
            <a:endParaRPr lang="ru-RU" sz="72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943600"/>
            <a:ext cx="8458200" cy="91440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1"/>
                </a:solidFill>
              </a:rPr>
              <a:t>Хрычёва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Т.П.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214290"/>
            <a:ext cx="3500462" cy="500066"/>
          </a:xfrm>
          <a:prstGeom prst="rect">
            <a:avLst/>
          </a:prstGeom>
          <a:noFill/>
        </p:spPr>
        <p:txBody>
          <a:bodyPr wrap="square" rtlCol="0">
            <a:prstTxWarp prst="textCurveUp">
              <a:avLst>
                <a:gd name="adj" fmla="val 0"/>
              </a:avLst>
            </a:prstTxWarp>
            <a:spAutoFit/>
          </a:bodyPr>
          <a:lstStyle/>
          <a:p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леопард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i-main-pic" descr="Картинка 4 из 156913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69905">
            <a:off x="500034" y="1000108"/>
            <a:ext cx="4143404" cy="2500330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-main-pic" descr="Картинка 71 из 156913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79693">
            <a:off x="571472" y="4143380"/>
            <a:ext cx="3857652" cy="2357454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714876" y="500042"/>
            <a:ext cx="44291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Леопард</a:t>
            </a:r>
            <a:r>
              <a:rPr lang="ru-RU" sz="2800" b="1" i="1" dirty="0" smtClean="0"/>
              <a:t> проводит   большую часть времени на деревьях. Ночью леопард отправляется на охоту. Леопард и пантера – это одно и то же животное. Некоторые леопарды чёрные, другие – почти белые.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0"/>
            <a:ext cx="2714644" cy="707886"/>
          </a:xfrm>
          <a:prstGeom prst="rect">
            <a:avLst/>
          </a:prstGeom>
          <a:noFill/>
        </p:spPr>
        <p:txBody>
          <a:bodyPr wrap="square" rtlCol="0">
            <a:prstTxWarp prst="textCanDown">
              <a:avLst>
                <a:gd name="adj" fmla="val 214"/>
              </a:avLst>
            </a:prstTxWarp>
            <a:spAutoFit/>
          </a:bodyPr>
          <a:lstStyle/>
          <a:p>
            <a:r>
              <a:rPr lang="ru-RU" sz="4000" b="1" i="1" dirty="0" smtClean="0"/>
              <a:t>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слон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29092" y="428604"/>
            <a:ext cx="4714908" cy="5000636"/>
          </a:xfrm>
          <a:prstGeom prst="rect">
            <a:avLst/>
          </a:prstGeom>
          <a:noFill/>
          <a:scene3d>
            <a:camera prst="orthographicFront">
              <a:rot lat="20699999" lon="21299997" rev="0"/>
            </a:camera>
            <a:lightRig rig="threePt" dir="t"/>
          </a:scene3d>
        </p:spPr>
        <p:txBody>
          <a:bodyPr wrap="square" rtlCol="0">
            <a:prstTxWarp prst="textFadeRight">
              <a:avLst>
                <a:gd name="adj" fmla="val 513"/>
              </a:avLst>
            </a:prstTxWarp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Слон</a:t>
            </a:r>
            <a:r>
              <a:rPr lang="ru-RU" sz="2800" b="1" i="1" dirty="0" smtClean="0">
                <a:solidFill>
                  <a:schemeClr val="tx2"/>
                </a:solidFill>
              </a:rPr>
              <a:t> ест и пьёт с помощью хобота. Добывая пищу, слон иногда пользуется своими бивнями. Слон – мирное животное, но если чувствует опасность, то становится очень грозным. </a:t>
            </a:r>
            <a:endParaRPr lang="ru-RU" sz="2800" b="1" i="1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слон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4375546" cy="5000660"/>
          </a:xfrm>
          <a:prstGeom prst="roundRect">
            <a:avLst>
              <a:gd name="adj" fmla="val 11434"/>
            </a:avLst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2Left">
              <a:rot lat="479584" lon="1805835" rev="381654"/>
            </a:camera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80colourback_2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142852"/>
            <a:ext cx="3500462" cy="642942"/>
          </a:xfrm>
          <a:prstGeom prst="rect">
            <a:avLst/>
          </a:prstGeom>
          <a:noFill/>
        </p:spPr>
        <p:txBody>
          <a:bodyPr vert="horz" wrap="square" rtlCol="0">
            <a:prstTxWarp prst="textTriangle">
              <a:avLst>
                <a:gd name="adj" fmla="val 0"/>
              </a:avLst>
            </a:prstTxWarp>
            <a:sp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</a:rPr>
              <a:t> </a:t>
            </a:r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носорог</a:t>
            </a:r>
            <a:endParaRPr lang="ru-RU" sz="3200" b="1" i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214290"/>
            <a:ext cx="4429156" cy="4857784"/>
          </a:xfrm>
          <a:prstGeom prst="rect">
            <a:avLst/>
          </a:prstGeom>
          <a:noFill/>
        </p:spPr>
        <p:txBody>
          <a:bodyPr wrap="square" rtlCol="0">
            <a:prstTxWarp prst="textFadeRight">
              <a:avLst>
                <a:gd name="adj" fmla="val 0"/>
              </a:avLst>
            </a:prstTxWarp>
            <a:spAutoFit/>
            <a:scene3d>
              <a:camera prst="perspectiveLeft"/>
              <a:lightRig rig="threePt" dir="t"/>
            </a:scene3d>
          </a:bodyPr>
          <a:lstStyle/>
          <a:p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Носорог</a:t>
            </a:r>
            <a:r>
              <a:rPr lang="ru-RU" sz="2800" b="1" i="1" dirty="0" smtClean="0"/>
              <a:t> – очень ловок и может нестись галопом так же быстро, как лошадь. У него плохое зрение, но отличные слух и обоняние. Шкура у носорога очень толстая и защищает его, как щит. Носорог не боится никого… кроме человека!</a:t>
            </a:r>
            <a:endParaRPr lang="ru-RU" sz="2800" b="1" i="1" dirty="0"/>
          </a:p>
        </p:txBody>
      </p:sp>
      <p:pic>
        <p:nvPicPr>
          <p:cNvPr id="5" name="Рисунок 4" descr="носорог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142984"/>
            <a:ext cx="4429156" cy="4786346"/>
          </a:xfrm>
          <a:prstGeom prst="roundRect">
            <a:avLst>
              <a:gd name="adj" fmla="val 23021"/>
            </a:avLst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-main-pic" descr="Картинка 41 из 57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5500703"/>
            <a:ext cx="1489419" cy="11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ле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4143404" cy="4857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143372" y="357166"/>
            <a:ext cx="4572032" cy="6215082"/>
          </a:xfrm>
          <a:prstGeom prst="rect">
            <a:avLst/>
          </a:prstGeom>
          <a:noFill/>
        </p:spPr>
        <p:txBody>
          <a:bodyPr wrap="square" rtlCol="0">
            <a:prstTxWarp prst="textInflate">
              <a:avLst>
                <a:gd name="adj" fmla="val 0"/>
              </a:avLst>
            </a:prstTxWarp>
            <a:spAutoFit/>
          </a:bodyPr>
          <a:lstStyle/>
          <a:p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Львы</a:t>
            </a:r>
            <a:r>
              <a:rPr lang="ru-RU" sz="2400" b="1" i="1" dirty="0" smtClean="0"/>
              <a:t> </a:t>
            </a:r>
            <a:r>
              <a:rPr lang="ru-RU" sz="2800" b="1" i="1" dirty="0" smtClean="0"/>
              <a:t>живут семьёй и охотятся тоже всей семьёй. Самец с роскошной гривой, которого называют царём зверей, гордо восседает среди самок своего клана. Но лев – лентяй, спит или отдыхает по 20 часов в сутки. Поэтому </a:t>
            </a:r>
            <a:endParaRPr lang="en-US" sz="2800" b="1" i="1" dirty="0" smtClean="0"/>
          </a:p>
          <a:p>
            <a:r>
              <a:rPr lang="ru-RU" sz="2800" b="1" i="1" dirty="0" smtClean="0"/>
              <a:t>львиной семьёй </a:t>
            </a:r>
            <a:endParaRPr lang="en-US" sz="2800" b="1" i="1" dirty="0" smtClean="0"/>
          </a:p>
          <a:p>
            <a:r>
              <a:rPr lang="ru-RU" sz="2800" b="1" i="1" dirty="0" smtClean="0"/>
              <a:t>руководит львица</a:t>
            </a:r>
            <a:r>
              <a:rPr lang="ru-RU" sz="2800" b="1" i="1" dirty="0" smtClean="0">
                <a:solidFill>
                  <a:schemeClr val="tx2"/>
                </a:solidFill>
              </a:rPr>
              <a:t>.</a:t>
            </a:r>
            <a:endParaRPr lang="ru-RU" sz="2400" b="1" i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7290" y="285728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ЛЕВ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257176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Богат животный мир Африки. В лесах живут  человекообразные обезьяны — шимпанзе и гориллы. В саваннах живут жирафы, зебры, антилопы, слоны, носороги,  львы, гепарды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1436829996_b8c1cf813b_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3309" y="3143250"/>
            <a:ext cx="3474711" cy="29289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44478" y="3143250"/>
            <a:ext cx="3728050" cy="29289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29124" y="357166"/>
            <a:ext cx="4500594" cy="5500726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>
                <a:gd name="adj" fmla="val 100000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Розовый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фламинго </a:t>
            </a:r>
            <a:r>
              <a:rPr lang="ru-RU" sz="2400" b="1" i="1" cap="all" dirty="0" smtClean="0">
                <a:ln w="0"/>
                <a:effectLst/>
              </a:rPr>
              <a:t>– очень красивая и элегантная птица. В высоту она достигает полутора метров. Крючковатый клюв снабжён  тонкими пластинками, которые отфильтровывают из воды разную пищу.</a:t>
            </a:r>
            <a:endParaRPr lang="ru-RU" sz="2800" b="1" i="1" cap="all" dirty="0">
              <a:ln w="0"/>
              <a:effectLst/>
            </a:endParaRPr>
          </a:p>
        </p:txBody>
      </p:sp>
      <p:pic>
        <p:nvPicPr>
          <p:cNvPr id="7" name="Рисунок 6" descr="Описание: Картинка 58 из 200490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4429156" cy="4572032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71472" y="285728"/>
            <a:ext cx="35004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ФЛАМИНГО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0"/>
            <a:ext cx="578647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ЖИРАФ</a:t>
            </a:r>
            <a:r>
              <a:rPr lang="ru-RU" sz="5400" b="1" i="1" dirty="0" smtClean="0">
                <a:solidFill>
                  <a:schemeClr val="tx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sz="5400" b="1" i="1" dirty="0">
              <a:solidFill>
                <a:schemeClr val="tx2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500042"/>
            <a:ext cx="3929090" cy="535780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0"/>
              </a:avLst>
            </a:prstTxWarp>
            <a:spAutoFit/>
          </a:bodyPr>
          <a:lstStyle/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Жираф</a:t>
            </a:r>
            <a:r>
              <a:rPr lang="ru-RU" sz="2400" b="1" i="1" dirty="0" smtClean="0"/>
              <a:t> – самое высокое животное на земле. Высота его почти шесть метров. Новорожденного жирафа трудно назвать малышом, ведь его рост почти два метра!</a:t>
            </a:r>
            <a:endParaRPr lang="ru-RU" sz="2800" b="1" i="1" dirty="0"/>
          </a:p>
        </p:txBody>
      </p:sp>
      <p:pic>
        <p:nvPicPr>
          <p:cNvPr id="5" name="i-main-pic" descr="Картинка 36 из 23644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928670"/>
            <a:ext cx="3643338" cy="5643602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488" y="142853"/>
            <a:ext cx="3143272" cy="571503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827"/>
              </a:avLst>
            </a:prstTxWarp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ЗЕБРА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4" name="i-main-pic" descr="Картинка 27 из 15674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785794"/>
            <a:ext cx="5929354" cy="3571900"/>
          </a:xfrm>
          <a:prstGeom prst="roundRect">
            <a:avLst>
              <a:gd name="adj" fmla="val 10849"/>
            </a:avLst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5720" y="4643446"/>
            <a:ext cx="8643998" cy="1951134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35"/>
                <a:gd name="adj2" fmla="val -91"/>
              </a:avLst>
            </a:prstTxWarp>
            <a:spAutoFit/>
          </a:bodyPr>
          <a:lstStyle/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Зебра</a:t>
            </a:r>
            <a:r>
              <a:rPr lang="ru-RU" sz="2400" b="1" i="1" dirty="0" smtClean="0"/>
              <a:t> – это дикая лошадка. Это на вид она такая добродушная и покладистая, а на самом деле сварлива, драчлива, </a:t>
            </a:r>
            <a:r>
              <a:rPr lang="ru-RU" sz="2400" b="1" i="1" dirty="0" err="1" smtClean="0"/>
              <a:t>брыкаста</a:t>
            </a:r>
            <a:r>
              <a:rPr lang="ru-RU" sz="2400" b="1" i="1" dirty="0" smtClean="0"/>
              <a:t>. Ещё и кусается! 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0694" y="285727"/>
            <a:ext cx="2786082" cy="571505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>
                <a:gd name="adj" fmla="val 100000"/>
              </a:avLst>
            </a:prstTxWarp>
            <a:spAutoFit/>
          </a:bodyPr>
          <a:lstStyle/>
          <a:p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СТРАУС</a:t>
            </a:r>
            <a:endParaRPr lang="ru-RU" sz="3600" b="1" i="1" dirty="0">
              <a:solidFill>
                <a:schemeClr val="tx2"/>
              </a:solidFill>
            </a:endParaRPr>
          </a:p>
        </p:txBody>
      </p:sp>
      <p:pic>
        <p:nvPicPr>
          <p:cNvPr id="6" name="i-main-pic" descr="Картинка 1 из 130396">
            <a:hlinkClick r:id="rId2" tgtFrame="_blank"/>
          </p:cNvPr>
          <p:cNvPicPr/>
          <p:nvPr/>
        </p:nvPicPr>
        <p:blipFill>
          <a:blip r:embed="rId3" cstate="print"/>
          <a:srcRect r="2083" b="6061"/>
          <a:stretch>
            <a:fillRect/>
          </a:stretch>
        </p:blipFill>
        <p:spPr bwMode="auto">
          <a:xfrm>
            <a:off x="4572000" y="1071546"/>
            <a:ext cx="4357718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42844" y="500042"/>
            <a:ext cx="4929222" cy="4500594"/>
          </a:xfrm>
          <a:prstGeom prst="rect">
            <a:avLst/>
          </a:prstGeom>
          <a:noFill/>
        </p:spPr>
        <p:txBody>
          <a:bodyPr wrap="square" rtlCol="0">
            <a:prstTxWarp prst="textFadeLeft">
              <a:avLst>
                <a:gd name="adj" fmla="val 181"/>
              </a:avLst>
            </a:prstTxWarp>
            <a:spAutoFit/>
          </a:bodyPr>
          <a:lstStyle/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Страус</a:t>
            </a:r>
            <a:r>
              <a:rPr lang="ru-RU" sz="2400" b="1" i="1" dirty="0" smtClean="0"/>
              <a:t> – самая большая на свете птица. Их высота два с половиной метра, а вес – 50 кг. Но хоть и с крыльями, а не летает. Страусы легко приручаются, на них даже верхом катаются.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428604"/>
            <a:ext cx="3000396" cy="646331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>
                <a:gd name="adj" fmla="val 100000"/>
              </a:avLst>
            </a:prstTxWarp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 </a:t>
            </a: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ГОРИЛЛА</a:t>
            </a:r>
            <a:endParaRPr lang="ru-RU" sz="3600" b="1" i="1" dirty="0">
              <a:solidFill>
                <a:schemeClr val="tx2"/>
              </a:solidFill>
            </a:endParaRPr>
          </a:p>
        </p:txBody>
      </p:sp>
      <p:pic>
        <p:nvPicPr>
          <p:cNvPr id="4" name="i-main-pic" descr="Картинка 9 из 149089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3786214" cy="4500594"/>
          </a:xfrm>
          <a:prstGeom prst="roundRect">
            <a:avLst>
              <a:gd name="adj" fmla="val 10754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>
              <a:rot lat="0" lon="599990" rev="300000"/>
            </a:camera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86248" y="1071546"/>
            <a:ext cx="4500594" cy="4500594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</p:spPr>
        <p:txBody>
          <a:bodyPr wrap="square" rtlCol="0">
            <a:prstTxWarp prst="textSlantUp">
              <a:avLst>
                <a:gd name="adj" fmla="val 223"/>
              </a:avLst>
            </a:prstTxWarp>
            <a:spAutoFit/>
          </a:bodyPr>
          <a:lstStyle/>
          <a:p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Горилла</a:t>
            </a:r>
            <a:r>
              <a:rPr lang="ru-RU" sz="2800" b="1" i="1" dirty="0" smtClean="0"/>
              <a:t> постоянно живёт на земле. Как правило, она ходит на четырёх лапах. День горилла проводит в поисках пищи – это листья, цветы, корни и ростки бамбука. Любит погреться на солнышке. 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488" y="0"/>
            <a:ext cx="3143272" cy="646331"/>
          </a:xfrm>
          <a:prstGeom prst="rect">
            <a:avLst/>
          </a:prstGeom>
          <a:noFill/>
        </p:spPr>
        <p:txBody>
          <a:bodyPr wrap="square" rtlCol="0">
            <a:prstTxWarp prst="textSlantUp">
              <a:avLst>
                <a:gd name="adj" fmla="val 0"/>
              </a:avLst>
            </a:prstTxWarp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КРОКОДИЛ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3857628"/>
            <a:ext cx="8786874" cy="1571636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>
                <a:gd name="adj" fmla="val 98992"/>
              </a:avLst>
            </a:prstTxWarp>
            <a:spAutoFit/>
          </a:bodyPr>
          <a:lstStyle/>
          <a:p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Крокодил</a:t>
            </a:r>
            <a:r>
              <a:rPr lang="ru-RU" sz="2400" b="1" i="1" dirty="0" smtClean="0"/>
              <a:t> – родственник аллигатора. Он нападает на зебр и антилоп, когда они приходят на водопой. Крокодил любит греться на солнышке. </a:t>
            </a:r>
          </a:p>
        </p:txBody>
      </p:sp>
      <p:pic>
        <p:nvPicPr>
          <p:cNvPr id="5" name="i-main-pic" descr="Картинка 10 из 144227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785794"/>
            <a:ext cx="600079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8459" y="364120"/>
            <a:ext cx="3217945" cy="646331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БЕГЕМОТ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285729"/>
            <a:ext cx="4429156" cy="5072098"/>
          </a:xfrm>
          <a:prstGeom prst="rect">
            <a:avLst/>
          </a:prstGeom>
          <a:noFill/>
        </p:spPr>
        <p:txBody>
          <a:bodyPr wrap="square" rtlCol="0">
            <a:prstTxWarp prst="textFadeDown">
              <a:avLst>
                <a:gd name="adj" fmla="val 415"/>
              </a:avLst>
            </a:prstTxWarp>
            <a:spAutoFit/>
          </a:bodyPr>
          <a:lstStyle/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Бегемот</a:t>
            </a:r>
            <a:r>
              <a:rPr lang="ru-RU" sz="2400" b="1" i="1" dirty="0" smtClean="0"/>
              <a:t> (или гиппопотам) целыми днями спит или отдыхает в реках и озёрах с болотистыми берегами. Он почти скрыт под водой, на поверхности только ноздри, глаза и уши.. Ночью бегемот выходит пощипать свежую траву на окрестных лугах.</a:t>
            </a:r>
            <a:endParaRPr lang="ru-RU" sz="2400" b="1" i="1" dirty="0"/>
          </a:p>
        </p:txBody>
      </p:sp>
      <p:pic>
        <p:nvPicPr>
          <p:cNvPr id="5" name="i-main-pic" descr="Картинка 5 из 143503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298"/>
            <a:ext cx="4572032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600000" lon="20099991" rev="0"/>
            </a:camera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128</TotalTime>
  <Words>440</Words>
  <Application>Microsoft Office PowerPoint</Application>
  <PresentationFormat>Экран (4:3)</PresentationFormat>
  <Paragraphs>28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АФРИКА</vt:lpstr>
      <vt:lpstr>Богат животный мир Африки. В лесах живут  человекообразные обезьяны — шимпанзе и гориллы. В саваннах живут жирафы, зебры, антилопы, слоны, носороги,  львы, гепарды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АФРИКА</dc:title>
  <dc:creator>Администратор</dc:creator>
  <cp:lastModifiedBy>Admin</cp:lastModifiedBy>
  <cp:revision>12</cp:revision>
  <dcterms:created xsi:type="dcterms:W3CDTF">2013-12-19T12:56:08Z</dcterms:created>
  <dcterms:modified xsi:type="dcterms:W3CDTF">2014-01-15T13:56:40Z</dcterms:modified>
</cp:coreProperties>
</file>