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97" r:id="rId2"/>
    <p:sldId id="256" r:id="rId3"/>
    <p:sldId id="280" r:id="rId4"/>
    <p:sldId id="294" r:id="rId5"/>
    <p:sldId id="295" r:id="rId6"/>
    <p:sldId id="296" r:id="rId7"/>
    <p:sldId id="281" r:id="rId8"/>
    <p:sldId id="282" r:id="rId9"/>
    <p:sldId id="283" r:id="rId10"/>
    <p:sldId id="285" r:id="rId11"/>
    <p:sldId id="284" r:id="rId12"/>
    <p:sldId id="286" r:id="rId13"/>
    <p:sldId id="287" r:id="rId14"/>
    <p:sldId id="289" r:id="rId15"/>
    <p:sldId id="290" r:id="rId16"/>
    <p:sldId id="291" r:id="rId17"/>
    <p:sldId id="292" r:id="rId18"/>
    <p:sldId id="277" r:id="rId19"/>
    <p:sldId id="259" r:id="rId20"/>
    <p:sldId id="261" r:id="rId21"/>
    <p:sldId id="267" r:id="rId22"/>
    <p:sldId id="29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820000"/>
    <a:srgbClr val="58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15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66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95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896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03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04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35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134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28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87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71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36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2.gif"/><Relationship Id="rId7" Type="http://schemas.openxmlformats.org/officeDocument/2006/relationships/image" Target="../media/image15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14.gif"/><Relationship Id="rId10" Type="http://schemas.openxmlformats.org/officeDocument/2006/relationships/image" Target="../media/image18.gif"/><Relationship Id="rId4" Type="http://schemas.openxmlformats.org/officeDocument/2006/relationships/image" Target="../media/image13.gif"/><Relationship Id="rId9" Type="http://schemas.openxmlformats.org/officeDocument/2006/relationships/image" Target="../media/image1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052736"/>
            <a:ext cx="64087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820000"/>
                </a:solidFill>
                <a:latin typeface="Arial Black" panose="020B0A04020102020204" pitchFamily="34" charset="0"/>
              </a:rPr>
              <a:t>Системно-</a:t>
            </a:r>
            <a:r>
              <a:rPr lang="ru-RU" sz="3200" b="1" i="1" dirty="0" err="1" smtClean="0">
                <a:solidFill>
                  <a:srgbClr val="820000"/>
                </a:solidFill>
                <a:latin typeface="Arial Black" panose="020B0A04020102020204" pitchFamily="34" charset="0"/>
              </a:rPr>
              <a:t>деятельностный</a:t>
            </a:r>
            <a:r>
              <a:rPr lang="ru-RU" sz="3200" b="1" i="1" dirty="0" smtClean="0">
                <a:solidFill>
                  <a:srgbClr val="820000"/>
                </a:solidFill>
                <a:latin typeface="Arial Black" panose="020B0A04020102020204" pitchFamily="34" charset="0"/>
              </a:rPr>
              <a:t> подход в обучении</a:t>
            </a:r>
          </a:p>
          <a:p>
            <a:pPr algn="ctr"/>
            <a:endParaRPr lang="ru-RU" sz="3200" b="1" i="1" dirty="0" smtClean="0">
              <a:solidFill>
                <a:srgbClr val="82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Работа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учителя начальных классов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МБОУ СОШ №6 п. </a:t>
            </a:r>
            <a:r>
              <a:rPr lang="ru-RU" sz="3200" b="1" i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Энем</a:t>
            </a:r>
            <a:endParaRPr lang="ru-RU" sz="3200" b="1" i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Фесенко Надежды Васильевны</a:t>
            </a:r>
            <a:endParaRPr lang="ru-RU" sz="3200" b="1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98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96136" y="908720"/>
            <a:ext cx="3168352" cy="39703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 err="1" smtClean="0">
                <a:solidFill>
                  <a:srgbClr val="820000"/>
                </a:solidFill>
                <a:latin typeface="Arial Black" pitchFamily="34" charset="0"/>
              </a:rPr>
              <a:t>метапредметные</a:t>
            </a:r>
            <a:r>
              <a:rPr lang="ru-RU" i="1" dirty="0" smtClean="0">
                <a:solidFill>
                  <a:srgbClr val="820000"/>
                </a:solidFill>
                <a:latin typeface="Arial Black" pitchFamily="34" charset="0"/>
              </a:rPr>
              <a:t> </a:t>
            </a:r>
            <a:r>
              <a:rPr lang="ru-RU" dirty="0" smtClean="0"/>
              <a:t>(</a:t>
            </a:r>
            <a:r>
              <a:rPr lang="ru-RU" b="1" i="1" dirty="0" smtClean="0">
                <a:latin typeface="Arial Black" pitchFamily="34" charset="0"/>
                <a:cs typeface="Times New Roman" pitchFamily="18" charset="0"/>
              </a:rPr>
              <a:t>освоенные обучающимися </a:t>
            </a:r>
            <a:r>
              <a:rPr lang="ru-RU" b="1" i="1" dirty="0" smtClean="0">
                <a:solidFill>
                  <a:srgbClr val="820000"/>
                </a:solidFill>
                <a:latin typeface="Arial Black" pitchFamily="34" charset="0"/>
                <a:cs typeface="Times New Roman" pitchFamily="18" charset="0"/>
              </a:rPr>
              <a:t>универсальные учебные действия</a:t>
            </a:r>
            <a:r>
              <a:rPr lang="ru-RU" b="1" i="1" dirty="0" smtClean="0">
                <a:latin typeface="Arial Black" pitchFamily="34" charset="0"/>
                <a:cs typeface="Times New Roman" pitchFamily="18" charset="0"/>
              </a:rPr>
              <a:t>, обеспечивающие овладение ключевыми компетенциями, составляющими основу умения учиться и </a:t>
            </a:r>
            <a:r>
              <a:rPr lang="ru-RU" b="1" i="1" dirty="0" err="1" smtClean="0">
                <a:latin typeface="Arial Black" pitchFamily="34" charset="0"/>
                <a:cs typeface="Times New Roman" pitchFamily="18" charset="0"/>
              </a:rPr>
              <a:t>межпредметные</a:t>
            </a:r>
            <a:r>
              <a:rPr lang="ru-RU" b="1" i="1" dirty="0" smtClean="0">
                <a:latin typeface="Arial Black" pitchFamily="34" charset="0"/>
                <a:cs typeface="Times New Roman" pitchFamily="18" charset="0"/>
              </a:rPr>
              <a:t> понятия) </a:t>
            </a:r>
            <a:endParaRPr lang="ru-RU" b="1" i="1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88640"/>
            <a:ext cx="7704856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i="1" cap="all" dirty="0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Образовательные     результаты</a:t>
            </a:r>
            <a:endParaRPr lang="ru-RU" sz="2400" b="1" i="1" cap="all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908720"/>
            <a:ext cx="2088232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820000"/>
                </a:solidFill>
                <a:latin typeface="Arial Black" pitchFamily="34" charset="0"/>
              </a:rPr>
              <a:t>предметные</a:t>
            </a:r>
            <a:endParaRPr lang="ru-RU" sz="2000" b="1" i="1" dirty="0">
              <a:solidFill>
                <a:srgbClr val="82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0" y="908720"/>
            <a:ext cx="3312368" cy="56630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820000"/>
                </a:solidFill>
                <a:latin typeface="Arial Black" pitchFamily="34" charset="0"/>
              </a:rPr>
              <a:t>личностные </a:t>
            </a:r>
            <a:r>
              <a:rPr lang="ru-RU" b="1" i="1" dirty="0" smtClean="0">
                <a:latin typeface="Arial Black" pitchFamily="34" charset="0"/>
              </a:rPr>
              <a:t>(</a:t>
            </a:r>
            <a:r>
              <a:rPr lang="ru-RU" b="1" i="1" dirty="0" smtClean="0">
                <a:latin typeface="Arial Black" pitchFamily="34" charset="0"/>
                <a:cs typeface="Times New Roman" pitchFamily="18" charset="0"/>
              </a:rPr>
              <a:t>готовность</a:t>
            </a:r>
            <a:r>
              <a:rPr lang="ru-RU" b="1" i="1" dirty="0" smtClean="0">
                <a:latin typeface="Arial Black" pitchFamily="34" charset="0"/>
              </a:rPr>
              <a:t> и способность обучающегося к саморазвитию, сформированность мотивации к обучению, познанию, выбору индивидуальной образовательной траектории, ценностно-смысловые установки обучающихся, отражающие их личностные позиции, социальные компетенции; сформированность основ гражданской идентичности)</a:t>
            </a:r>
            <a:endParaRPr lang="ru-RU" b="1" i="1" dirty="0">
              <a:latin typeface="Arial Black" pitchFamily="34" charset="0"/>
            </a:endParaRPr>
          </a:p>
        </p:txBody>
      </p:sp>
      <p:pic>
        <p:nvPicPr>
          <p:cNvPr id="8" name="Picture 24" descr="http://im3-tub-ru.yandex.net/i?id=195854934-1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5013176"/>
            <a:ext cx="2376264" cy="15121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Picture 2" descr="http://img1.liveinternet.ru/images/attach/c/3/77/707/77707285_21607689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1800201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741682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i="1" dirty="0" err="1" smtClean="0">
                <a:latin typeface="Arial Black" pitchFamily="34" charset="0"/>
              </a:rPr>
              <a:t>Метапредметные</a:t>
            </a:r>
            <a:r>
              <a:rPr lang="ru-RU" sz="3200" b="1" i="1" dirty="0" smtClean="0">
                <a:latin typeface="Arial Black" pitchFamily="34" charset="0"/>
              </a:rPr>
              <a:t>   результаты</a:t>
            </a:r>
            <a:endParaRPr lang="ru-RU" sz="3200" b="1" i="1" dirty="0">
              <a:latin typeface="Arial Black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51520" y="1700808"/>
            <a:ext cx="3744416" cy="122413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3528" y="2060848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820000"/>
                </a:solidFill>
                <a:latin typeface="Arial Black" pitchFamily="34" charset="0"/>
              </a:rPr>
              <a:t>познавательные</a:t>
            </a:r>
            <a:endParaRPr lang="ru-RU" sz="2800" b="1" i="1" dirty="0">
              <a:solidFill>
                <a:srgbClr val="820000"/>
              </a:solidFill>
              <a:latin typeface="Arial Black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3528" y="3429000"/>
            <a:ext cx="3672408" cy="129614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220072" y="5157192"/>
            <a:ext cx="3456384" cy="122413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788024" y="1772816"/>
            <a:ext cx="4104456" cy="122413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860032" y="21328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820000"/>
                </a:solidFill>
                <a:latin typeface="Arial Black" pitchFamily="34" charset="0"/>
              </a:rPr>
              <a:t>коммуникативные</a:t>
            </a:r>
            <a:endParaRPr lang="ru-RU" sz="2800" b="1" i="1" dirty="0">
              <a:solidFill>
                <a:srgbClr val="8200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3645024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820000"/>
                </a:solidFill>
                <a:latin typeface="Arial Black" pitchFamily="34" charset="0"/>
              </a:rPr>
              <a:t>регуляция своей деятельности</a:t>
            </a:r>
            <a:endParaRPr lang="ru-RU" sz="2400" b="1" i="1" dirty="0">
              <a:solidFill>
                <a:srgbClr val="820000"/>
              </a:solidFill>
              <a:latin typeface="Arial Black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39552" y="5157192"/>
            <a:ext cx="3456384" cy="122413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076056" y="3284984"/>
            <a:ext cx="3600400" cy="136815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148064" y="3645024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820000"/>
                </a:solidFill>
                <a:latin typeface="Arial Black" pitchFamily="34" charset="0"/>
              </a:rPr>
              <a:t>планирование</a:t>
            </a:r>
            <a:endParaRPr lang="ru-RU" sz="3200" b="1" i="1" dirty="0">
              <a:solidFill>
                <a:srgbClr val="820000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600" y="5445224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820000"/>
                </a:solidFill>
                <a:latin typeface="Arial Black" pitchFamily="34" charset="0"/>
              </a:rPr>
              <a:t>контроль</a:t>
            </a:r>
            <a:endParaRPr lang="ru-RU" sz="2800" b="1" i="1" dirty="0">
              <a:solidFill>
                <a:srgbClr val="82000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24128" y="5589240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820000"/>
                </a:solidFill>
                <a:latin typeface="Arial Black" pitchFamily="34" charset="0"/>
              </a:rPr>
              <a:t>коррекция</a:t>
            </a:r>
            <a:endParaRPr lang="ru-RU" sz="2800" b="1" i="1" dirty="0">
              <a:solidFill>
                <a:srgbClr val="820000"/>
              </a:solidFill>
              <a:latin typeface="Arial Black" pitchFamily="34" charset="0"/>
            </a:endParaRPr>
          </a:p>
        </p:txBody>
      </p:sp>
      <p:cxnSp>
        <p:nvCxnSpPr>
          <p:cNvPr id="16" name="Прямая со стрелкой 15"/>
          <p:cNvCxnSpPr>
            <a:stCxn id="2" idx="2"/>
          </p:cNvCxnSpPr>
          <p:nvPr/>
        </p:nvCxnSpPr>
        <p:spPr>
          <a:xfrm flipH="1">
            <a:off x="3131840" y="1133455"/>
            <a:ext cx="1404156" cy="6393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" idx="2"/>
          </p:cNvCxnSpPr>
          <p:nvPr/>
        </p:nvCxnSpPr>
        <p:spPr>
          <a:xfrm>
            <a:off x="4535996" y="1133455"/>
            <a:ext cx="1404156" cy="6393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2" idx="2"/>
          </p:cNvCxnSpPr>
          <p:nvPr/>
        </p:nvCxnSpPr>
        <p:spPr>
          <a:xfrm flipH="1">
            <a:off x="3059832" y="1133455"/>
            <a:ext cx="1476164" cy="23675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572000" y="1196752"/>
            <a:ext cx="1584176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" idx="2"/>
          </p:cNvCxnSpPr>
          <p:nvPr/>
        </p:nvCxnSpPr>
        <p:spPr>
          <a:xfrm flipH="1">
            <a:off x="3635896" y="1133455"/>
            <a:ext cx="900100" cy="43117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572000" y="1196752"/>
            <a:ext cx="1224136" cy="4032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51520" y="1201927"/>
            <a:ext cx="8712968" cy="532453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- умение планировать свое речевое и неречевое поведение; </a:t>
            </a:r>
          </a:p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- развитие коммуникативной компетенции;</a:t>
            </a:r>
          </a:p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 - умение четко определять области знаемого и незнаемого; </a:t>
            </a:r>
          </a:p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- умение ставить перед собой цели и определять задачи, решение которых необходимо для достижения поставленных целей;</a:t>
            </a:r>
          </a:p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- планировать последовательные действия;</a:t>
            </a:r>
          </a:p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- прогнозировать результаты работы,</a:t>
            </a:r>
          </a:p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 - анализировать итоги деятельности (как положительные, так и отрицательные);</a:t>
            </a:r>
          </a:p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 - делать выводы (промежуточные и итоговые); </a:t>
            </a:r>
          </a:p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latin typeface="Arial Black" pitchFamily="34" charset="0"/>
                <a:ea typeface="Times New Roman" pitchFamily="18" charset="0"/>
              </a:rPr>
              <a:t>-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вносить коррективы,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188640"/>
            <a:ext cx="662473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err="1" smtClean="0">
                <a:latin typeface="Arial Black" pitchFamily="34" charset="0"/>
                <a:ea typeface="Times New Roman" pitchFamily="18" charset="0"/>
              </a:rPr>
              <a:t>метапредметные</a:t>
            </a:r>
            <a:r>
              <a:rPr lang="ru-RU" sz="2800" b="1" i="1" dirty="0" smtClean="0">
                <a:latin typeface="Arial Black" pitchFamily="34" charset="0"/>
                <a:ea typeface="Times New Roman" pitchFamily="18" charset="0"/>
              </a:rPr>
              <a:t> результаты:</a:t>
            </a:r>
            <a:endParaRPr lang="ru-RU" sz="2800" b="1" i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568952" cy="56015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Arial Black" pitchFamily="34" charset="0"/>
                <a:ea typeface="Times New Roman" pitchFamily="18" charset="0"/>
              </a:rPr>
              <a:t>- определять новые цели и задачи на основе результатов работы;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b="1" i="1" dirty="0" smtClean="0">
                <a:latin typeface="Arial Black" pitchFamily="34" charset="0"/>
                <a:ea typeface="Times New Roman" pitchFamily="18" charset="0"/>
              </a:rPr>
              <a:t>развивать исследовательские учебные действия, включая навыки работы с информацией; 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b="1" i="1" dirty="0" smtClean="0">
                <a:latin typeface="Arial Black" pitchFamily="34" charset="0"/>
                <a:ea typeface="Times New Roman" pitchFamily="18" charset="0"/>
              </a:rPr>
              <a:t>извлекать информацию из различных источников;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b="1" i="1" dirty="0" smtClean="0">
                <a:latin typeface="Arial Black" pitchFamily="34" charset="0"/>
                <a:ea typeface="Times New Roman" pitchFamily="18" charset="0"/>
              </a:rPr>
              <a:t> анализировать;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b="1" i="1" dirty="0" smtClean="0">
                <a:latin typeface="Arial Black" pitchFamily="34" charset="0"/>
                <a:ea typeface="Times New Roman" pitchFamily="18" charset="0"/>
              </a:rPr>
              <a:t> систематизировать;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b="1" i="1" dirty="0" smtClean="0">
                <a:latin typeface="Arial Black" pitchFamily="34" charset="0"/>
                <a:ea typeface="Times New Roman" pitchFamily="18" charset="0"/>
              </a:rPr>
              <a:t> представлять различными способами;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b="1" i="1" dirty="0" smtClean="0">
                <a:latin typeface="Arial Black" pitchFamily="34" charset="0"/>
                <a:ea typeface="Times New Roman" pitchFamily="18" charset="0"/>
              </a:rPr>
              <a:t>развивать смысловое чтение, включая умение определять тему; 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b="1" i="1" dirty="0" smtClean="0">
                <a:latin typeface="Arial Black" pitchFamily="34" charset="0"/>
                <a:ea typeface="Times New Roman" pitchFamily="18" charset="0"/>
              </a:rPr>
              <a:t>прогнозировать содержание текста по заголовку/ по ключевым словам;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b="1" i="1" dirty="0" smtClean="0">
                <a:latin typeface="Arial Black" pitchFamily="34" charset="0"/>
                <a:ea typeface="Times New Roman" pitchFamily="18" charset="0"/>
              </a:rPr>
              <a:t> выделять основную мысль, главные факты; 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b="1" i="1" dirty="0" smtClean="0">
                <a:latin typeface="Arial Black" pitchFamily="34" charset="0"/>
                <a:ea typeface="Times New Roman" pitchFamily="18" charset="0"/>
              </a:rPr>
              <a:t>устанавливать логическую последовательность основных фактов;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b="1" i="1" dirty="0" smtClean="0">
                <a:latin typeface="Arial Black" pitchFamily="34" charset="0"/>
                <a:ea typeface="Times New Roman" pitchFamily="18" charset="0"/>
              </a:rPr>
              <a:t>осуществлять самонаблюдение, самоконтроль, самооценку в процессе коммуникативной деятельности.</a:t>
            </a:r>
            <a:endParaRPr lang="ru-RU" sz="2000" b="1" i="1" dirty="0" smtClean="0">
              <a:latin typeface="Arial Black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339752" y="1988840"/>
            <a:ext cx="4680520" cy="252028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43808" y="2708920"/>
            <a:ext cx="3960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820000"/>
                </a:solidFill>
                <a:latin typeface="Arial Black" pitchFamily="34" charset="0"/>
              </a:rPr>
              <a:t>Универсальность </a:t>
            </a:r>
            <a:r>
              <a:rPr lang="ru-RU" sz="2800" b="1" i="1" dirty="0" err="1" smtClean="0">
                <a:solidFill>
                  <a:srgbClr val="820000"/>
                </a:solidFill>
                <a:latin typeface="Arial Black" pitchFamily="34" charset="0"/>
              </a:rPr>
              <a:t>метапредметных</a:t>
            </a:r>
            <a:r>
              <a:rPr lang="ru-RU" sz="2800" b="1" i="1" dirty="0" smtClean="0">
                <a:solidFill>
                  <a:srgbClr val="820000"/>
                </a:solidFill>
                <a:latin typeface="Arial Black" pitchFamily="34" charset="0"/>
              </a:rPr>
              <a:t> результатов</a:t>
            </a:r>
            <a:endParaRPr lang="ru-RU" sz="2800" dirty="0">
              <a:solidFill>
                <a:srgbClr val="82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95536" y="332656"/>
            <a:ext cx="3168352" cy="136815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004048" y="4581128"/>
            <a:ext cx="3888432" cy="172819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95536" y="4725144"/>
            <a:ext cx="3384376" cy="122413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932040" y="332656"/>
            <a:ext cx="3995936" cy="158417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764704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общие</a:t>
            </a:r>
            <a:r>
              <a:rPr lang="ru-RU" sz="2400" b="1" i="1" dirty="0" smtClean="0">
                <a:latin typeface="Arial Black" pitchFamily="34" charset="0"/>
              </a:rPr>
              <a:t> 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приёмы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692696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общая  техника 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работы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508518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общие</a:t>
            </a:r>
            <a:r>
              <a:rPr lang="ru-RU" sz="2400" b="1" i="1" dirty="0" smtClean="0">
                <a:latin typeface="Arial Black" pitchFamily="34" charset="0"/>
              </a:rPr>
              <a:t>  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схемы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4869160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общие образцы мыслительной деятельности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13" name="Прямая со стрелкой 12"/>
          <p:cNvCxnSpPr>
            <a:endCxn id="5" idx="0"/>
          </p:cNvCxnSpPr>
          <p:nvPr/>
        </p:nvCxnSpPr>
        <p:spPr>
          <a:xfrm>
            <a:off x="6156176" y="4149080"/>
            <a:ext cx="79208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771800" y="4293096"/>
            <a:ext cx="72008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2" idx="7"/>
          </p:cNvCxnSpPr>
          <p:nvPr/>
        </p:nvCxnSpPr>
        <p:spPr>
          <a:xfrm flipV="1">
            <a:off x="6334825" y="1916832"/>
            <a:ext cx="253399" cy="4410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" idx="1"/>
          </p:cNvCxnSpPr>
          <p:nvPr/>
        </p:nvCxnSpPr>
        <p:spPr>
          <a:xfrm flipH="1" flipV="1">
            <a:off x="2627784" y="1628800"/>
            <a:ext cx="397415" cy="7291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8136904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820000"/>
                </a:solidFill>
                <a:latin typeface="Arial Black" pitchFamily="34" charset="0"/>
              </a:rPr>
              <a:t>Метапредметные</a:t>
            </a:r>
            <a:r>
              <a:rPr lang="ru-RU" sz="2800" b="1" i="1" dirty="0" smtClean="0">
                <a:solidFill>
                  <a:srgbClr val="820000"/>
                </a:solidFill>
                <a:latin typeface="Arial Black" pitchFamily="34" charset="0"/>
              </a:rPr>
              <a:t>     результаты формируются    также</a:t>
            </a:r>
            <a:endParaRPr lang="ru-RU" sz="2800" b="1" i="1" dirty="0">
              <a:solidFill>
                <a:srgbClr val="82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3717032"/>
            <a:ext cx="3816424" cy="1440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Arial Black" pitchFamily="34" charset="0"/>
              </a:rPr>
              <a:t>при выполнении </a:t>
            </a:r>
            <a:r>
              <a:rPr lang="ru-RU" sz="2800" b="1" i="1" dirty="0" err="1" smtClean="0">
                <a:latin typeface="Arial Black" pitchFamily="34" charset="0"/>
              </a:rPr>
              <a:t>надпредметных</a:t>
            </a:r>
            <a:endParaRPr lang="ru-RU" sz="2800" b="1" i="1" dirty="0" smtClean="0">
              <a:latin typeface="Arial Black" pitchFamily="34" charset="0"/>
            </a:endParaRPr>
          </a:p>
          <a:p>
            <a:pPr algn="ctr"/>
            <a:r>
              <a:rPr lang="ru-RU" sz="2800" b="1" i="1" dirty="0" smtClean="0">
                <a:latin typeface="Arial Black" pitchFamily="34" charset="0"/>
              </a:rPr>
              <a:t>проектов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3717033"/>
            <a:ext cx="3816424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Arial Black" pitchFamily="34" charset="0"/>
              </a:rPr>
              <a:t>и </a:t>
            </a:r>
            <a:r>
              <a:rPr lang="ru-RU" sz="2800" b="1" i="1" dirty="0" err="1" smtClean="0">
                <a:latin typeface="Arial Black" pitchFamily="34" charset="0"/>
              </a:rPr>
              <a:t>межпредметных</a:t>
            </a:r>
            <a:r>
              <a:rPr lang="ru-RU" sz="2800" b="1" i="1" dirty="0" smtClean="0">
                <a:latin typeface="Arial Black" pitchFamily="34" charset="0"/>
              </a:rPr>
              <a:t> проектов</a:t>
            </a:r>
            <a:endParaRPr lang="ru-RU" sz="2800" dirty="0"/>
          </a:p>
        </p:txBody>
      </p:sp>
      <p:cxnSp>
        <p:nvCxnSpPr>
          <p:cNvPr id="7" name="Прямая со стрелкой 6"/>
          <p:cNvCxnSpPr>
            <a:stCxn id="2" idx="2"/>
          </p:cNvCxnSpPr>
          <p:nvPr/>
        </p:nvCxnSpPr>
        <p:spPr>
          <a:xfrm flipH="1">
            <a:off x="2771800" y="1646803"/>
            <a:ext cx="1908212" cy="20702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" idx="2"/>
          </p:cNvCxnSpPr>
          <p:nvPr/>
        </p:nvCxnSpPr>
        <p:spPr>
          <a:xfrm>
            <a:off x="4680012" y="1646803"/>
            <a:ext cx="2340260" cy="19982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052736"/>
            <a:ext cx="7704856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i="1" dirty="0" smtClean="0">
                <a:latin typeface="Arial Black" pitchFamily="34" charset="0"/>
              </a:rPr>
              <a:t>«Моя малая Родина», </a:t>
            </a:r>
          </a:p>
          <a:p>
            <a:pPr>
              <a:lnSpc>
                <a:spcPct val="150000"/>
              </a:lnSpc>
            </a:pPr>
            <a:r>
              <a:rPr lang="ru-RU" sz="2800" b="1" i="1" dirty="0" smtClean="0">
                <a:latin typeface="Arial Black" pitchFamily="34" charset="0"/>
              </a:rPr>
              <a:t>«Мой класс, моя школа», </a:t>
            </a:r>
          </a:p>
          <a:p>
            <a:pPr>
              <a:lnSpc>
                <a:spcPct val="150000"/>
              </a:lnSpc>
            </a:pPr>
            <a:r>
              <a:rPr lang="ru-RU" sz="2800" b="1" i="1" dirty="0" smtClean="0">
                <a:latin typeface="Arial Black" pitchFamily="34" charset="0"/>
              </a:rPr>
              <a:t>«Весёлая азбука», </a:t>
            </a:r>
          </a:p>
          <a:p>
            <a:pPr>
              <a:lnSpc>
                <a:spcPct val="150000"/>
              </a:lnSpc>
            </a:pPr>
            <a:r>
              <a:rPr lang="ru-RU" sz="2800" b="1" i="1" dirty="0" smtClean="0">
                <a:latin typeface="Arial Black" pitchFamily="34" charset="0"/>
              </a:rPr>
              <a:t>«Мои домашние питомцы», </a:t>
            </a:r>
          </a:p>
          <a:p>
            <a:pPr>
              <a:lnSpc>
                <a:spcPct val="150000"/>
              </a:lnSpc>
            </a:pPr>
            <a:r>
              <a:rPr lang="ru-RU" sz="2800" b="1" i="1" dirty="0" smtClean="0">
                <a:latin typeface="Arial Black" pitchFamily="34" charset="0"/>
              </a:rPr>
              <a:t>«Животные республики Адыгея», </a:t>
            </a:r>
          </a:p>
          <a:p>
            <a:pPr>
              <a:lnSpc>
                <a:spcPct val="150000"/>
              </a:lnSpc>
            </a:pPr>
            <a:r>
              <a:rPr lang="ru-RU" sz="2800" b="1" i="1" dirty="0" smtClean="0">
                <a:latin typeface="Arial Black" pitchFamily="34" charset="0"/>
              </a:rPr>
              <a:t>«Грамотный покупатель».</a:t>
            </a:r>
            <a:endParaRPr lang="ru-RU" sz="2800" b="1" i="1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188640"/>
            <a:ext cx="561662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820000"/>
                </a:solidFill>
                <a:latin typeface="Arial Black" pitchFamily="34" charset="0"/>
              </a:rPr>
              <a:t>Проектные     работы</a:t>
            </a:r>
            <a:endParaRPr lang="ru-RU" sz="3200" b="1" i="1" dirty="0">
              <a:solidFill>
                <a:srgbClr val="82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64096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820000"/>
                </a:solidFill>
                <a:latin typeface="Arial Black" pitchFamily="34" charset="0"/>
              </a:rPr>
              <a:t>Формирование       </a:t>
            </a:r>
            <a:r>
              <a:rPr lang="ru-RU" sz="2800" b="1" i="1" dirty="0" err="1" smtClean="0">
                <a:solidFill>
                  <a:srgbClr val="820000"/>
                </a:solidFill>
                <a:latin typeface="Arial Black" pitchFamily="34" charset="0"/>
              </a:rPr>
              <a:t>метапредметных</a:t>
            </a:r>
            <a:r>
              <a:rPr lang="ru-RU" sz="2800" b="1" i="1" dirty="0" smtClean="0">
                <a:solidFill>
                  <a:srgbClr val="820000"/>
                </a:solidFill>
                <a:latin typeface="Arial Black" pitchFamily="34" charset="0"/>
              </a:rPr>
              <a:t> компетентностей</a:t>
            </a:r>
            <a:endParaRPr lang="ru-RU" sz="2800" b="1" i="1" dirty="0">
              <a:solidFill>
                <a:srgbClr val="82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204864"/>
            <a:ext cx="8640960" cy="45704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Arial Black" pitchFamily="34" charset="0"/>
              </a:rPr>
              <a:t>технологий обучения и воспитания: </a:t>
            </a:r>
          </a:p>
          <a:p>
            <a:endParaRPr lang="ru-RU" sz="900" b="1" i="1" dirty="0" smtClean="0">
              <a:latin typeface="Arial Black" pitchFamily="34" charset="0"/>
            </a:endParaRPr>
          </a:p>
          <a:p>
            <a:r>
              <a:rPr lang="ru-RU" sz="2400" b="1" i="1" dirty="0" smtClean="0">
                <a:latin typeface="Arial Black" pitchFamily="34" charset="0"/>
              </a:rPr>
              <a:t>-развивающего мышления; </a:t>
            </a:r>
          </a:p>
          <a:p>
            <a:r>
              <a:rPr lang="ru-RU" sz="2400" b="1" i="1" dirty="0" smtClean="0">
                <a:latin typeface="Arial Black" pitchFamily="34" charset="0"/>
              </a:rPr>
              <a:t>-развития критического мышления через письмо и чтение; </a:t>
            </a:r>
          </a:p>
          <a:p>
            <a:r>
              <a:rPr lang="ru-RU" sz="2400" b="1" i="1" dirty="0" smtClean="0">
                <a:latin typeface="Arial Black" pitchFamily="34" charset="0"/>
              </a:rPr>
              <a:t>-ТРИЗ; </a:t>
            </a:r>
          </a:p>
          <a:p>
            <a:r>
              <a:rPr lang="ru-RU" sz="2400" b="1" i="1" dirty="0" smtClean="0">
                <a:latin typeface="Arial Black" pitchFamily="34" charset="0"/>
              </a:rPr>
              <a:t>-технологический компонент личностно-развивающего урока; </a:t>
            </a:r>
          </a:p>
          <a:p>
            <a:r>
              <a:rPr lang="ru-RU" sz="2400" b="1" i="1" dirty="0" smtClean="0">
                <a:latin typeface="Arial Black" pitchFamily="34" charset="0"/>
              </a:rPr>
              <a:t>-метод проектов; </a:t>
            </a:r>
          </a:p>
          <a:p>
            <a:r>
              <a:rPr lang="ru-RU" sz="2400" b="1" i="1" dirty="0" smtClean="0">
                <a:latin typeface="Arial Black" pitchFamily="34" charset="0"/>
              </a:rPr>
              <a:t>-исследовательская деятельность; </a:t>
            </a:r>
          </a:p>
          <a:p>
            <a:r>
              <a:rPr lang="ru-RU" sz="2400" b="1" i="1" dirty="0" smtClean="0">
                <a:latin typeface="Arial Black" pitchFamily="34" charset="0"/>
              </a:rPr>
              <a:t>-УДЕ; </a:t>
            </a:r>
          </a:p>
          <a:p>
            <a:r>
              <a:rPr lang="ru-RU" sz="2400" b="1" i="1" dirty="0" smtClean="0">
                <a:latin typeface="Arial Black" pitchFamily="34" charset="0"/>
              </a:rPr>
              <a:t>-</a:t>
            </a:r>
            <a:r>
              <a:rPr lang="ru-RU" sz="2400" b="1" i="1" dirty="0" err="1" smtClean="0">
                <a:latin typeface="Arial Black" pitchFamily="34" charset="0"/>
              </a:rPr>
              <a:t>тьюторские</a:t>
            </a:r>
            <a:r>
              <a:rPr lang="ru-RU" sz="2400" b="1" i="1" dirty="0" smtClean="0">
                <a:latin typeface="Arial Black" pitchFamily="34" charset="0"/>
              </a:rPr>
              <a:t> технологии и др. </a:t>
            </a:r>
          </a:p>
          <a:p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2555776" y="1196752"/>
            <a:ext cx="4320480" cy="1008112"/>
          </a:xfrm>
          <a:prstGeom prst="downArrow">
            <a:avLst>
              <a:gd name="adj1" fmla="val 50000"/>
              <a:gd name="adj2" fmla="val 60078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71800" y="1412776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Образовательный процесс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6012160" y="332656"/>
            <a:ext cx="3131840" cy="151216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56176" y="476672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Arial Black" pitchFamily="34" charset="0"/>
                <a:ea typeface="Times New Roman" pitchFamily="18" charset="0"/>
              </a:rPr>
              <a:t>а   в   освоении общего  для  многих случаев  способа действия;</a:t>
            </a:r>
            <a:endParaRPr lang="ru-RU" b="1" i="1" dirty="0" smtClean="0"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8" name="7-конечная звезда 7"/>
          <p:cNvSpPr/>
          <p:nvPr/>
        </p:nvSpPr>
        <p:spPr>
          <a:xfrm>
            <a:off x="2411760" y="1340768"/>
            <a:ext cx="4968552" cy="4104456"/>
          </a:xfrm>
          <a:prstGeom prst="star7">
            <a:avLst>
              <a:gd name="adj" fmla="val 38781"/>
              <a:gd name="hf" fmla="val 102572"/>
              <a:gd name="vf" fmla="val 10521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195736" y="1916832"/>
            <a:ext cx="504056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820000"/>
                </a:solidFill>
                <a:latin typeface="Arial Black" pitchFamily="34" charset="0"/>
                <a:ea typeface="Times New Roman" pitchFamily="18" charset="0"/>
              </a:rPr>
              <a:t>При   </a:t>
            </a:r>
            <a:r>
              <a:rPr lang="ru-RU" sz="2000" b="1" i="1" dirty="0" err="1" smtClean="0">
                <a:solidFill>
                  <a:srgbClr val="820000"/>
                </a:solidFill>
                <a:latin typeface="Arial Black" pitchFamily="34" charset="0"/>
                <a:ea typeface="Times New Roman" pitchFamily="18" charset="0"/>
              </a:rPr>
              <a:t>деятельностном</a:t>
            </a:r>
            <a:r>
              <a:rPr lang="ru-RU" sz="2000" b="1" i="1" dirty="0" smtClean="0">
                <a:solidFill>
                  <a:srgbClr val="820000"/>
                </a:solidFill>
                <a:latin typeface="Arial Black" pitchFamily="34" charset="0"/>
                <a:ea typeface="Times New Roman" pitchFamily="18" charset="0"/>
              </a:rPr>
              <a:t> подходе   </a:t>
            </a: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Arial Black" pitchFamily="34" charset="0"/>
                <a:ea typeface="Times New Roman" pitchFamily="18" charset="0"/>
              </a:rPr>
              <a:t>к   обучению </a:t>
            </a: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Arial Black" pitchFamily="34" charset="0"/>
                <a:ea typeface="Times New Roman" pitchFamily="18" charset="0"/>
              </a:rPr>
              <a:t>основные    усилия</a:t>
            </a: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Arial Black" pitchFamily="34" charset="0"/>
                <a:ea typeface="Times New Roman" pitchFamily="18" charset="0"/>
              </a:rPr>
              <a:t> учителя    должны направляться   </a:t>
            </a: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Arial Black" pitchFamily="34" charset="0"/>
                <a:ea typeface="Times New Roman" pitchFamily="18" charset="0"/>
              </a:rPr>
              <a:t>на    помощь детям   не    в   запоминании</a:t>
            </a: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Arial Black" pitchFamily="34" charset="0"/>
                <a:ea typeface="Times New Roman" pitchFamily="18" charset="0"/>
              </a:rPr>
              <a:t> отдельных    сведений, правил,</a:t>
            </a:r>
            <a:endParaRPr lang="ru-RU" sz="2000" b="1" i="1" dirty="0" smtClean="0"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0" y="0"/>
            <a:ext cx="3347864" cy="249289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chemeClr val="tx1"/>
                </a:solidFill>
                <a:latin typeface="Arial Black" pitchFamily="34" charset="0"/>
                <a:ea typeface="Times New Roman" pitchFamily="18" charset="0"/>
              </a:rPr>
              <a:t>в формировании    у школьников умения контролировать  свои действия –  как после их завершения, так и по ходу;</a:t>
            </a:r>
            <a:endParaRPr lang="ru-RU" sz="1200" b="1" i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i="1" dirty="0" smtClean="0">
              <a:solidFill>
                <a:schemeClr val="tx1"/>
              </a:solidFill>
              <a:latin typeface="Arial Black" pitchFamily="34" charset="0"/>
              <a:ea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79512" y="4437112"/>
            <a:ext cx="3240360" cy="242088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084168" y="4581128"/>
            <a:ext cx="3059832" cy="201622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95536" y="4581128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b="1" i="1" dirty="0" smtClean="0">
              <a:latin typeface="Arial Black" pitchFamily="34" charset="0"/>
              <a:ea typeface="Times New Roman" pitchFamily="18" charset="0"/>
            </a:endParaRPr>
          </a:p>
          <a:p>
            <a:pPr lvl="0" algn="ctr"/>
            <a:r>
              <a:rPr lang="ru-RU" b="1" i="1" dirty="0" smtClean="0">
                <a:latin typeface="Arial Black" pitchFamily="34" charset="0"/>
                <a:ea typeface="Times New Roman" pitchFamily="18" charset="0"/>
              </a:rPr>
              <a:t>во включении содержания обучения в контекст решения значимых жизненных задач.</a:t>
            </a:r>
            <a:endParaRPr lang="ru-RU" b="1" i="1" dirty="0" smtClean="0"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588224" y="486916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652120" y="4869160"/>
            <a:ext cx="4067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Arial Black" pitchFamily="34" charset="0"/>
                <a:ea typeface="Times New Roman" pitchFamily="18" charset="0"/>
              </a:rPr>
              <a:t>в формировании    </a:t>
            </a:r>
          </a:p>
          <a:p>
            <a:pPr algn="ctr"/>
            <a:r>
              <a:rPr lang="ru-RU" b="1" i="1" dirty="0" smtClean="0">
                <a:latin typeface="Arial Black" pitchFamily="34" charset="0"/>
                <a:ea typeface="Times New Roman" pitchFamily="18" charset="0"/>
              </a:rPr>
              <a:t>у школьников умения контролировать  </a:t>
            </a:r>
          </a:p>
          <a:p>
            <a:pPr algn="ctr"/>
            <a:r>
              <a:rPr lang="ru-RU" b="1" i="1" dirty="0" smtClean="0">
                <a:latin typeface="Arial Black" pitchFamily="34" charset="0"/>
                <a:ea typeface="Times New Roman" pitchFamily="18" charset="0"/>
              </a:rPr>
              <a:t>действия  </a:t>
            </a:r>
          </a:p>
          <a:p>
            <a:pPr algn="ctr"/>
            <a:r>
              <a:rPr lang="ru-RU" b="1" i="1" dirty="0" smtClean="0">
                <a:latin typeface="Arial Black" pitchFamily="34" charset="0"/>
                <a:ea typeface="Times New Roman" pitchFamily="18" charset="0"/>
              </a:rPr>
              <a:t>одноклассников;</a:t>
            </a:r>
            <a:endParaRPr lang="ru-RU" sz="1400" b="1" i="1" dirty="0" smtClean="0">
              <a:latin typeface="Arial Black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1"/>
            <a:ext cx="8640960" cy="71711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2800" b="1" i="1" dirty="0" smtClean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Установленные   стандартом    </a:t>
            </a:r>
            <a:r>
              <a:rPr lang="ru-RU" sz="3200" b="1" i="1" dirty="0" smtClean="0">
                <a:solidFill>
                  <a:srgbClr val="820000"/>
                </a:solidFill>
                <a:latin typeface="Arial Black" pitchFamily="34" charset="0"/>
              </a:rPr>
              <a:t>новые</a:t>
            </a:r>
          </a:p>
          <a:p>
            <a:pPr algn="ctr"/>
            <a:r>
              <a:rPr lang="ru-RU" sz="3200" b="1" i="1" dirty="0" smtClean="0">
                <a:solidFill>
                  <a:srgbClr val="820000"/>
                </a:solidFill>
                <a:latin typeface="Arial Black" pitchFamily="34" charset="0"/>
              </a:rPr>
              <a:t> требования  </a:t>
            </a:r>
          </a:p>
          <a:p>
            <a:pPr algn="ctr"/>
            <a:endParaRPr lang="ru-RU" sz="1000" b="1" i="1" dirty="0" smtClean="0">
              <a:solidFill>
                <a:srgbClr val="820000"/>
              </a:solidFill>
              <a:latin typeface="Arial Black" pitchFamily="34" charset="0"/>
            </a:endParaRPr>
          </a:p>
          <a:p>
            <a:pPr algn="ctr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к результатам обучающихся </a:t>
            </a:r>
          </a:p>
          <a:p>
            <a:pPr algn="ctr"/>
            <a:r>
              <a:rPr lang="ru-RU" sz="3200" b="1" i="1" dirty="0" smtClean="0">
                <a:solidFill>
                  <a:srgbClr val="820000"/>
                </a:solidFill>
                <a:latin typeface="Arial Black" pitchFamily="34" charset="0"/>
              </a:rPr>
              <a:t>вызывают </a:t>
            </a:r>
          </a:p>
          <a:p>
            <a:pPr algn="ctr"/>
            <a:endParaRPr lang="ru-RU" sz="1000" b="1" i="1" dirty="0" smtClean="0">
              <a:solidFill>
                <a:srgbClr val="820000"/>
              </a:solidFill>
              <a:latin typeface="Arial Black" pitchFamily="34" charset="0"/>
            </a:endParaRPr>
          </a:p>
          <a:p>
            <a:pPr algn="ctr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необходимость </a:t>
            </a:r>
            <a:r>
              <a:rPr lang="ru-RU" sz="3200" b="1" i="1" dirty="0" smtClean="0">
                <a:solidFill>
                  <a:srgbClr val="820000"/>
                </a:solidFill>
                <a:latin typeface="Arial Black" pitchFamily="34" charset="0"/>
              </a:rPr>
              <a:t>в изменении </a:t>
            </a:r>
          </a:p>
          <a:p>
            <a:pPr algn="ctr"/>
            <a:r>
              <a:rPr lang="ru-RU" sz="3200" b="1" i="1" dirty="0" smtClean="0">
                <a:solidFill>
                  <a:srgbClr val="820000"/>
                </a:solidFill>
                <a:latin typeface="Arial Black" pitchFamily="34" charset="0"/>
              </a:rPr>
              <a:t>образования </a:t>
            </a:r>
          </a:p>
          <a:p>
            <a:pPr algn="ctr"/>
            <a:endParaRPr lang="ru-RU" sz="1000" b="1" i="1" dirty="0" smtClean="0">
              <a:solidFill>
                <a:srgbClr val="820000"/>
              </a:solidFill>
              <a:latin typeface="Arial Black" pitchFamily="34" charset="0"/>
            </a:endParaRPr>
          </a:p>
          <a:p>
            <a:pPr algn="ctr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на   основе    принципа </a:t>
            </a:r>
          </a:p>
          <a:p>
            <a:pPr algn="ctr"/>
            <a:r>
              <a:rPr lang="ru-RU" sz="3600" b="1" i="1" dirty="0" err="1" smtClean="0">
                <a:solidFill>
                  <a:srgbClr val="820000"/>
                </a:solidFill>
                <a:latin typeface="Arial Black" pitchFamily="34" charset="0"/>
              </a:rPr>
              <a:t>метапредметности</a:t>
            </a:r>
            <a:r>
              <a:rPr lang="ru-RU" sz="3600" b="1" i="1" dirty="0" smtClean="0">
                <a:solidFill>
                  <a:srgbClr val="820000"/>
                </a:solidFill>
                <a:latin typeface="Arial Black" pitchFamily="34" charset="0"/>
              </a:rPr>
              <a:t>.</a:t>
            </a:r>
          </a:p>
          <a:p>
            <a:pPr algn="ctr"/>
            <a:endParaRPr lang="ru-RU" sz="3200" b="1" i="1" dirty="0" smtClean="0">
              <a:solidFill>
                <a:srgbClr val="820000"/>
              </a:solidFill>
              <a:latin typeface="Arial Black" pitchFamily="34" charset="0"/>
            </a:endParaRPr>
          </a:p>
          <a:p>
            <a:pPr algn="ctr"/>
            <a:endParaRPr lang="ru-RU" sz="3200" b="1" i="1" dirty="0" smtClean="0">
              <a:solidFill>
                <a:srgbClr val="820000"/>
              </a:solidFill>
              <a:latin typeface="Arial Black" pitchFamily="34" charset="0"/>
            </a:endParaRPr>
          </a:p>
          <a:p>
            <a:pPr algn="ctr"/>
            <a:endParaRPr lang="ru-RU" sz="3200" b="1" i="1" dirty="0" smtClean="0">
              <a:solidFill>
                <a:srgbClr val="820000"/>
              </a:solidFill>
              <a:latin typeface="Arial Black" pitchFamily="34" charset="0"/>
            </a:endParaRPr>
          </a:p>
          <a:p>
            <a:pPr algn="ctr"/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inbow"/>
          <p:cNvPicPr/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79512" y="1844824"/>
            <a:ext cx="8784976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luzan.ucoz.ru/animazii/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8568952" cy="26142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0"/>
            <a:ext cx="8784976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2000" b="1" i="1" cap="all" spc="0" dirty="0" smtClean="0">
              <a:ln/>
              <a:solidFill>
                <a:srgbClr val="82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itchFamily="34" charset="0"/>
            </a:endParaRPr>
          </a:p>
          <a:p>
            <a:pPr algn="ctr"/>
            <a:r>
              <a:rPr lang="ru-RU" sz="2000" b="1" i="1" cap="all" spc="0" dirty="0" smtClean="0">
                <a:ln/>
                <a:solidFill>
                  <a:srgbClr val="82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Я слышу – я забываю,  я вижу – я запоминаю,</a:t>
            </a:r>
          </a:p>
          <a:p>
            <a:pPr algn="ctr"/>
            <a:r>
              <a:rPr lang="ru-RU" sz="2000" b="1" i="1" cap="all" spc="0" dirty="0" smtClean="0">
                <a:ln/>
                <a:solidFill>
                  <a:srgbClr val="82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я делаю – я усваиваю”.</a:t>
            </a:r>
          </a:p>
          <a:p>
            <a:pPr algn="ctr"/>
            <a:endParaRPr lang="ru-RU" sz="2000" b="1" i="1" cap="all" spc="0" dirty="0" smtClean="0">
              <a:ln/>
              <a:solidFill>
                <a:srgbClr val="82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itchFamily="34" charset="0"/>
            </a:endParaRPr>
          </a:p>
          <a:p>
            <a:pPr algn="r"/>
            <a:r>
              <a:rPr lang="ru-RU" sz="2000" b="1" i="1" cap="all" spc="0" dirty="0" smtClean="0">
                <a:ln/>
                <a:solidFill>
                  <a:srgbClr val="82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Китайская мудрость</a:t>
            </a:r>
            <a:r>
              <a:rPr lang="ru-RU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</a:t>
            </a:r>
            <a:endParaRPr lang="ru-RU" sz="2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8434" name="Picture 2" descr="http://s16.rimg.info/6e512718eb4ddfdeb3be803fc4e3f79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276872"/>
            <a:ext cx="1440160" cy="1494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-конечная звезда 3"/>
          <p:cNvSpPr/>
          <p:nvPr/>
        </p:nvSpPr>
        <p:spPr>
          <a:xfrm>
            <a:off x="2483768" y="1124744"/>
            <a:ext cx="4968552" cy="4680520"/>
          </a:xfrm>
          <a:prstGeom prst="star6">
            <a:avLst>
              <a:gd name="adj" fmla="val 23522"/>
              <a:gd name="hf" fmla="val 11547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1600" b="1" i="1" dirty="0" smtClean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9792" y="2564904"/>
            <a:ext cx="4464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Метапредметность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как способ формирования    мышления обеспечивает формирование   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целостной картины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мира в сознании ребенка.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0" name="Picture 2" descr="http://img0.liveinternet.ru/images/attach/c/3/78/107/78107460_b1e0a932798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304256" cy="2619672"/>
          </a:xfrm>
          <a:prstGeom prst="rect">
            <a:avLst/>
          </a:prstGeom>
          <a:noFill/>
        </p:spPr>
      </p:pic>
      <p:pic>
        <p:nvPicPr>
          <p:cNvPr id="2052" name="Picture 4" descr="http://luzan.ucoz.ru/animes/oduwanhik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-171400"/>
            <a:ext cx="1524000" cy="1524001"/>
          </a:xfrm>
          <a:prstGeom prst="rect">
            <a:avLst/>
          </a:prstGeom>
          <a:noFill/>
        </p:spPr>
      </p:pic>
      <p:pic>
        <p:nvPicPr>
          <p:cNvPr id="2054" name="Picture 6" descr="http://luzan.ucoz.ru/anime/detia-70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1340768"/>
            <a:ext cx="1000125" cy="1114425"/>
          </a:xfrm>
          <a:prstGeom prst="rect">
            <a:avLst/>
          </a:prstGeom>
          <a:noFill/>
        </p:spPr>
      </p:pic>
      <p:pic>
        <p:nvPicPr>
          <p:cNvPr id="2056" name="Picture 8" descr="http://luzan.ucoz.ru/animazii/detia-7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869160"/>
            <a:ext cx="952500" cy="952500"/>
          </a:xfrm>
          <a:prstGeom prst="rect">
            <a:avLst/>
          </a:prstGeom>
          <a:noFill/>
        </p:spPr>
      </p:pic>
      <p:pic>
        <p:nvPicPr>
          <p:cNvPr id="2058" name="Picture 10" descr="http://luzan.ucoz.ru/animes/3735856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4581128"/>
            <a:ext cx="790575" cy="781051"/>
          </a:xfrm>
          <a:prstGeom prst="rect">
            <a:avLst/>
          </a:prstGeom>
          <a:noFill/>
        </p:spPr>
      </p:pic>
      <p:pic>
        <p:nvPicPr>
          <p:cNvPr id="2060" name="Picture 12" descr="http://luzan.ucoz.ru/animes/1371098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5805264"/>
            <a:ext cx="857250" cy="857251"/>
          </a:xfrm>
          <a:prstGeom prst="rect">
            <a:avLst/>
          </a:prstGeom>
          <a:noFill/>
        </p:spPr>
      </p:pic>
      <p:pic>
        <p:nvPicPr>
          <p:cNvPr id="2062" name="Picture 14" descr="http://luzan.ucoz.ru/animes/8526818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3140968"/>
            <a:ext cx="1285875" cy="1066801"/>
          </a:xfrm>
          <a:prstGeom prst="rect">
            <a:avLst/>
          </a:prstGeom>
          <a:noFill/>
        </p:spPr>
      </p:pic>
      <p:pic>
        <p:nvPicPr>
          <p:cNvPr id="2064" name="Picture 16" descr="http://luzan.ucoz.ru/animes/8a09e980cbb8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40352" y="2996952"/>
            <a:ext cx="857250" cy="847725"/>
          </a:xfrm>
          <a:prstGeom prst="rect">
            <a:avLst/>
          </a:prstGeom>
          <a:noFill/>
        </p:spPr>
      </p:pic>
      <p:pic>
        <p:nvPicPr>
          <p:cNvPr id="7170" name="Picture 2" descr="http://s.rimg.info/1e009f83bf9da236bc99cfd5a05f920e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36096" y="5157192"/>
            <a:ext cx="1857375" cy="1285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91246"/>
            <a:ext cx="6984776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i="1" dirty="0" smtClean="0">
                <a:solidFill>
                  <a:srgbClr val="820000"/>
                </a:solidFill>
                <a:latin typeface="Arial Black" panose="020B0A04020102020204" pitchFamily="34" charset="0"/>
              </a:rPr>
              <a:t>                          Начальная </a:t>
            </a:r>
            <a:r>
              <a:rPr lang="ru-RU" b="1" i="1" dirty="0" smtClean="0">
                <a:solidFill>
                  <a:srgbClr val="820000"/>
                </a:solidFill>
                <a:latin typeface="Arial Black" panose="020B0A04020102020204" pitchFamily="34" charset="0"/>
              </a:rPr>
              <a:t>школа </a:t>
            </a:r>
            <a:endParaRPr lang="ru-RU" b="1" i="1" dirty="0" smtClean="0">
              <a:solidFill>
                <a:srgbClr val="820000"/>
              </a:solidFill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b="1" i="1" dirty="0" smtClean="0">
                <a:solidFill>
                  <a:srgbClr val="820000"/>
                </a:solidFill>
                <a:latin typeface="Arial Black" panose="020B0A04020102020204" pitchFamily="34" charset="0"/>
              </a:rPr>
              <a:t>          </a:t>
            </a:r>
          </a:p>
          <a:p>
            <a:pPr>
              <a:lnSpc>
                <a:spcPct val="80000"/>
              </a:lnSpc>
            </a:pPr>
            <a:r>
              <a:rPr lang="ru-RU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Выпускник научится:</a:t>
            </a:r>
          </a:p>
          <a:p>
            <a:pPr>
              <a:lnSpc>
                <a:spcPct val="80000"/>
              </a:lnSpc>
            </a:pPr>
            <a:endParaRPr lang="ru-RU" b="1" i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высказывать </a:t>
            </a:r>
            <a:r>
              <a:rPr lang="ru-RU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оценочные суждения и </a:t>
            </a:r>
            <a:r>
              <a:rPr lang="ru-RU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свою точку </a:t>
            </a:r>
            <a:r>
              <a:rPr lang="ru-RU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зрения о прочитанном тексте;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оценивать содержание, языковые особенности и структуру текста; </a:t>
            </a:r>
            <a:endParaRPr lang="ru-RU" i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определять </a:t>
            </a:r>
            <a:r>
              <a:rPr lang="ru-RU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место и роль иллюстративного ряда в тексте</a:t>
            </a:r>
            <a:r>
              <a:rPr lang="ru-RU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;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 </a:t>
            </a:r>
            <a:r>
              <a:rPr lang="ru-RU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основе имеющихся знаний, жизненного опыта подвергать сомнению достоверность прочитанного, </a:t>
            </a:r>
            <a:r>
              <a:rPr lang="ru-RU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обнаруживать недостоверность </a:t>
            </a:r>
            <a:r>
              <a:rPr lang="ru-RU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получаемых сведений, пробелы в информации и находить пути восполнения этих пробелов;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участвовать в учебном диалоге при обсуждении прочитанного или прослушанного текста.</a:t>
            </a:r>
          </a:p>
          <a:p>
            <a:pPr>
              <a:lnSpc>
                <a:spcPct val="80000"/>
              </a:lnSpc>
            </a:pPr>
            <a:endParaRPr lang="ru-RU" i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Выпускник получит возможность </a:t>
            </a:r>
            <a:r>
              <a:rPr lang="ru-RU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научиться:</a:t>
            </a:r>
          </a:p>
          <a:p>
            <a:pPr>
              <a:lnSpc>
                <a:spcPct val="80000"/>
              </a:lnSpc>
            </a:pPr>
            <a:endParaRPr lang="ru-RU" b="1" i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сопоставлять различные точки зрения;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соотносить позицию автора с собственной точкой зрения;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 процессе работы с одним или несколькими источниками выявлять достоверную (противоречивую) информацию.</a:t>
            </a:r>
          </a:p>
        </p:txBody>
      </p:sp>
      <p:pic>
        <p:nvPicPr>
          <p:cNvPr id="3" name="Picture 2" descr="http://borisovna.rusedu.net/gallery/4998/479862ddf49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5085184"/>
            <a:ext cx="1584176" cy="1457326"/>
          </a:xfrm>
          <a:prstGeom prst="rect">
            <a:avLst/>
          </a:prstGeom>
          <a:noFill/>
        </p:spPr>
      </p:pic>
      <p:pic>
        <p:nvPicPr>
          <p:cNvPr id="31746" name="Picture 2" descr="http://metodist.edu54.ru/sites/default/files/images/2010/02/ed658136eee83874bd50bc61b5bdb1d35f76a30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6150"/>
            <a:ext cx="1539606" cy="1314618"/>
          </a:xfrm>
          <a:prstGeom prst="rect">
            <a:avLst/>
          </a:prstGeom>
          <a:noFill/>
        </p:spPr>
      </p:pic>
      <p:pic>
        <p:nvPicPr>
          <p:cNvPr id="31750" name="Picture 6" descr="http://www.adelesanimationer.dk/Dolls/76532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6150"/>
            <a:ext cx="1008112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820000"/>
                </a:solidFill>
                <a:latin typeface="Arial Black" panose="020B0A04020102020204" pitchFamily="34" charset="0"/>
              </a:rPr>
              <a:t>   Используемая  литература</a:t>
            </a:r>
            <a:endParaRPr lang="ru-RU" sz="3200" b="1" i="1" dirty="0">
              <a:solidFill>
                <a:srgbClr val="82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92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149080"/>
            <a:ext cx="2592288" cy="6480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2132856"/>
            <a:ext cx="2880320" cy="26642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3284984"/>
            <a:ext cx="2736304" cy="15121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259632" y="350100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820000"/>
                </a:solidFill>
                <a:latin typeface="Arial Black" pitchFamily="34" charset="0"/>
              </a:rPr>
              <a:t>10 лет</a:t>
            </a:r>
            <a:endParaRPr lang="ru-RU" sz="4000" b="1" dirty="0">
              <a:solidFill>
                <a:srgbClr val="8200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2708920"/>
            <a:ext cx="208823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820000"/>
                </a:solidFill>
                <a:latin typeface="Arial Black" pitchFamily="34" charset="0"/>
              </a:rPr>
              <a:t>10 лет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300192" y="1556792"/>
            <a:ext cx="21602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820000"/>
                </a:solidFill>
                <a:latin typeface="Arial Black" pitchFamily="34" charset="0"/>
              </a:rPr>
              <a:t>10 лет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260648"/>
            <a:ext cx="864096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820000"/>
                </a:solidFill>
                <a:latin typeface="Arial Black" pitchFamily="34" charset="0"/>
              </a:rPr>
              <a:t>Каждые    10 лет    поток  информации удваивается </a:t>
            </a:r>
            <a:endParaRPr lang="ru-RU" sz="2800" i="1" dirty="0">
              <a:solidFill>
                <a:srgbClr val="82000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5301208"/>
            <a:ext cx="8784976" cy="95410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580000"/>
                </a:solidFill>
                <a:latin typeface="Arial Black" pitchFamily="34" charset="0"/>
              </a:rPr>
              <a:t>Главные  результаты  не  предметные,  а личностные    и    </a:t>
            </a:r>
            <a:r>
              <a:rPr lang="ru-RU" sz="2800" b="1" i="1" dirty="0" err="1" smtClean="0">
                <a:solidFill>
                  <a:srgbClr val="580000"/>
                </a:solidFill>
                <a:latin typeface="Arial Black" pitchFamily="34" charset="0"/>
              </a:rPr>
              <a:t>метапредметные</a:t>
            </a:r>
            <a:r>
              <a:rPr lang="ru-RU" sz="2800" b="1" i="1" dirty="0" smtClean="0">
                <a:solidFill>
                  <a:srgbClr val="580000"/>
                </a:solidFill>
                <a:latin typeface="Arial Black" pitchFamily="34" charset="0"/>
              </a:rPr>
              <a:t> </a:t>
            </a:r>
            <a:endParaRPr lang="ru-RU" sz="2800" b="1" i="1" dirty="0">
              <a:solidFill>
                <a:srgbClr val="580000"/>
              </a:solidFill>
              <a:latin typeface="Arial Black" pitchFamily="34" charset="0"/>
            </a:endParaRPr>
          </a:p>
        </p:txBody>
      </p:sp>
      <p:pic>
        <p:nvPicPr>
          <p:cNvPr id="13" name="Picture 10" descr="http://luzan.ucoz.ru/animes/3735856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348880"/>
            <a:ext cx="2880320" cy="2304256"/>
          </a:xfrm>
          <a:prstGeom prst="rect">
            <a:avLst/>
          </a:prstGeom>
          <a:noFill/>
        </p:spPr>
      </p:pic>
      <p:pic>
        <p:nvPicPr>
          <p:cNvPr id="14" name="Picture 10" descr="http://luzan.ucoz.ru/animes/3735856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356992"/>
            <a:ext cx="1728192" cy="1368152"/>
          </a:xfrm>
          <a:prstGeom prst="rect">
            <a:avLst/>
          </a:prstGeom>
          <a:noFill/>
        </p:spPr>
      </p:pic>
      <p:pic>
        <p:nvPicPr>
          <p:cNvPr id="15" name="Picture 10" descr="http://luzan.ucoz.ru/animes/3735856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221088"/>
            <a:ext cx="1006599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79512" y="4913784"/>
            <a:ext cx="3096344" cy="194421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dirty="0" smtClean="0">
                <a:solidFill>
                  <a:srgbClr val="820000"/>
                </a:solidFill>
                <a:latin typeface="Arial Black" pitchFamily="34" charset="0"/>
                <a:ea typeface="Times New Roman" pitchFamily="18" charset="0"/>
              </a:rPr>
              <a:t>умение учиться, </a:t>
            </a:r>
            <a:endParaRPr lang="ru-RU" sz="2800" dirty="0">
              <a:solidFill>
                <a:srgbClr val="FFFF99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743400" y="4841776"/>
            <a:ext cx="5400600" cy="201622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820000"/>
                </a:solidFill>
                <a:latin typeface="Arial Black" pitchFamily="34" charset="0"/>
                <a:ea typeface="Times New Roman" pitchFamily="18" charset="0"/>
              </a:rPr>
              <a:t>способность к саморазвитию и самосовершенствованию</a:t>
            </a:r>
            <a:endParaRPr lang="ru-RU" sz="2800" b="1" i="1" dirty="0" smtClean="0">
              <a:solidFill>
                <a:srgbClr val="820000"/>
              </a:solidFill>
              <a:latin typeface="Arial Black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339752" y="4437112"/>
            <a:ext cx="1368152" cy="5243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932040" y="4437112"/>
            <a:ext cx="1224136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95536" y="0"/>
            <a:ext cx="8118248" cy="4524315"/>
          </a:xfrm>
          <a:prstGeom prst="rect">
            <a:avLst/>
          </a:prstGeom>
          <a:solidFill>
            <a:srgbClr val="CCFFFF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820000"/>
                </a:solidFill>
                <a:effectLst/>
                <a:latin typeface="Arial Black" pitchFamily="34" charset="0"/>
                <a:ea typeface="Times New Roman" pitchFamily="18" charset="0"/>
              </a:rPr>
              <a:t>Начальная школа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820000"/>
                </a:solidFill>
                <a:effectLst/>
                <a:latin typeface="Arial Black" pitchFamily="34" charset="0"/>
                <a:ea typeface="Times New Roman" pitchFamily="18" charset="0"/>
              </a:rPr>
              <a:t>должна сформировать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820000"/>
                </a:solidFill>
                <a:effectLst/>
                <a:latin typeface="Arial Black" pitchFamily="34" charset="0"/>
                <a:ea typeface="Times New Roman" pitchFamily="18" charset="0"/>
              </a:rPr>
              <a:t>у ученика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820000"/>
                </a:solidFill>
                <a:effectLst/>
                <a:latin typeface="Arial Black" pitchFamily="34" charset="0"/>
                <a:ea typeface="Times New Roman" pitchFamily="18" charset="0"/>
              </a:rPr>
              <a:t>не только предметные,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820000"/>
                </a:solidFill>
                <a:effectLst/>
                <a:latin typeface="Arial Black" pitchFamily="34" charset="0"/>
                <a:ea typeface="Times New Roman" pitchFamily="18" charset="0"/>
              </a:rPr>
              <a:t>но и универсальные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820000"/>
                </a:solidFill>
                <a:effectLst/>
                <a:latin typeface="Arial Black" pitchFamily="34" charset="0"/>
                <a:ea typeface="Times New Roman" pitchFamily="18" charset="0"/>
              </a:rPr>
              <a:t>способы действий,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820000"/>
                </a:solidFill>
                <a:effectLst/>
                <a:latin typeface="Arial Black" pitchFamily="34" charset="0"/>
                <a:ea typeface="Times New Roman" pitchFamily="18" charset="0"/>
              </a:rPr>
              <a:t>обеспечивающие возможность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820000"/>
                </a:solidFill>
                <a:effectLst/>
                <a:latin typeface="Arial Black" pitchFamily="34" charset="0"/>
                <a:ea typeface="Times New Roman" pitchFamily="18" charset="0"/>
              </a:rPr>
              <a:t>продолжения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820000"/>
                </a:solidFill>
                <a:effectLst/>
                <a:latin typeface="Arial Black" pitchFamily="34" charset="0"/>
                <a:ea typeface="Times New Roman" pitchFamily="18" charset="0"/>
              </a:rPr>
              <a:t>образования в основной школе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820000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  <a:solidFill>
            <a:srgbClr val="CCFF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820000"/>
                </a:solidFill>
                <a:latin typeface="Arial Black" pitchFamily="34" charset="0"/>
              </a:rPr>
              <a:t>Достижение нового образовательного результата возможно при реализации </a:t>
            </a:r>
            <a:r>
              <a:rPr lang="ru-RU" sz="2800" b="1" i="1" dirty="0" err="1" smtClean="0">
                <a:solidFill>
                  <a:srgbClr val="820000"/>
                </a:solidFill>
                <a:latin typeface="Arial Black" pitchFamily="34" charset="0"/>
              </a:rPr>
              <a:t>системно-деятельностного</a:t>
            </a:r>
            <a:r>
              <a:rPr lang="ru-RU" sz="2800" b="1" i="1" dirty="0" smtClean="0">
                <a:solidFill>
                  <a:srgbClr val="820000"/>
                </a:solidFill>
                <a:latin typeface="Arial Black" pitchFamily="34" charset="0"/>
              </a:rPr>
              <a:t> подхода, который положен в основу Стандарта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0964" name="Picture 4" descr="http://im6-tub-ru.yandex.net/i?id=2167373-2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4427984" cy="50131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27984" y="1844824"/>
            <a:ext cx="4716016" cy="5016758"/>
          </a:xfrm>
          <a:prstGeom prst="rect">
            <a:avLst/>
          </a:prstGeom>
          <a:solidFill>
            <a:srgbClr val="CCFF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4000" b="1" i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Arial Black" pitchFamily="34" charset="0"/>
              </a:rPr>
              <a:t>Научиться играть на флейте можно только, играя самому. </a:t>
            </a:r>
          </a:p>
          <a:p>
            <a:pPr algn="ctr"/>
            <a:endParaRPr lang="ru-RU" sz="4000" b="1" i="1" dirty="0" smtClean="0">
              <a:latin typeface="Arial Black" pitchFamily="34" charset="0"/>
            </a:endParaRPr>
          </a:p>
          <a:p>
            <a:pPr algn="r"/>
            <a:r>
              <a:rPr lang="ru-RU" sz="4000" b="1" i="1" dirty="0" smtClean="0">
                <a:solidFill>
                  <a:srgbClr val="580000"/>
                </a:solidFill>
                <a:latin typeface="Arial Black" pitchFamily="34" charset="0"/>
              </a:rPr>
              <a:t>Сократ</a:t>
            </a:r>
            <a:endParaRPr lang="ru-RU" sz="4000" b="1" i="1" dirty="0">
              <a:solidFill>
                <a:srgbClr val="58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&amp;Acy;&amp;Ncy;&amp;Icy;&amp;Mcy;&amp;Acy;&amp;SHcy;&amp;Kcy;&amp;Icy;, &amp;Bcy;&amp;Lcy;&amp;IEcy;&amp;Scy;&amp;Tcy;&amp;YAcy;&amp;SHcy;&amp;Kcy;&amp;Icy; &amp;Dcy;&amp;IEcy;&amp;Tcy;&amp;Icy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501008"/>
            <a:ext cx="2952750" cy="3686176"/>
          </a:xfrm>
          <a:prstGeom prst="rect">
            <a:avLst/>
          </a:prstGeom>
          <a:noFill/>
        </p:spPr>
      </p:pic>
      <p:pic>
        <p:nvPicPr>
          <p:cNvPr id="41988" name="Picture 4" descr="&amp;Acy;&amp;Ncy;&amp;Icy;&amp;Mcy;&amp;Acy;&amp;SHcy;&amp;Kcy;&amp;Icy;, &amp;Bcy;&amp;Lcy;&amp;IEcy;&amp;Scy;&amp;Tcy;&amp;YAcy;&amp;SHcy;&amp;Kcy;&amp;Icy; &amp;Dcy;&amp;IEcy;&amp;Tcy;&amp;Icy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3573016"/>
            <a:ext cx="2952750" cy="36861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Arial Black" pitchFamily="34" charset="0"/>
              </a:rPr>
              <a:t>Дети  быстро  учатся  друг  от  друга различным  действиям,  играм,  упражнениям…</a:t>
            </a:r>
            <a:endParaRPr lang="ru-RU" sz="2800" b="1" i="1" dirty="0">
              <a:latin typeface="Arial Black" pitchFamily="34" charset="0"/>
            </a:endParaRPr>
          </a:p>
        </p:txBody>
      </p:sp>
      <p:pic>
        <p:nvPicPr>
          <p:cNvPr id="9" name="Picture 4" descr="&amp;Acy;&amp;Ncy;&amp;Icy;&amp;Mcy;&amp;Acy;&amp;SHcy;&amp;Kcy;&amp;Icy;, &amp;Bcy;&amp;Lcy;&amp;IEcy;&amp;Scy;&amp;Tcy;&amp;YAcy;&amp;SHcy;&amp;Kcy;&amp;Icy; &amp;Dcy;&amp;IEcy;&amp;Tcy;&amp;Icy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92696"/>
            <a:ext cx="2952750" cy="368617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508104" y="1412776"/>
            <a:ext cx="3635896" cy="54452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6" descr="&amp;Acy;&amp;ncy;&amp;icy;&amp;mcy;&amp;acy;&amp;shcy;&amp;kcy;&amp;icy; &amp;Dcy;&amp;iecy;&amp;tcy;&amp;icy;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12776"/>
            <a:ext cx="2664296" cy="2592288"/>
          </a:xfrm>
          <a:prstGeom prst="rect">
            <a:avLst/>
          </a:prstGeom>
          <a:noFill/>
        </p:spPr>
      </p:pic>
      <p:pic>
        <p:nvPicPr>
          <p:cNvPr id="14" name="Picture 6" descr="&amp;Acy;&amp;ncy;&amp;icy;&amp;mcy;&amp;acy;&amp;shcy;&amp;kcy;&amp;icy; &amp;Dcy;&amp;iecy;&amp;tcy;&amp;icy;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077072"/>
            <a:ext cx="2627784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-fotki.yandex.ru/get/5410/61888641.aa/0_9f09e_ff4bd303_X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204864"/>
            <a:ext cx="2520280" cy="21602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31840" y="4869160"/>
            <a:ext cx="2808312" cy="8194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2780928"/>
            <a:ext cx="3168352" cy="1080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96752"/>
            <a:ext cx="2664296" cy="1080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077072"/>
            <a:ext cx="3024336" cy="1080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708920"/>
            <a:ext cx="2808312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96136" y="1196752"/>
            <a:ext cx="3168352" cy="1080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796136" y="1412776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Arial Black" pitchFamily="34" charset="0"/>
              </a:rPr>
              <a:t>фиксировать,</a:t>
            </a:r>
            <a:endParaRPr lang="ru-RU" sz="2800" b="1" i="1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2996952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Arial Black" pitchFamily="34" charset="0"/>
              </a:rPr>
              <a:t>понимать,</a:t>
            </a:r>
            <a:endParaRPr lang="ru-RU" sz="2800" i="1" dirty="0"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47864" y="5013176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Arial Black" pitchFamily="34" charset="0"/>
              </a:rPr>
              <a:t>оценивать</a:t>
            </a:r>
            <a:endParaRPr lang="ru-RU" sz="2800" i="1" dirty="0"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560" y="148478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Arial Black" pitchFamily="34" charset="0"/>
              </a:rPr>
              <a:t>искать,</a:t>
            </a:r>
            <a:endParaRPr lang="ru-RU" sz="2800" i="1" dirty="0"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2120" y="2924944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>
                <a:latin typeface="Arial Black" pitchFamily="34" charset="0"/>
              </a:rPr>
              <a:t>преобразо</a:t>
            </a:r>
            <a:r>
              <a:rPr lang="ru-RU" sz="2800" b="1" i="1" dirty="0" smtClean="0">
                <a:latin typeface="Arial Black" pitchFamily="34" charset="0"/>
              </a:rPr>
              <a:t>-</a:t>
            </a:r>
          </a:p>
          <a:p>
            <a:pPr algn="ctr"/>
            <a:r>
              <a:rPr lang="ru-RU" sz="2800" b="1" i="1" dirty="0" err="1" smtClean="0">
                <a:latin typeface="Arial Black" pitchFamily="34" charset="0"/>
              </a:rPr>
              <a:t>вывать</a:t>
            </a:r>
            <a:r>
              <a:rPr lang="ru-RU" sz="2800" b="1" i="1" dirty="0" smtClean="0">
                <a:latin typeface="Arial Black" pitchFamily="34" charset="0"/>
              </a:rPr>
              <a:t>,</a:t>
            </a:r>
            <a:endParaRPr lang="ru-RU" sz="2800" i="1" dirty="0"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28" y="4293096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Arial Black" pitchFamily="34" charset="0"/>
              </a:rPr>
              <a:t>применять,</a:t>
            </a:r>
            <a:endParaRPr lang="ru-RU" sz="2800" i="1" dirty="0">
              <a:latin typeface="Arial Black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68144" y="4149080"/>
            <a:ext cx="3096344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940152" y="4365104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Arial Black" pitchFamily="34" charset="0"/>
              </a:rPr>
              <a:t>представлять</a:t>
            </a:r>
            <a:endParaRPr lang="ru-RU" sz="2800" i="1" dirty="0"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75656" y="260648"/>
            <a:ext cx="648072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Arial Black" pitchFamily="34" charset="0"/>
              </a:rPr>
              <a:t>Ученики    учатся</a:t>
            </a:r>
            <a:endParaRPr lang="ru-RU" sz="3200" b="1" i="1" dirty="0"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9512" y="5949280"/>
            <a:ext cx="878497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Arial Black" pitchFamily="34" charset="0"/>
              </a:rPr>
              <a:t>достоверность получаемой информации</a:t>
            </a:r>
            <a:endParaRPr lang="ru-RU" sz="2800" b="1" i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76672"/>
            <a:ext cx="7272808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Arial Black" pitchFamily="34" charset="0"/>
              </a:rPr>
              <a:t>Формирование    универсальных учебных   действий</a:t>
            </a:r>
            <a:endParaRPr lang="ru-RU" sz="2800" b="1" i="1" dirty="0">
              <a:latin typeface="Arial Black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 flipH="1">
            <a:off x="4283968" y="1700808"/>
            <a:ext cx="360040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83568" y="3356992"/>
            <a:ext cx="7776864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820000"/>
                </a:solidFill>
                <a:latin typeface="Arial Black" pitchFamily="34" charset="0"/>
              </a:rPr>
              <a:t>на  основе  </a:t>
            </a:r>
          </a:p>
          <a:p>
            <a:pPr algn="ctr"/>
            <a:r>
              <a:rPr lang="ru-RU" sz="3600" b="1" i="1" dirty="0" err="1" smtClean="0">
                <a:solidFill>
                  <a:srgbClr val="820000"/>
                </a:solidFill>
                <a:latin typeface="Arial Black" pitchFamily="34" charset="0"/>
              </a:rPr>
              <a:t>системно-деятельностного</a:t>
            </a:r>
            <a:r>
              <a:rPr lang="ru-RU" sz="3600" b="1" i="1" dirty="0" smtClean="0">
                <a:solidFill>
                  <a:srgbClr val="820000"/>
                </a:solidFill>
                <a:latin typeface="Arial Black" pitchFamily="34" charset="0"/>
              </a:rPr>
              <a:t> подхода</a:t>
            </a:r>
            <a:endParaRPr lang="ru-RU" sz="3600" b="1" i="1" dirty="0">
              <a:solidFill>
                <a:srgbClr val="82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692696"/>
            <a:ext cx="7056784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820000"/>
                </a:solidFill>
                <a:latin typeface="Arial Black" pitchFamily="34" charset="0"/>
              </a:rPr>
              <a:t>Системно - </a:t>
            </a:r>
            <a:r>
              <a:rPr lang="ru-RU" sz="3200" b="1" i="1" dirty="0" err="1" smtClean="0">
                <a:solidFill>
                  <a:srgbClr val="820000"/>
                </a:solidFill>
                <a:latin typeface="Arial Black" pitchFamily="34" charset="0"/>
              </a:rPr>
              <a:t>деятельностный</a:t>
            </a:r>
            <a:r>
              <a:rPr lang="ru-RU" sz="3200" b="1" i="1" dirty="0" smtClean="0">
                <a:solidFill>
                  <a:srgbClr val="820000"/>
                </a:solidFill>
                <a:latin typeface="Arial Black" pitchFamily="34" charset="0"/>
              </a:rPr>
              <a:t> подход</a:t>
            </a:r>
            <a:endParaRPr lang="ru-RU" sz="3200" dirty="0"/>
          </a:p>
        </p:txBody>
      </p:sp>
      <p:sp>
        <p:nvSpPr>
          <p:cNvPr id="3" name="Стрелка вниз 2"/>
          <p:cNvSpPr/>
          <p:nvPr/>
        </p:nvSpPr>
        <p:spPr>
          <a:xfrm>
            <a:off x="4427984" y="1844824"/>
            <a:ext cx="189735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63688" y="2564904"/>
            <a:ext cx="583264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Arial Black" pitchFamily="34" charset="0"/>
              </a:rPr>
              <a:t>метод  обучения</a:t>
            </a:r>
            <a:endParaRPr lang="ru-RU" sz="3200" b="1" i="1" dirty="0">
              <a:latin typeface="Arial Black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67544" y="3573016"/>
            <a:ext cx="3528392" cy="252028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076056" y="3573016"/>
            <a:ext cx="3456384" cy="259228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39552" y="4149080"/>
            <a:ext cx="3096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820000"/>
                </a:solidFill>
                <a:latin typeface="Arial Black" pitchFamily="34" charset="0"/>
              </a:rPr>
              <a:t>не получает знания в готовом виде</a:t>
            </a:r>
            <a:endParaRPr lang="ru-RU" sz="2800" b="1" i="1" dirty="0">
              <a:solidFill>
                <a:srgbClr val="820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80" y="4221088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820000"/>
                </a:solidFill>
                <a:latin typeface="Arial Black" pitchFamily="34" charset="0"/>
              </a:rPr>
              <a:t>добывает их  сам</a:t>
            </a:r>
            <a:endParaRPr lang="ru-RU" sz="3200" b="1" i="1" dirty="0">
              <a:solidFill>
                <a:srgbClr val="820000"/>
              </a:solidFill>
              <a:latin typeface="Arial Black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275856" y="3140968"/>
            <a:ext cx="1152128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2"/>
          </p:cNvCxnSpPr>
          <p:nvPr/>
        </p:nvCxnSpPr>
        <p:spPr>
          <a:xfrm>
            <a:off x="4680012" y="3149679"/>
            <a:ext cx="1188132" cy="6393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2151</TotalTime>
  <Words>729</Words>
  <Application>Microsoft Office PowerPoint</Application>
  <PresentationFormat>Экран (4:3)</PresentationFormat>
  <Paragraphs>160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139</cp:revision>
  <dcterms:modified xsi:type="dcterms:W3CDTF">2014-01-16T19:13:09Z</dcterms:modified>
</cp:coreProperties>
</file>