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7" r:id="rId3"/>
    <p:sldId id="274" r:id="rId4"/>
    <p:sldId id="257" r:id="rId5"/>
    <p:sldId id="264" r:id="rId6"/>
    <p:sldId id="272" r:id="rId7"/>
    <p:sldId id="273" r:id="rId8"/>
    <p:sldId id="270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лла" initials="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49B44-CC51-4042-BD0C-9EE66A352E8E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CB777-10DB-43DE-A07F-8E91DE337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CB777-10DB-43DE-A07F-8E91DE337B5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CB777-10DB-43DE-A07F-8E91DE337B5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BF84-9994-40AF-AA43-0E402E4594E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B698B-A7B4-4B68-956C-36652F0C0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BF84-9994-40AF-AA43-0E402E4594E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B698B-A7B4-4B68-956C-36652F0C0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BF84-9994-40AF-AA43-0E402E4594E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B698B-A7B4-4B68-956C-36652F0C0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BF84-9994-40AF-AA43-0E402E4594E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B698B-A7B4-4B68-956C-36652F0C0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BF84-9994-40AF-AA43-0E402E4594E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B698B-A7B4-4B68-956C-36652F0C0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BF84-9994-40AF-AA43-0E402E4594E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B698B-A7B4-4B68-956C-36652F0C0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BF84-9994-40AF-AA43-0E402E4594E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B698B-A7B4-4B68-956C-36652F0C0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BF84-9994-40AF-AA43-0E402E4594E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B698B-A7B4-4B68-956C-36652F0C0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BF84-9994-40AF-AA43-0E402E4594E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B698B-A7B4-4B68-956C-36652F0C0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BF84-9994-40AF-AA43-0E402E4594E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B698B-A7B4-4B68-956C-36652F0C0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BF84-9994-40AF-AA43-0E402E4594E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B698B-A7B4-4B68-956C-36652F0C0B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77BF84-9994-40AF-AA43-0E402E4594ED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A9B698B-A7B4-4B68-956C-36652F0C0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Педагогические технологии в рамках ФГОС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7129490" cy="164307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Думать легко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 действовать трудно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 а превратить мысль в действие – самая трудная вещь на свете.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                                     И.Гёте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571500"/>
            <a:ext cx="8072494" cy="5899150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ru-RU" sz="2400" i="1" u="sng" dirty="0" smtClean="0"/>
              <a:t>  </a:t>
            </a:r>
          </a:p>
          <a:p>
            <a:pPr fontAlgn="t">
              <a:buNone/>
            </a:pPr>
            <a:r>
              <a:rPr lang="ru-RU" sz="2400" i="1" dirty="0" smtClean="0"/>
              <a:t>  «</a:t>
            </a:r>
            <a:r>
              <a:rPr lang="ru-RU" sz="2400" i="1" dirty="0"/>
              <a:t>Будущее России, наши успехи зависят от </a:t>
            </a:r>
            <a:r>
              <a:rPr lang="ru-RU" sz="2400" i="1" dirty="0" smtClean="0"/>
              <a:t>   образования </a:t>
            </a:r>
            <a:r>
              <a:rPr lang="ru-RU" sz="2400" i="1" dirty="0"/>
              <a:t>и </a:t>
            </a:r>
            <a:r>
              <a:rPr lang="ru-RU" sz="2400" i="1" dirty="0" smtClean="0"/>
              <a:t> здоровья </a:t>
            </a:r>
            <a:r>
              <a:rPr lang="ru-RU" sz="2400" i="1" dirty="0"/>
              <a:t>людей, </a:t>
            </a:r>
            <a:r>
              <a:rPr lang="ru-RU" sz="2400" i="1" dirty="0" smtClean="0"/>
              <a:t> от </a:t>
            </a:r>
            <a:r>
              <a:rPr lang="ru-RU" sz="2400" i="1" dirty="0"/>
              <a:t>их </a:t>
            </a:r>
            <a:r>
              <a:rPr lang="ru-RU" sz="2400" i="1" dirty="0" smtClean="0"/>
              <a:t>   стремления </a:t>
            </a:r>
            <a:r>
              <a:rPr lang="ru-RU" sz="2400" i="1" dirty="0"/>
              <a:t>к самосовершенствованию и </a:t>
            </a:r>
            <a:r>
              <a:rPr lang="ru-RU" sz="2400" i="1" dirty="0" smtClean="0"/>
              <a:t>  использованию </a:t>
            </a:r>
            <a:r>
              <a:rPr lang="ru-RU" sz="2400" i="1" dirty="0"/>
              <a:t>своих навыков и </a:t>
            </a:r>
            <a:r>
              <a:rPr lang="ru-RU" sz="2400" i="1" dirty="0" smtClean="0"/>
              <a:t>талантов…</a:t>
            </a:r>
          </a:p>
          <a:p>
            <a:pPr fontAlgn="t">
              <a:buNone/>
            </a:pPr>
            <a:endParaRPr lang="ru-RU" sz="2400" dirty="0"/>
          </a:p>
          <a:p>
            <a:pPr fontAlgn="t">
              <a:buNone/>
            </a:pPr>
            <a:r>
              <a:rPr lang="ru-RU" sz="2400" i="1" dirty="0" smtClean="0"/>
              <a:t>     Поэтому </a:t>
            </a:r>
            <a:r>
              <a:rPr lang="ru-RU" sz="2400" i="1" dirty="0"/>
              <a:t>образовательная система должна вобрать в себя самые современные знания и технологии</a:t>
            </a:r>
            <a:r>
              <a:rPr lang="ru-RU" sz="2400" i="1" dirty="0" smtClean="0"/>
              <a:t>».</a:t>
            </a:r>
          </a:p>
          <a:p>
            <a:pPr fontAlgn="t">
              <a:buNone/>
            </a:pPr>
            <a:endParaRPr lang="ru-RU" sz="2400" i="1" dirty="0"/>
          </a:p>
          <a:p>
            <a:pPr fontAlgn="t">
              <a:buNone/>
            </a:pPr>
            <a:r>
              <a:rPr lang="ru-RU" sz="2400" i="1" dirty="0" smtClean="0"/>
              <a:t>                                              Владимир Путин.</a:t>
            </a: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6" descr="101.JPG"/>
          <p:cNvPicPr>
            <a:picLocks noChangeAspect="1"/>
          </p:cNvPicPr>
          <p:nvPr/>
        </p:nvPicPr>
        <p:blipFill>
          <a:blip r:embed="rId2"/>
          <a:srcRect t="16901" r="59615"/>
          <a:stretch>
            <a:fillRect/>
          </a:stretch>
        </p:blipFill>
        <p:spPr>
          <a:xfrm>
            <a:off x="3286116" y="857232"/>
            <a:ext cx="2400317" cy="535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0" y="-357214"/>
            <a:ext cx="8280400" cy="1143008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tx1"/>
                </a:solidFill>
              </a:rPr>
              <a:t>       </a:t>
            </a:r>
            <a:r>
              <a:rPr lang="ru-RU" b="0" i="1" u="sng" dirty="0" smtClean="0">
                <a:solidFill>
                  <a:schemeClr val="tx1"/>
                </a:solidFill>
              </a:rPr>
              <a:t>Портрет выпускника школы</a:t>
            </a:r>
            <a:endParaRPr lang="ru-RU" b="0" i="1" u="sng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928670"/>
            <a:ext cx="24288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Любознательный</a:t>
            </a:r>
            <a:r>
              <a:rPr lang="en-US" dirty="0" smtClean="0"/>
              <a:t>,</a:t>
            </a:r>
            <a:r>
              <a:rPr lang="ru-RU" dirty="0" smtClean="0"/>
              <a:t>активно познающий мир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3786190"/>
            <a:ext cx="2428892" cy="121444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Владеющий основами умения учиться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00760" y="2786058"/>
            <a:ext cx="2643206" cy="12144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Любящий свой край и свою  Родину.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00760" y="1000108"/>
            <a:ext cx="2571768" cy="157163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Готовность самостоятельно действовать и отвечать за свои поступки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5357826"/>
            <a:ext cx="5214974" cy="107157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Доброжелательный</a:t>
            </a:r>
            <a:r>
              <a:rPr lang="en-US" dirty="0" smtClean="0"/>
              <a:t>,</a:t>
            </a:r>
            <a:r>
              <a:rPr lang="ru-RU" dirty="0" smtClean="0"/>
              <a:t>умеющий слушать и слышать  собеседника</a:t>
            </a:r>
            <a:r>
              <a:rPr lang="en-US" dirty="0" smtClean="0"/>
              <a:t>,</a:t>
            </a:r>
            <a:r>
              <a:rPr lang="ru-RU" dirty="0" smtClean="0"/>
              <a:t> аргументировать свою позицию</a:t>
            </a:r>
            <a:r>
              <a:rPr lang="en-US" dirty="0" smtClean="0"/>
              <a:t>,</a:t>
            </a:r>
            <a:r>
              <a:rPr lang="ru-RU" dirty="0" smtClean="0"/>
              <a:t>высказывать своё мнение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00760" y="4214818"/>
            <a:ext cx="2714644" cy="150019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Выполняющий правила здорового и безопасного образа жизни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596" y="2143116"/>
            <a:ext cx="2500330" cy="150019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Уважающий и принимающий ценности семьи и общества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16200000" flipV="1">
            <a:off x="2964645" y="1821645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3000364" y="2857496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7" idx="3"/>
          </p:cNvCxnSpPr>
          <p:nvPr/>
        </p:nvCxnSpPr>
        <p:spPr>
          <a:xfrm rot="5400000">
            <a:off x="2911067" y="4018363"/>
            <a:ext cx="392909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9" idx="1"/>
          </p:cNvCxnSpPr>
          <p:nvPr/>
        </p:nvCxnSpPr>
        <p:spPr>
          <a:xfrm flipV="1">
            <a:off x="5715008" y="1785926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715008" y="3214686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5607851" y="4464851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2714612" y="5072074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7683528" cy="5470543"/>
          </a:xfrm>
        </p:spPr>
        <p:txBody>
          <a:bodyPr>
            <a:noAutofit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Технология</a:t>
            </a:r>
            <a:r>
              <a:rPr lang="ru-RU" sz="2000" dirty="0" smtClean="0"/>
              <a:t> происходит от греческого слова «мастерство, искусство» и «закон, наука» - это </a:t>
            </a:r>
            <a:r>
              <a:rPr lang="ru-RU" sz="2000" b="1" dirty="0" smtClean="0"/>
              <a:t>наука о мастерстве. </a:t>
            </a:r>
            <a:endParaRPr lang="ru-RU" sz="2000" dirty="0" smtClean="0"/>
          </a:p>
          <a:p>
            <a:r>
              <a:rPr lang="ru-RU" sz="2000" dirty="0" smtClean="0"/>
              <a:t>Ядро любой технологии: это – цель - средства - правила их использования – результат.</a:t>
            </a:r>
          </a:p>
          <a:p>
            <a:endParaRPr lang="ru-RU" sz="2000" dirty="0" smtClean="0"/>
          </a:p>
          <a:p>
            <a:r>
              <a:rPr lang="ru-RU" sz="2000" b="1" dirty="0" smtClean="0"/>
              <a:t>Педагогическая технология </a:t>
            </a:r>
            <a:r>
              <a:rPr lang="ru-RU" sz="2000" dirty="0" smtClean="0"/>
              <a:t>- это целостный научно - обоснованный проект определённой педагогической системы от её теоретического замысла до реализации в образовательной практике. Педагогическая технология отражает процессуальную сторону обучения и воспитания, охватывает цели, содержание, формы, методы, средства, результаты и условия их организации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500042"/>
            <a:ext cx="7715304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Каким критериям должна удовлетворять педагогическая технология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рамках 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ФГОС?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Научность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опора на определенную научную концепцию, включающую философское, психологическое, дидактическое и социально-педагогическое обоснование достижения образовательных целей.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наличие признаков системы: логики процесса, взаимосвязи всех его частей, целостности.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Управляемость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возможность планирования процесса обучения, поэтапной диагностики, варьирования средствами и методами с целью коррекции результатов.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Эффективность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гарантия достижения определенного стандарта обучения, эффективность по результатам и оптимальность по затратам.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285720" y="97509"/>
            <a:ext cx="885828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ru-RU" b="1" dirty="0" smtClean="0"/>
          </a:p>
          <a:p>
            <a:pPr marL="342900" indent="-342900"/>
            <a:r>
              <a:rPr lang="ru-RU" sz="2400" b="1" dirty="0" smtClean="0"/>
              <a:t>Классификации подходов и технологий           </a:t>
            </a:r>
          </a:p>
          <a:p>
            <a:pPr marL="342900" indent="-342900"/>
            <a:r>
              <a:rPr lang="ru-RU" sz="2000" b="1" dirty="0" smtClean="0"/>
              <a:t>• Личностно-ориентированное обучение  </a:t>
            </a:r>
          </a:p>
          <a:p>
            <a:pPr marL="342900" indent="-342900"/>
            <a:r>
              <a:rPr lang="ru-RU" sz="2000" b="1" dirty="0" smtClean="0"/>
              <a:t>• Игровые педагогические технологии </a:t>
            </a:r>
          </a:p>
          <a:p>
            <a:pPr marL="342900" indent="-342900"/>
            <a:r>
              <a:rPr lang="ru-RU" sz="2000" b="1" dirty="0" smtClean="0"/>
              <a:t>• Информационно-коммуникационные технологии(ИКТ)</a:t>
            </a:r>
          </a:p>
          <a:p>
            <a:pPr marL="342900" indent="-342900"/>
            <a:r>
              <a:rPr lang="ru-RU" sz="2000" b="1" dirty="0" smtClean="0"/>
              <a:t>• Технология разноуровневого обучения </a:t>
            </a:r>
          </a:p>
          <a:p>
            <a:pPr marL="342900" indent="-342900"/>
            <a:r>
              <a:rPr lang="ru-RU" sz="2000" b="1" dirty="0" smtClean="0"/>
              <a:t>• Коллективная система обучения (КСО)</a:t>
            </a:r>
          </a:p>
          <a:p>
            <a:pPr marL="342900" indent="-342900"/>
            <a:r>
              <a:rPr lang="ru-RU" sz="2000" b="1" dirty="0" smtClean="0"/>
              <a:t>• Тестовые технологии</a:t>
            </a:r>
          </a:p>
          <a:p>
            <a:pPr marL="342900" indent="-342900"/>
            <a:r>
              <a:rPr lang="ru-RU" sz="2000" b="1" dirty="0" smtClean="0"/>
              <a:t>• Здоровьесберегающие технологии</a:t>
            </a:r>
          </a:p>
          <a:p>
            <a:pPr marL="342900" indent="-342900"/>
            <a:r>
              <a:rPr lang="ru-RU" sz="2000" b="1" dirty="0" smtClean="0"/>
              <a:t>• Проектная деятельность</a:t>
            </a:r>
            <a:r>
              <a:rPr lang="ru-RU" sz="2000" dirty="0" smtClean="0"/>
              <a:t> </a:t>
            </a:r>
          </a:p>
          <a:p>
            <a:pPr marL="342900" indent="-342900"/>
            <a:r>
              <a:rPr lang="ru-RU" sz="2000" b="1" dirty="0" smtClean="0"/>
              <a:t>• Системно - деятельностный подход</a:t>
            </a:r>
          </a:p>
          <a:p>
            <a:pPr marL="342900" indent="-342900"/>
            <a:r>
              <a:rPr lang="ru-RU" sz="2000" b="1" dirty="0" smtClean="0"/>
              <a:t>• ТРИЗ (теория решения изобретательских задач)</a:t>
            </a:r>
          </a:p>
          <a:p>
            <a:pPr marL="342900" indent="-342900"/>
            <a:r>
              <a:rPr lang="ru-RU" sz="2000" b="1" dirty="0" smtClean="0"/>
              <a:t>•</a:t>
            </a:r>
            <a:r>
              <a:rPr lang="en-US" sz="2000" dirty="0" smtClean="0"/>
              <a:t> </a:t>
            </a:r>
            <a:r>
              <a:rPr lang="ru-RU" sz="2000" b="1" dirty="0" smtClean="0"/>
              <a:t>Д</a:t>
            </a:r>
            <a:r>
              <a:rPr lang="en-US" sz="2000" b="1" dirty="0" smtClean="0"/>
              <a:t>истанционное обучение</a:t>
            </a:r>
            <a:endParaRPr lang="ru-RU" sz="2000" b="1" dirty="0" smtClean="0"/>
          </a:p>
          <a:p>
            <a:pPr marL="342900" indent="-342900"/>
            <a:r>
              <a:rPr lang="ru-RU" sz="2000" b="1" dirty="0" smtClean="0"/>
              <a:t>• Технология развивающего обучения </a:t>
            </a:r>
          </a:p>
          <a:p>
            <a:pPr marL="342900" indent="-342900"/>
            <a:r>
              <a:rPr lang="ru-RU" sz="2000" b="1" dirty="0" smtClean="0"/>
              <a:t>•</a:t>
            </a:r>
            <a:r>
              <a:rPr lang="ru-RU" sz="2000" dirty="0" smtClean="0"/>
              <a:t> </a:t>
            </a:r>
            <a:r>
              <a:rPr lang="ru-RU" sz="2000" b="1" dirty="0" smtClean="0"/>
              <a:t>Т</a:t>
            </a:r>
            <a:r>
              <a:rPr lang="en-US" sz="2000" b="1" dirty="0" smtClean="0"/>
              <a:t>ехнология портфолио</a:t>
            </a:r>
            <a:r>
              <a:rPr lang="ru-RU" sz="2000" b="1" dirty="0" smtClean="0"/>
              <a:t> </a:t>
            </a:r>
            <a:endParaRPr lang="en-US" sz="2000" b="1" dirty="0" smtClean="0"/>
          </a:p>
          <a:p>
            <a:pPr marL="342900" indent="-342900"/>
            <a:r>
              <a:rPr lang="ru-RU" sz="2000" b="1" dirty="0" smtClean="0"/>
              <a:t>• Технология проблемного обучения</a:t>
            </a:r>
          </a:p>
          <a:p>
            <a:r>
              <a:rPr lang="ru-RU" sz="2000" b="1" dirty="0" smtClean="0"/>
              <a:t>• Т</a:t>
            </a:r>
            <a:r>
              <a:rPr lang="en-US" sz="2000" b="1" dirty="0" smtClean="0"/>
              <a:t>ехнология выявления и поддержки одаренных детей</a:t>
            </a:r>
            <a:endParaRPr lang="ru-RU" sz="2000" b="1" dirty="0" smtClean="0"/>
          </a:p>
          <a:p>
            <a:r>
              <a:rPr lang="ru-RU" sz="2000" b="1" dirty="0" smtClean="0"/>
              <a:t>• Т</a:t>
            </a:r>
            <a:r>
              <a:rPr lang="en-US" sz="2000" b="1" dirty="0" smtClean="0"/>
              <a:t>ехнологии дополнительного образования</a:t>
            </a:r>
            <a:r>
              <a:rPr lang="ru-RU" sz="2000" b="1" dirty="0" smtClean="0"/>
              <a:t> (внеуроч.      деят.)</a:t>
            </a:r>
          </a:p>
          <a:p>
            <a:r>
              <a:rPr lang="ru-RU" sz="2000" b="1" dirty="0" smtClean="0"/>
              <a:t>•  Коллективно- творческие дела (КТД)</a:t>
            </a:r>
          </a:p>
          <a:p>
            <a:pPr marL="342900" indent="-342900"/>
            <a:endParaRPr lang="ru-RU" b="1" dirty="0" smtClean="0"/>
          </a:p>
          <a:p>
            <a:pPr marL="342900" indent="-342900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286808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   Использование современных технологий     обеспечит формирование универсальных учебных действий </a:t>
            </a:r>
          </a:p>
          <a:p>
            <a:r>
              <a:rPr lang="ru-RU" sz="2000" i="1" dirty="0" smtClean="0"/>
              <a:t>• </a:t>
            </a:r>
            <a:r>
              <a:rPr lang="ru-RU" sz="2000" b="1" i="1" dirty="0" smtClean="0"/>
              <a:t>Информационных</a:t>
            </a:r>
            <a:r>
              <a:rPr lang="ru-RU" sz="2000" i="1" dirty="0" smtClean="0"/>
              <a:t>     (умение искать</a:t>
            </a:r>
            <a:r>
              <a:rPr lang="en-US" sz="2000" i="1" dirty="0" smtClean="0"/>
              <a:t>,</a:t>
            </a:r>
            <a:r>
              <a:rPr lang="ru-RU" sz="2000" i="1" dirty="0" smtClean="0"/>
              <a:t>анализировать</a:t>
            </a:r>
            <a:r>
              <a:rPr lang="en-US" sz="2000" i="1" dirty="0" smtClean="0"/>
              <a:t>, </a:t>
            </a:r>
            <a:r>
              <a:rPr lang="ru-RU" sz="2000" i="1" dirty="0" smtClean="0"/>
              <a:t>преобразовывать</a:t>
            </a:r>
            <a:r>
              <a:rPr lang="en-US" sz="2000" i="1" dirty="0" smtClean="0"/>
              <a:t>,</a:t>
            </a:r>
            <a:r>
              <a:rPr lang="ru-RU" sz="2000" i="1" dirty="0" smtClean="0"/>
              <a:t>применять информацию для решения проблем)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● </a:t>
            </a:r>
            <a:r>
              <a:rPr lang="ru-RU" sz="2000" b="1" i="1" dirty="0" smtClean="0"/>
              <a:t>Коммуникативных</a:t>
            </a:r>
            <a:r>
              <a:rPr lang="ru-RU" sz="2000" i="1" dirty="0" smtClean="0"/>
              <a:t>  (умение эффективно сотрудничать с другими людьми)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● </a:t>
            </a:r>
            <a:r>
              <a:rPr lang="ru-RU" sz="2000" b="1" i="1" dirty="0" smtClean="0"/>
              <a:t>Самоорганизации </a:t>
            </a:r>
            <a:r>
              <a:rPr lang="ru-RU" sz="2000" i="1" dirty="0" smtClean="0"/>
              <a:t>(умение ставить цели</a:t>
            </a:r>
            <a:r>
              <a:rPr lang="en-US" sz="2000" i="1" dirty="0" smtClean="0"/>
              <a:t>,</a:t>
            </a:r>
            <a:r>
              <a:rPr lang="ru-RU" sz="2000" i="1" dirty="0" smtClean="0"/>
              <a:t>планировать личностные ресурсы)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● </a:t>
            </a:r>
            <a:r>
              <a:rPr lang="ru-RU" sz="2000" b="1" dirty="0" smtClean="0"/>
              <a:t>Самообразования</a:t>
            </a:r>
            <a:r>
              <a:rPr lang="ru-RU" sz="2000" dirty="0" smtClean="0"/>
              <a:t> (</a:t>
            </a:r>
            <a:r>
              <a:rPr lang="ru-RU" sz="2000" i="1" dirty="0" smtClean="0"/>
              <a:t>готовность конструировать и осуществлять собственную образовательную траекторию на протяжении жизни</a:t>
            </a:r>
            <a:r>
              <a:rPr lang="en-US" sz="2000" i="1" dirty="0" smtClean="0"/>
              <a:t>,</a:t>
            </a:r>
            <a:r>
              <a:rPr lang="ru-RU" sz="2000" i="1" dirty="0" smtClean="0"/>
              <a:t> формировать ценности</a:t>
            </a:r>
            <a:r>
              <a:rPr lang="en-US" sz="2000" i="1" dirty="0" smtClean="0"/>
              <a:t>,</a:t>
            </a:r>
            <a:r>
              <a:rPr lang="ru-RU" sz="2000" i="1" dirty="0" smtClean="0"/>
              <a:t>которые всегда были приняты в обществе — добро, мир, справедливость, терпение</a:t>
            </a:r>
            <a:r>
              <a:rPr lang="en-US" sz="2000" i="1" dirty="0" smtClean="0"/>
              <a:t>,</a:t>
            </a:r>
            <a:r>
              <a:rPr lang="ru-RU" sz="2000" i="1" dirty="0" smtClean="0"/>
              <a:t> обеспечивая тем самым успешность и конкурентоспособность)</a:t>
            </a:r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fontAlgn="t"/>
            <a:r>
              <a:rPr lang="ru-RU" sz="2000" b="1" dirty="0" smtClean="0"/>
              <a:t>Технология самообразования педагога  в рамках ФГОС</a:t>
            </a:r>
          </a:p>
          <a:p>
            <a:pPr marL="0" lvl="3" fontAlgn="t"/>
            <a:endParaRPr lang="ru-RU" sz="2000" u="sng" dirty="0" smtClean="0"/>
          </a:p>
          <a:p>
            <a:pPr marL="0" lvl="3" fontAlgn="t"/>
            <a:r>
              <a:rPr lang="ru-RU" sz="2000" dirty="0" smtClean="0"/>
              <a:t>●  </a:t>
            </a:r>
            <a:r>
              <a:rPr lang="ru-RU" sz="2000" b="1" i="1" dirty="0" smtClean="0"/>
              <a:t>веб-занятия</a:t>
            </a:r>
            <a:r>
              <a:rPr lang="ru-RU" sz="2000" dirty="0" smtClean="0"/>
              <a:t> — дистанционные уроки, конференции, </a:t>
            </a:r>
            <a:endParaRPr lang="ru-RU" dirty="0" smtClean="0"/>
          </a:p>
          <a:p>
            <a:pPr fontAlgn="t"/>
            <a:r>
              <a:rPr lang="ru-RU" sz="2000" dirty="0" smtClean="0"/>
              <a:t>семинары, деловые игры, лабораторные работы, практикумы и другие формы учебных занятий, проводимых с помощью средств телекоммуникаций и других возможностей «Всемирной паутины».</a:t>
            </a:r>
          </a:p>
          <a:p>
            <a:pPr fontAlgn="t"/>
            <a:r>
              <a:rPr lang="ru-RU" sz="2000" dirty="0" smtClean="0"/>
              <a:t>Возможность организовать веб-конференцию предоставляют популярные программы Skype, ICQ, Mail.ruagent.</a:t>
            </a:r>
            <a:r>
              <a:rPr lang="ru-RU" sz="2000" u="sng" dirty="0" smtClean="0"/>
              <a:t> </a:t>
            </a:r>
          </a:p>
          <a:p>
            <a:pPr fontAlgn="t"/>
            <a:endParaRPr lang="ru-RU" sz="2000" u="sng" dirty="0" smtClean="0"/>
          </a:p>
          <a:p>
            <a:pPr marL="0" lvl="5" fontAlgn="t"/>
            <a:r>
              <a:rPr lang="ru-RU" sz="2000" dirty="0" smtClean="0"/>
              <a:t>●  </a:t>
            </a:r>
            <a:r>
              <a:rPr lang="ru-RU" sz="2000" b="1" i="1" dirty="0" smtClean="0"/>
              <a:t>телеконференции</a:t>
            </a:r>
            <a:r>
              <a:rPr lang="ru-RU" sz="2000" dirty="0" smtClean="0"/>
              <a:t> — проводятся, как правило, на основе списков рассылки с использованием электронной почты. Для учебных телеконференций характерно достижение образовательных задач. </a:t>
            </a:r>
          </a:p>
          <a:p>
            <a:pPr marL="0" lvl="5" fontAlgn="t"/>
            <a:endParaRPr lang="ru-RU" sz="2000" u="sng" dirty="0" smtClean="0"/>
          </a:p>
          <a:p>
            <a:pPr marL="0" lvl="5" fontAlgn="t"/>
            <a:r>
              <a:rPr lang="ru-RU" sz="2000" i="1" dirty="0" smtClean="0"/>
              <a:t> ● </a:t>
            </a:r>
            <a:r>
              <a:rPr lang="ru-RU" sz="2000" b="1" i="1" dirty="0" smtClean="0"/>
              <a:t>чат-занятия</a:t>
            </a:r>
            <a:r>
              <a:rPr lang="ru-RU" sz="2000" dirty="0" smtClean="0"/>
              <a:t> — учебные занятия, осуществляемые с использованием чат-технологий.  </a:t>
            </a:r>
          </a:p>
          <a:p>
            <a:pPr fontAlgn="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530225"/>
            <a:ext cx="8143932" cy="5113353"/>
          </a:xfrm>
        </p:spPr>
        <p:txBody>
          <a:bodyPr/>
          <a:lstStyle/>
          <a:p>
            <a:r>
              <a:rPr lang="ru-RU" dirty="0"/>
              <a:t>Какую бы </a:t>
            </a:r>
            <a:r>
              <a:rPr lang="ru-RU" dirty="0" smtClean="0"/>
              <a:t>педагогическую технологию </a:t>
            </a:r>
            <a:r>
              <a:rPr lang="ru-RU" dirty="0"/>
              <a:t>мы не применяли в учебном процессе, все же реализуется она через систему учебных занятий, поэтому задача педагога состоит в том, чтобы обеспечить включение каждого ребенка в разные виды деятельности.</a:t>
            </a:r>
          </a:p>
        </p:txBody>
      </p:sp>
      <p:pic>
        <p:nvPicPr>
          <p:cNvPr id="1026" name="Picture 2" descr="C:\Users\Алла\Music\Documents\Красивые картинкиПрирода и оформление презентации\Спсибо за внимание и анимашки\0008-008-Spasibo-za-vniman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30254"/>
            <a:ext cx="1571604" cy="1890646"/>
          </a:xfrm>
          <a:prstGeom prst="rect">
            <a:avLst/>
          </a:prstGeom>
          <a:noFill/>
        </p:spPr>
      </p:pic>
      <p:pic>
        <p:nvPicPr>
          <p:cNvPr id="5" name="Picture 2" descr="C:\Users\Алла\Music\Documents\Красивые картинкиПрирода и оформление презентации\Спсибо за внимание и анимашки\0008-008-Spasibo-za-vniman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3082654"/>
            <a:ext cx="1571604" cy="1890646"/>
          </a:xfrm>
          <a:prstGeom prst="rect">
            <a:avLst/>
          </a:prstGeom>
          <a:noFill/>
        </p:spPr>
      </p:pic>
      <p:pic>
        <p:nvPicPr>
          <p:cNvPr id="1029" name="Picture 5" descr="Викторины по - Все для отдыха: юмор, музыка, фильмы, обо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3" y="3929066"/>
            <a:ext cx="2714644" cy="259557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786182" y="4643446"/>
            <a:ext cx="4786346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Спасибо за внимание!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491</TotalTime>
  <Words>603</Words>
  <Application>Microsoft Office PowerPoint</Application>
  <PresentationFormat>Экран (4:3)</PresentationFormat>
  <Paragraphs>78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Педагогические технологии в рамках ФГОС</vt:lpstr>
      <vt:lpstr>Слайд 2</vt:lpstr>
      <vt:lpstr>       Портрет выпускника школы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технологии в рамках ФГОС</dc:title>
  <dc:creator>Алла</dc:creator>
  <cp:lastModifiedBy>Алла</cp:lastModifiedBy>
  <cp:revision>40</cp:revision>
  <dcterms:created xsi:type="dcterms:W3CDTF">2014-11-03T18:52:38Z</dcterms:created>
  <dcterms:modified xsi:type="dcterms:W3CDTF">2014-11-04T18:49:43Z</dcterms:modified>
</cp:coreProperties>
</file>