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sldIdLst>
    <p:sldId id="256" r:id="rId2"/>
    <p:sldId id="257" r:id="rId3"/>
    <p:sldId id="258" r:id="rId4"/>
    <p:sldId id="259" r:id="rId5"/>
    <p:sldId id="260" r:id="rId6"/>
    <p:sldId id="262" r:id="rId7"/>
    <p:sldId id="261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B97978-3091-421D-A834-C5774CA3171B}" type="datetimeFigureOut">
              <a:rPr lang="ru-RU" smtClean="0"/>
              <a:pPr/>
              <a:t>19.01.2014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1E31E0-F794-40D0-8CCD-723258DFDC8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B97978-3091-421D-A834-C5774CA3171B}" type="datetimeFigureOut">
              <a:rPr lang="ru-RU" smtClean="0"/>
              <a:pPr/>
              <a:t>19.01.2014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1E31E0-F794-40D0-8CCD-723258DFDC8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B97978-3091-421D-A834-C5774CA3171B}" type="datetimeFigureOut">
              <a:rPr lang="ru-RU" smtClean="0"/>
              <a:pPr/>
              <a:t>19.01.2014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1E31E0-F794-40D0-8CCD-723258DFDC8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B97978-3091-421D-A834-C5774CA3171B}" type="datetimeFigureOut">
              <a:rPr lang="ru-RU" smtClean="0"/>
              <a:pPr/>
              <a:t>19.01.2014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1E31E0-F794-40D0-8CCD-723258DFDC8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B97978-3091-421D-A834-C5774CA3171B}" type="datetimeFigureOut">
              <a:rPr lang="ru-RU" smtClean="0"/>
              <a:pPr/>
              <a:t>19.01.2014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1E31E0-F794-40D0-8CCD-723258DFDC8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B97978-3091-421D-A834-C5774CA3171B}" type="datetimeFigureOut">
              <a:rPr lang="ru-RU" smtClean="0"/>
              <a:pPr/>
              <a:t>19.01.2014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1E31E0-F794-40D0-8CCD-723258DFDC8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B97978-3091-421D-A834-C5774CA3171B}" type="datetimeFigureOut">
              <a:rPr lang="ru-RU" smtClean="0"/>
              <a:pPr/>
              <a:t>19.01.2014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1E31E0-F794-40D0-8CCD-723258DFDC8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B97978-3091-421D-A834-C5774CA3171B}" type="datetimeFigureOut">
              <a:rPr lang="ru-RU" smtClean="0"/>
              <a:pPr/>
              <a:t>19.01.2014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1E31E0-F794-40D0-8CCD-723258DFDC8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B97978-3091-421D-A834-C5774CA3171B}" type="datetimeFigureOut">
              <a:rPr lang="ru-RU" smtClean="0"/>
              <a:pPr/>
              <a:t>19.01.2014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1E31E0-F794-40D0-8CCD-723258DFDC8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B97978-3091-421D-A834-C5774CA3171B}" type="datetimeFigureOut">
              <a:rPr lang="ru-RU" smtClean="0"/>
              <a:pPr/>
              <a:t>19.01.2014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1E31E0-F794-40D0-8CCD-723258DFDC8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B97978-3091-421D-A834-C5774CA3171B}" type="datetimeFigureOut">
              <a:rPr lang="ru-RU" smtClean="0"/>
              <a:pPr/>
              <a:t>19.01.2014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1E31E0-F794-40D0-8CCD-723258DFDC8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B97978-3091-421D-A834-C5774CA3171B}" type="datetimeFigureOut">
              <a:rPr lang="ru-RU" smtClean="0"/>
              <a:pPr/>
              <a:t>19.01.2014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1E31E0-F794-40D0-8CCD-723258DFDC8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2486028"/>
          </a:xfrm>
          <a:noFill/>
          <a:ln>
            <a:noFill/>
          </a:ln>
        </p:spPr>
        <p:txBody>
          <a:bodyPr>
            <a:noAutofit/>
          </a:bodyPr>
          <a:lstStyle/>
          <a:p>
            <a:pPr algn="ctr"/>
            <a:r>
              <a:rPr lang="ru-RU" sz="8800" b="1" dirty="0" smtClean="0">
                <a:solidFill>
                  <a:srgbClr val="FF0000"/>
                </a:solidFill>
              </a:rPr>
              <a:t>Животные -</a:t>
            </a:r>
            <a:br>
              <a:rPr lang="ru-RU" sz="8800" b="1" dirty="0" smtClean="0">
                <a:solidFill>
                  <a:srgbClr val="FF0000"/>
                </a:solidFill>
              </a:rPr>
            </a:br>
            <a:r>
              <a:rPr lang="ru-RU" sz="8800" b="1" dirty="0" smtClean="0">
                <a:solidFill>
                  <a:srgbClr val="FF0000"/>
                </a:solidFill>
              </a:rPr>
              <a:t>рекордсмены</a:t>
            </a:r>
            <a:endParaRPr lang="ru-RU" sz="8800" b="1" dirty="0">
              <a:solidFill>
                <a:srgbClr val="FF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187624" y="260648"/>
            <a:ext cx="64087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002060"/>
                </a:solidFill>
              </a:rPr>
              <a:t>МОУ СОШ №1  город Камешково</a:t>
            </a:r>
            <a:endParaRPr lang="ru-RU" sz="3200" b="1" dirty="0">
              <a:solidFill>
                <a:srgbClr val="00206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491880" y="5949280"/>
            <a:ext cx="468052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7030A0"/>
                </a:solidFill>
              </a:rPr>
              <a:t>Автор: </a:t>
            </a:r>
            <a:r>
              <a:rPr lang="ru-RU" sz="2000" b="1" dirty="0" err="1" smtClean="0">
                <a:solidFill>
                  <a:srgbClr val="7030A0"/>
                </a:solidFill>
              </a:rPr>
              <a:t>Курова</a:t>
            </a:r>
            <a:r>
              <a:rPr lang="ru-RU" sz="2000" b="1" dirty="0" smtClean="0">
                <a:solidFill>
                  <a:srgbClr val="7030A0"/>
                </a:solidFill>
              </a:rPr>
              <a:t> Татьяна Владимировна,</a:t>
            </a:r>
          </a:p>
          <a:p>
            <a:r>
              <a:rPr lang="ru-RU" sz="2000" b="1" dirty="0" smtClean="0">
                <a:solidFill>
                  <a:srgbClr val="7030A0"/>
                </a:solidFill>
              </a:rPr>
              <a:t>учитель начальных классов</a:t>
            </a:r>
            <a:endParaRPr lang="ru-RU" sz="2000" b="1" dirty="0">
              <a:solidFill>
                <a:srgbClr val="7030A0"/>
              </a:solidFill>
            </a:endParaRPr>
          </a:p>
        </p:txBody>
      </p:sp>
      <p:pic>
        <p:nvPicPr>
          <p:cNvPr id="1026" name="Picture 2" descr="C:\Users\Артем\Desktop\01631-pic_2005-11-07_153105-cats.firefun.ru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4221088"/>
            <a:ext cx="2880320" cy="230425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435280" cy="1143000"/>
          </a:xfrm>
        </p:spPr>
        <p:txBody>
          <a:bodyPr>
            <a:noAutofit/>
          </a:bodyPr>
          <a:lstStyle/>
          <a:p>
            <a:pPr algn="l"/>
            <a:r>
              <a:rPr lang="ru-RU" sz="2800" dirty="0" smtClean="0">
                <a:solidFill>
                  <a:srgbClr val="002060"/>
                </a:solidFill>
              </a:rPr>
              <a:t>Самой необычной птицей считается тропическая птичка </a:t>
            </a:r>
            <a:r>
              <a:rPr lang="ru-RU" sz="2800" b="1" dirty="0" smtClean="0">
                <a:solidFill>
                  <a:srgbClr val="C00000"/>
                </a:solidFill>
              </a:rPr>
              <a:t>киви</a:t>
            </a:r>
            <a:r>
              <a:rPr lang="ru-RU" sz="2800" dirty="0" smtClean="0">
                <a:solidFill>
                  <a:srgbClr val="002060"/>
                </a:solidFill>
              </a:rPr>
              <a:t> - имеет необычные перья, которые напоминают густую шерсть, а сама она меньше всего похожа на птицу.</a:t>
            </a:r>
            <a:endParaRPr lang="ru-RU" sz="2800" dirty="0">
              <a:solidFill>
                <a:srgbClr val="002060"/>
              </a:solidFill>
            </a:endParaRPr>
          </a:p>
        </p:txBody>
      </p:sp>
      <p:pic>
        <p:nvPicPr>
          <p:cNvPr id="4" name="Содержимое 3" descr="wildsouthernbrownkiwilarge_3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187624" y="1772816"/>
            <a:ext cx="6696744" cy="477299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ru-RU" sz="2800" dirty="0" smtClean="0">
                <a:solidFill>
                  <a:srgbClr val="002060"/>
                </a:solidFill>
              </a:rPr>
              <a:t>Самое острое зрение </a:t>
            </a:r>
            <a:r>
              <a:rPr lang="ru-RU" sz="2800" b="1" dirty="0" smtClean="0">
                <a:solidFill>
                  <a:srgbClr val="C00000"/>
                </a:solidFill>
              </a:rPr>
              <a:t>у сапсана</a:t>
            </a:r>
            <a:r>
              <a:rPr lang="ru-RU" sz="2800" dirty="0" smtClean="0">
                <a:solidFill>
                  <a:srgbClr val="002060"/>
                </a:solidFill>
              </a:rPr>
              <a:t>. Он видит голубя на расстоянии 8 км.</a:t>
            </a:r>
            <a:endParaRPr lang="ru-RU" sz="2800" dirty="0">
              <a:solidFill>
                <a:srgbClr val="002060"/>
              </a:solidFill>
            </a:endParaRPr>
          </a:p>
        </p:txBody>
      </p:sp>
      <p:pic>
        <p:nvPicPr>
          <p:cNvPr id="4" name="Содержимое 3" descr="d5abe8bd9d877b8fde7f5873aa77d990original_3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187624" y="1556792"/>
            <a:ext cx="6840760" cy="5056214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507288" cy="1844824"/>
          </a:xfrm>
        </p:spPr>
        <p:txBody>
          <a:bodyPr>
            <a:noAutofit/>
          </a:bodyPr>
          <a:lstStyle/>
          <a:p>
            <a:pPr algn="l"/>
            <a:r>
              <a:rPr lang="ru-RU" sz="2400" dirty="0" smtClean="0">
                <a:solidFill>
                  <a:srgbClr val="002060"/>
                </a:solidFill>
              </a:rPr>
              <a:t>Самое острое обоняние, как предполагают ученые, </a:t>
            </a:r>
            <a:r>
              <a:rPr lang="ru-RU" sz="2400" b="1" dirty="0" smtClean="0">
                <a:solidFill>
                  <a:srgbClr val="C00000"/>
                </a:solidFill>
              </a:rPr>
              <a:t>у акул</a:t>
            </a:r>
            <a:r>
              <a:rPr lang="ru-RU" sz="2400" dirty="0" smtClean="0">
                <a:solidFill>
                  <a:srgbClr val="002060"/>
                </a:solidFill>
              </a:rPr>
              <a:t>. Они определяют присутствие одной части крови млекопитающего в 100 млн. частей воды и даже способны почувствовать запах страха других рыб.</a:t>
            </a:r>
            <a:endParaRPr lang="ru-RU" sz="2400" dirty="0">
              <a:solidFill>
                <a:srgbClr val="002060"/>
              </a:solidFill>
            </a:endParaRPr>
          </a:p>
        </p:txBody>
      </p:sp>
      <p:pic>
        <p:nvPicPr>
          <p:cNvPr id="4" name="Содержимое 3" descr="0_1a48e_11a77357_XL_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187624" y="1988840"/>
            <a:ext cx="6309586" cy="4741987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l"/>
            <a:r>
              <a:rPr lang="ru-RU" sz="2800" dirty="0" smtClean="0">
                <a:solidFill>
                  <a:srgbClr val="002060"/>
                </a:solidFill>
              </a:rPr>
              <a:t>Наибольшей прожорливостью отличается </a:t>
            </a:r>
            <a:r>
              <a:rPr lang="ru-RU" sz="2800" b="1" dirty="0" smtClean="0">
                <a:solidFill>
                  <a:srgbClr val="C00000"/>
                </a:solidFill>
              </a:rPr>
              <a:t>землеройка</a:t>
            </a:r>
            <a:r>
              <a:rPr lang="ru-RU" sz="2800" dirty="0" smtClean="0">
                <a:solidFill>
                  <a:srgbClr val="002060"/>
                </a:solidFill>
              </a:rPr>
              <a:t>. В сутки она съедает в 4 раза больше, чем весит сама.</a:t>
            </a:r>
            <a:endParaRPr lang="ru-RU" sz="2800" dirty="0">
              <a:solidFill>
                <a:srgbClr val="002060"/>
              </a:solidFill>
            </a:endParaRPr>
          </a:p>
        </p:txBody>
      </p:sp>
      <p:pic>
        <p:nvPicPr>
          <p:cNvPr id="4" name="Содержимое 3" descr="Shrew_3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259632" y="1772816"/>
            <a:ext cx="6405398" cy="481399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404664"/>
            <a:ext cx="8507288" cy="1012974"/>
          </a:xfrm>
        </p:spPr>
        <p:txBody>
          <a:bodyPr>
            <a:noAutofit/>
          </a:bodyPr>
          <a:lstStyle/>
          <a:p>
            <a:pPr algn="l"/>
            <a:r>
              <a:rPr lang="ru-RU" sz="2400" b="1" dirty="0" smtClean="0">
                <a:solidFill>
                  <a:srgbClr val="C00000"/>
                </a:solidFill>
              </a:rPr>
              <a:t>Землеройка карликовая белозубка </a:t>
            </a:r>
            <a:r>
              <a:rPr lang="ru-RU" sz="2400" dirty="0" smtClean="0">
                <a:solidFill>
                  <a:srgbClr val="002060"/>
                </a:solidFill>
              </a:rPr>
              <a:t>— самое маленькое млекопитающее. Длина ее стройного тела, вместе с головой, оканчивающейся длинным подвижным хоботком, составляет 35 — 45 мм в длину при массе 1,5 (даже 1,2) г, длина хвоста не более половины длины тела.</a:t>
            </a:r>
            <a:endParaRPr lang="ru-RU" sz="2400" dirty="0">
              <a:solidFill>
                <a:srgbClr val="002060"/>
              </a:solidFill>
            </a:endParaRPr>
          </a:p>
        </p:txBody>
      </p:sp>
      <p:pic>
        <p:nvPicPr>
          <p:cNvPr id="4" name="Содержимое 3" descr="33920e4f5f33_3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043608" y="1988840"/>
            <a:ext cx="7128792" cy="4671351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116632"/>
            <a:ext cx="8550122" cy="2520280"/>
          </a:xfrm>
        </p:spPr>
        <p:txBody>
          <a:bodyPr>
            <a:noAutofit/>
          </a:bodyPr>
          <a:lstStyle/>
          <a:p>
            <a:pPr algn="l"/>
            <a:r>
              <a:rPr lang="ru-RU" sz="1600" dirty="0" smtClean="0">
                <a:solidFill>
                  <a:srgbClr val="002060"/>
                </a:solidFill>
              </a:rPr>
              <a:t>Самое быстрое из всех сухопутных животных —</a:t>
            </a:r>
            <a:r>
              <a:rPr lang="ru-RU" sz="1800" dirty="0" smtClean="0">
                <a:solidFill>
                  <a:srgbClr val="002060"/>
                </a:solidFill>
              </a:rPr>
              <a:t> </a:t>
            </a:r>
            <a:r>
              <a:rPr lang="ru-RU" sz="1800" b="1" dirty="0" smtClean="0">
                <a:solidFill>
                  <a:srgbClr val="C00000"/>
                </a:solidFill>
              </a:rPr>
              <a:t>гепард</a:t>
            </a:r>
            <a:r>
              <a:rPr lang="ru-RU" sz="1600" dirty="0" smtClean="0">
                <a:solidFill>
                  <a:srgbClr val="002060"/>
                </a:solidFill>
              </a:rPr>
              <a:t>. Он достигает рекордной скорости — 120 километров в час.</a:t>
            </a:r>
            <a:br>
              <a:rPr lang="ru-RU" sz="1600" dirty="0" smtClean="0">
                <a:solidFill>
                  <a:srgbClr val="002060"/>
                </a:solidFill>
              </a:rPr>
            </a:br>
            <a:r>
              <a:rPr lang="ru-RU" sz="1600" dirty="0" smtClean="0">
                <a:solidFill>
                  <a:srgbClr val="002060"/>
                </a:solidFill>
              </a:rPr>
              <a:t>Русская гончая может развивать скорость до 110 километров в час. Он пробегает 200-метровую дистанцию менее чем за 7 секунд. Спортсменам-рекордсменам нужно для преодоления такого расстояния втрое больше времени: 20 секунд.</a:t>
            </a:r>
            <a:br>
              <a:rPr lang="ru-RU" sz="1600" dirty="0" smtClean="0">
                <a:solidFill>
                  <a:srgbClr val="002060"/>
                </a:solidFill>
              </a:rPr>
            </a:br>
            <a:r>
              <a:rPr lang="ru-RU" sz="1600" dirty="0" smtClean="0">
                <a:solidFill>
                  <a:srgbClr val="002060"/>
                </a:solidFill>
              </a:rPr>
              <a:t>Африканский козел бегает со скоростью 95 километров на час, вместе с тем у него сильнейший спурт (резкий рывок) из всех сухопутных животных. Уже через две секунды после начала бега он бежит со скоростью 62 километра в час. Т.е. он развивает скорость интенсивнее, чем некоторые гоночные автомобили. Скорость спортсмена после старта равняется 25 километрам на час. Скоростные кони могут развить скорость 70 километров на час.</a:t>
            </a:r>
            <a:endParaRPr lang="ru-RU" sz="1600" dirty="0">
              <a:solidFill>
                <a:srgbClr val="002060"/>
              </a:solidFill>
            </a:endParaRPr>
          </a:p>
        </p:txBody>
      </p:sp>
      <p:pic>
        <p:nvPicPr>
          <p:cNvPr id="4" name="Содержимое 3" descr="17152245_3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547664" y="2708920"/>
            <a:ext cx="5327402" cy="400382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39552" y="1988840"/>
            <a:ext cx="8280920" cy="1107996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ru-RU" sz="6600" b="1" dirty="0" smtClean="0">
                <a:solidFill>
                  <a:srgbClr val="FF0000"/>
                </a:solidFill>
              </a:rPr>
              <a:t>Спасибо за внимание</a:t>
            </a:r>
            <a:endParaRPr lang="ru-RU" sz="66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57950" y="1857364"/>
            <a:ext cx="2543164" cy="4643470"/>
          </a:xfrm>
        </p:spPr>
        <p:txBody>
          <a:bodyPr>
            <a:noAutofit/>
          </a:bodyPr>
          <a:lstStyle/>
          <a:p>
            <a:pPr algn="l"/>
            <a:r>
              <a:rPr lang="ru-RU" sz="2000" dirty="0" smtClean="0">
                <a:solidFill>
                  <a:srgbClr val="002060"/>
                </a:solidFill>
              </a:rPr>
              <a:t>Губ у китёнка нет, поэтому он обхватывает ртом материнский сосок, а мать впрыскивает молоко ему в рот.  Всего на нашей планете обитает 86 видов китообразных. Самый большой из них -- синий кит. Его длина 33 метра.</a:t>
            </a:r>
            <a:endParaRPr lang="ru-RU" sz="2000" dirty="0">
              <a:solidFill>
                <a:srgbClr val="002060"/>
              </a:solidFill>
            </a:endParaRPr>
          </a:p>
        </p:txBody>
      </p:sp>
      <p:pic>
        <p:nvPicPr>
          <p:cNvPr id="4" name="Содержимое 3" descr="humpbackbreaching800_3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95536" y="2276872"/>
            <a:ext cx="5840491" cy="4357718"/>
          </a:xfrm>
        </p:spPr>
      </p:pic>
      <p:sp>
        <p:nvSpPr>
          <p:cNvPr id="5" name="Прямоугольник 4"/>
          <p:cNvSpPr/>
          <p:nvPr/>
        </p:nvSpPr>
        <p:spPr>
          <a:xfrm>
            <a:off x="323528" y="188640"/>
            <a:ext cx="8280920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>
                <a:solidFill>
                  <a:srgbClr val="002060"/>
                </a:solidFill>
              </a:rPr>
              <a:t>Самое большое животное на земле -это </a:t>
            </a:r>
            <a:r>
              <a:rPr lang="ru-RU" sz="2000" b="1" dirty="0">
                <a:solidFill>
                  <a:srgbClr val="C00000"/>
                </a:solidFill>
              </a:rPr>
              <a:t>кит</a:t>
            </a:r>
            <a:r>
              <a:rPr lang="ru-RU" sz="2000" dirty="0">
                <a:solidFill>
                  <a:srgbClr val="002060"/>
                </a:solidFill>
              </a:rPr>
              <a:t>. </a:t>
            </a:r>
            <a:r>
              <a:rPr lang="ru-RU" sz="2000" dirty="0" smtClean="0">
                <a:solidFill>
                  <a:srgbClr val="002060"/>
                </a:solidFill>
              </a:rPr>
              <a:t>Это </a:t>
            </a:r>
            <a:r>
              <a:rPr lang="ru-RU" sz="2000" dirty="0">
                <a:solidFill>
                  <a:srgbClr val="002060"/>
                </a:solidFill>
              </a:rPr>
              <a:t>животное, а не рыба. Кит </a:t>
            </a:r>
            <a:r>
              <a:rPr lang="ru-RU" sz="2000" dirty="0" smtClean="0">
                <a:solidFill>
                  <a:srgbClr val="002060"/>
                </a:solidFill>
              </a:rPr>
              <a:t> дышит </a:t>
            </a:r>
            <a:r>
              <a:rPr lang="ru-RU" sz="2000" dirty="0">
                <a:solidFill>
                  <a:srgbClr val="002060"/>
                </a:solidFill>
              </a:rPr>
              <a:t>не  жабрами, а лёгкими. И хотя кит подолгу находится  под водой, ему надо всплыть наружу, чтобы вдохнуть воздух. Именно тогда можно увидеть фонтан. Киты </a:t>
            </a:r>
            <a:r>
              <a:rPr lang="ru-RU" sz="2000" dirty="0" smtClean="0">
                <a:solidFill>
                  <a:srgbClr val="002060"/>
                </a:solidFill>
              </a:rPr>
              <a:t>- </a:t>
            </a:r>
            <a:r>
              <a:rPr lang="ru-RU" sz="2000" dirty="0">
                <a:solidFill>
                  <a:srgbClr val="002060"/>
                </a:solidFill>
              </a:rPr>
              <a:t>млекопитающие, они рождают детёнышей и кормят их молоком, которое в 10 раз питательнее коровьего.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274638"/>
            <a:ext cx="8640960" cy="1143000"/>
          </a:xfrm>
        </p:spPr>
        <p:txBody>
          <a:bodyPr>
            <a:noAutofit/>
          </a:bodyPr>
          <a:lstStyle/>
          <a:p>
            <a:pPr algn="l"/>
            <a:r>
              <a:rPr lang="ru-RU" sz="2800" dirty="0" smtClean="0">
                <a:solidFill>
                  <a:srgbClr val="002060"/>
                </a:solidFill>
              </a:rPr>
              <a:t>Самое большое летающее млекопитающее -</a:t>
            </a:r>
            <a:r>
              <a:rPr lang="ru-RU" sz="2800" b="1" dirty="0" smtClean="0">
                <a:solidFill>
                  <a:srgbClr val="C00000"/>
                </a:solidFill>
              </a:rPr>
              <a:t>летучая собака</a:t>
            </a:r>
            <a:r>
              <a:rPr lang="ru-RU" sz="2800" dirty="0" smtClean="0">
                <a:solidFill>
                  <a:srgbClr val="002060"/>
                </a:solidFill>
              </a:rPr>
              <a:t> . Размах её крыльев превышает 2 м.</a:t>
            </a:r>
            <a:endParaRPr lang="ru-RU" sz="2800" dirty="0">
              <a:solidFill>
                <a:srgbClr val="002060"/>
              </a:solidFill>
            </a:endParaRPr>
          </a:p>
        </p:txBody>
      </p:sp>
      <p:pic>
        <p:nvPicPr>
          <p:cNvPr id="4" name="Содержимое 3" descr="0_300c0_d3eaf641_XL_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899592" y="1772816"/>
            <a:ext cx="6984776" cy="4652902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512168"/>
          </a:xfrm>
        </p:spPr>
        <p:txBody>
          <a:bodyPr>
            <a:noAutofit/>
          </a:bodyPr>
          <a:lstStyle/>
          <a:p>
            <a:pPr algn="l"/>
            <a:r>
              <a:rPr lang="ru-RU" sz="2400" dirty="0" smtClean="0">
                <a:solidFill>
                  <a:srgbClr val="002060"/>
                </a:solidFill>
              </a:rPr>
              <a:t>Самое сильное животное (в "легком весе") — </a:t>
            </a:r>
            <a:r>
              <a:rPr lang="ru-RU" sz="2400" b="1" dirty="0" smtClean="0">
                <a:solidFill>
                  <a:srgbClr val="C00000"/>
                </a:solidFill>
              </a:rPr>
              <a:t>жук-носорог</a:t>
            </a:r>
            <a:r>
              <a:rPr lang="ru-RU" sz="2400" dirty="0" smtClean="0">
                <a:solidFill>
                  <a:srgbClr val="002060"/>
                </a:solidFill>
              </a:rPr>
              <a:t>, который может держать на спине груз в 850 раз больше собственного веса. Кстати, у людей-рекордсменов штанга лишь втрое превышает их массу.</a:t>
            </a:r>
            <a:endParaRPr lang="ru-RU" sz="2400" dirty="0">
              <a:solidFill>
                <a:srgbClr val="002060"/>
              </a:solidFill>
            </a:endParaRPr>
          </a:p>
        </p:txBody>
      </p:sp>
      <p:pic>
        <p:nvPicPr>
          <p:cNvPr id="4" name="Содержимое 3" descr="2119256_3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259632" y="1844824"/>
            <a:ext cx="6408712" cy="4816486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301006"/>
          </a:xfrm>
        </p:spPr>
        <p:txBody>
          <a:bodyPr>
            <a:noAutofit/>
          </a:bodyPr>
          <a:lstStyle/>
          <a:p>
            <a:pPr algn="l"/>
            <a:r>
              <a:rPr lang="ru-RU" sz="2000" dirty="0" smtClean="0">
                <a:solidFill>
                  <a:srgbClr val="002060"/>
                </a:solidFill>
              </a:rPr>
              <a:t>Самое храброе животное — </a:t>
            </a:r>
            <a:r>
              <a:rPr lang="ru-RU" sz="2000" b="1" dirty="0" smtClean="0">
                <a:solidFill>
                  <a:srgbClr val="C00000"/>
                </a:solidFill>
              </a:rPr>
              <a:t>барсук медоед</a:t>
            </a:r>
            <a:r>
              <a:rPr lang="ru-RU" sz="2000" dirty="0" smtClean="0">
                <a:solidFill>
                  <a:srgbClr val="002060"/>
                </a:solidFill>
              </a:rPr>
              <a:t>, обитающий в лесах и кустарниках Африки, Ближнего Востока и Индии. Он вступает в битву с животным любого размера, если оно слишком близко подбирается к его норе, и всегда выходит победителем.</a:t>
            </a:r>
            <a:endParaRPr lang="ru-RU" sz="2000" dirty="0">
              <a:solidFill>
                <a:srgbClr val="002060"/>
              </a:solidFill>
            </a:endParaRPr>
          </a:p>
        </p:txBody>
      </p:sp>
      <p:pic>
        <p:nvPicPr>
          <p:cNvPr id="4" name="Содержимое 3" descr="09122d8ab944a20a3d68d18cfaaf70b1_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763688" y="1480058"/>
            <a:ext cx="5760640" cy="5250769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260648"/>
            <a:ext cx="8229600" cy="1953898"/>
          </a:xfrm>
        </p:spPr>
        <p:txBody>
          <a:bodyPr>
            <a:noAutofit/>
          </a:bodyPr>
          <a:lstStyle/>
          <a:p>
            <a:pPr algn="l"/>
            <a:r>
              <a:rPr lang="ru-RU" sz="2000" dirty="0" smtClean="0">
                <a:solidFill>
                  <a:srgbClr val="002060"/>
                </a:solidFill>
              </a:rPr>
              <a:t>Лучший скалолаз — снежная коза, живущая в Скалистых горах Северной Америки. Снежные козы передвигаются по совершенно отвесным скалам с едва заметными уступами и карнизами, хотя их рост и вес довольно велики (рост 90-105 см, масса до 135 кг). Прыгают они в основном вниз, иногда на 6-7 м, часто с поворотом в воздухе и всегда точно попадая на почти незаметный уступ.</a:t>
            </a:r>
            <a:endParaRPr lang="ru-RU" sz="2000" dirty="0">
              <a:solidFill>
                <a:srgbClr val="002060"/>
              </a:solidFill>
            </a:endParaRPr>
          </a:p>
        </p:txBody>
      </p:sp>
      <p:pic>
        <p:nvPicPr>
          <p:cNvPr id="4" name="Содержимое 3" descr="ff1074d9ee5b_3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331640" y="2276872"/>
            <a:ext cx="6451724" cy="4387974"/>
          </a:xfrm>
        </p:spPr>
      </p:pic>
      <p:sp>
        <p:nvSpPr>
          <p:cNvPr id="15" name="Прямоугольник 14"/>
          <p:cNvSpPr/>
          <p:nvPr/>
        </p:nvSpPr>
        <p:spPr>
          <a:xfrm>
            <a:off x="9715536" y="1714488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/>
              <a:t>Наибольшей прожорливостью отличается землеройка (</a:t>
            </a:r>
            <a:r>
              <a:rPr lang="ru-RU" dirty="0" err="1"/>
              <a:t>Micropotamogale</a:t>
            </a:r>
            <a:r>
              <a:rPr lang="ru-RU" dirty="0"/>
              <a:t> </a:t>
            </a:r>
            <a:r>
              <a:rPr lang="ru-RU" dirty="0" err="1"/>
              <a:t>lamottei</a:t>
            </a:r>
            <a:r>
              <a:rPr lang="ru-RU" dirty="0"/>
              <a:t>). В сутки она съедает в 4 раза больше, чем весит сама.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188640"/>
            <a:ext cx="8229600" cy="1584176"/>
          </a:xfrm>
        </p:spPr>
        <p:txBody>
          <a:bodyPr>
            <a:normAutofit/>
          </a:bodyPr>
          <a:lstStyle/>
          <a:p>
            <a:pPr algn="l"/>
            <a:r>
              <a:rPr lang="ru-RU" sz="2800" b="1" dirty="0" smtClean="0">
                <a:solidFill>
                  <a:srgbClr val="C00000"/>
                </a:solidFill>
              </a:rPr>
              <a:t>У кашалота </a:t>
            </a:r>
            <a:r>
              <a:rPr lang="ru-RU" sz="2800" dirty="0" smtClean="0">
                <a:solidFill>
                  <a:srgbClr val="002060"/>
                </a:solidFill>
              </a:rPr>
              <a:t>самый длинный кишечник. Его длина составляет 160 м.</a:t>
            </a:r>
            <a:endParaRPr lang="ru-RU" sz="2800" dirty="0">
              <a:solidFill>
                <a:srgbClr val="002060"/>
              </a:solidFill>
            </a:endParaRPr>
          </a:p>
        </p:txBody>
      </p:sp>
      <p:pic>
        <p:nvPicPr>
          <p:cNvPr id="4" name="Содержимое 3" descr="pottwal6_3815_5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043607" y="2132856"/>
            <a:ext cx="6904845" cy="4302621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764704"/>
            <a:ext cx="8640960" cy="1224136"/>
          </a:xfrm>
        </p:spPr>
        <p:txBody>
          <a:bodyPr>
            <a:noAutofit/>
          </a:bodyPr>
          <a:lstStyle/>
          <a:p>
            <a:pPr algn="l"/>
            <a:r>
              <a:rPr lang="ru-RU" sz="2800" dirty="0" smtClean="0">
                <a:solidFill>
                  <a:srgbClr val="002060"/>
                </a:solidFill>
              </a:rPr>
              <a:t>Самый длинный клюв у </a:t>
            </a:r>
            <a:r>
              <a:rPr lang="ru-RU" sz="2800" dirty="0" err="1" smtClean="0">
                <a:solidFill>
                  <a:srgbClr val="002060"/>
                </a:solidFill>
              </a:rPr>
              <a:t>мечеклювой</a:t>
            </a:r>
            <a:r>
              <a:rPr lang="ru-RU" sz="2800" dirty="0" smtClean="0">
                <a:solidFill>
                  <a:srgbClr val="002060"/>
                </a:solidFill>
              </a:rPr>
              <a:t> птички </a:t>
            </a:r>
            <a:r>
              <a:rPr lang="ru-RU" sz="2800" b="1" dirty="0" smtClean="0">
                <a:solidFill>
                  <a:srgbClr val="C00000"/>
                </a:solidFill>
              </a:rPr>
              <a:t>колибри</a:t>
            </a:r>
            <a:r>
              <a:rPr lang="ru-RU" sz="2800" dirty="0" smtClean="0">
                <a:solidFill>
                  <a:srgbClr val="002060"/>
                </a:solidFill>
              </a:rPr>
              <a:t>. Он длиннее, чем её голова, шея и туловище вместе взятые.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4" name="Содержимое 3" descr="8_3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899591" y="1556792"/>
            <a:ext cx="7288183" cy="5002138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274638"/>
            <a:ext cx="8579296" cy="1143000"/>
          </a:xfrm>
        </p:spPr>
        <p:txBody>
          <a:bodyPr>
            <a:noAutofit/>
          </a:bodyPr>
          <a:lstStyle/>
          <a:p>
            <a:pPr algn="l"/>
            <a:r>
              <a:rPr lang="ru-RU" sz="2800" dirty="0" smtClean="0">
                <a:solidFill>
                  <a:srgbClr val="002060"/>
                </a:solidFill>
              </a:rPr>
              <a:t>Долгожителем среди птиц, по литературным данным, считается </a:t>
            </a:r>
            <a:r>
              <a:rPr lang="ru-RU" sz="2800" b="1" dirty="0" smtClean="0">
                <a:solidFill>
                  <a:srgbClr val="C00000"/>
                </a:solidFill>
              </a:rPr>
              <a:t>сокол</a:t>
            </a:r>
            <a:r>
              <a:rPr lang="ru-RU" sz="2800" dirty="0" smtClean="0">
                <a:solidFill>
                  <a:srgbClr val="002060"/>
                </a:solidFill>
              </a:rPr>
              <a:t>, который может дожить до 162 лет.</a:t>
            </a:r>
            <a:endParaRPr lang="ru-RU" sz="2800" dirty="0">
              <a:solidFill>
                <a:srgbClr val="002060"/>
              </a:solidFill>
            </a:endParaRPr>
          </a:p>
        </p:txBody>
      </p:sp>
      <p:pic>
        <p:nvPicPr>
          <p:cNvPr id="8" name="Содержимое 7" descr="7d83f95ab1f3_3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115616" y="1772816"/>
            <a:ext cx="6778172" cy="4546848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127</TotalTime>
  <Words>439</Words>
  <Application>Microsoft Office PowerPoint</Application>
  <PresentationFormat>Экран (4:3)</PresentationFormat>
  <Paragraphs>21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Тема Office</vt:lpstr>
      <vt:lpstr>Животные - рекордсмены</vt:lpstr>
      <vt:lpstr>Губ у китёнка нет, поэтому он обхватывает ртом материнский сосок, а мать впрыскивает молоко ему в рот.  Всего на нашей планете обитает 86 видов китообразных. Самый большой из них -- синий кит. Его длина 33 метра.</vt:lpstr>
      <vt:lpstr>Самое большое летающее млекопитающее -летучая собака . Размах её крыльев превышает 2 м.</vt:lpstr>
      <vt:lpstr>Самое сильное животное (в "легком весе") — жук-носорог, который может держать на спине груз в 850 раз больше собственного веса. Кстати, у людей-рекордсменов штанга лишь втрое превышает их массу.</vt:lpstr>
      <vt:lpstr>Самое храброе животное — барсук медоед, обитающий в лесах и кустарниках Африки, Ближнего Востока и Индии. Он вступает в битву с животным любого размера, если оно слишком близко подбирается к его норе, и всегда выходит победителем.</vt:lpstr>
      <vt:lpstr>Лучший скалолаз — снежная коза, живущая в Скалистых горах Северной Америки. Снежные козы передвигаются по совершенно отвесным скалам с едва заметными уступами и карнизами, хотя их рост и вес довольно велики (рост 90-105 см, масса до 135 кг). Прыгают они в основном вниз, иногда на 6-7 м, часто с поворотом в воздухе и всегда точно попадая на почти незаметный уступ.</vt:lpstr>
      <vt:lpstr>У кашалота самый длинный кишечник. Его длина составляет 160 м.</vt:lpstr>
      <vt:lpstr>Самый длинный клюв у мечеклювой птички колибри. Он длиннее, чем её голова, шея и туловище вместе взятые.  </vt:lpstr>
      <vt:lpstr>Долгожителем среди птиц, по литературным данным, считается сокол, который может дожить до 162 лет.</vt:lpstr>
      <vt:lpstr>Самой необычной птицей считается тропическая птичка киви - имеет необычные перья, которые напоминают густую шерсть, а сама она меньше всего похожа на птицу.</vt:lpstr>
      <vt:lpstr>Самое острое зрение у сапсана. Он видит голубя на расстоянии 8 км.</vt:lpstr>
      <vt:lpstr>Самое острое обоняние, как предполагают ученые, у акул. Они определяют присутствие одной части крови млекопитающего в 100 млн. частей воды и даже способны почувствовать запах страха других рыб.</vt:lpstr>
      <vt:lpstr>Наибольшей прожорливостью отличается землеройка. В сутки она съедает в 4 раза больше, чем весит сама.</vt:lpstr>
      <vt:lpstr>Землеройка карликовая белозубка — самое маленькое млекопитающее. Длина ее стройного тела, вместе с головой, оканчивающейся длинным подвижным хоботком, составляет 35 — 45 мм в длину при массе 1,5 (даже 1,2) г, длина хвоста не более половины длины тела.</vt:lpstr>
      <vt:lpstr>Самое быстрое из всех сухопутных животных — гепард. Он достигает рекордной скорости — 120 километров в час. Русская гончая может развивать скорость до 110 километров в час. Он пробегает 200-метровую дистанцию менее чем за 7 секунд. Спортсменам-рекордсменам нужно для преодоления такого расстояния втрое больше времени: 20 секунд. Африканский козел бегает со скоростью 95 километров на час, вместе с тем у него сильнейший спурт (резкий рывок) из всех сухопутных животных. Уже через две секунды после начала бега он бежит со скоростью 62 километра в час. Т.е. он развивает скорость интенсивнее, чем некоторые гоночные автомобили. Скорость спортсмена после старта равняется 25 километрам на час. Скоростные кони могут развить скорость 70 километров на час.</vt:lpstr>
      <vt:lpstr>Слайд 16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Животные и Растения рекордсмены</dc:title>
  <dc:creator>ACER</dc:creator>
  <cp:lastModifiedBy>Артем</cp:lastModifiedBy>
  <cp:revision>15</cp:revision>
  <dcterms:created xsi:type="dcterms:W3CDTF">2013-09-26T10:13:04Z</dcterms:created>
  <dcterms:modified xsi:type="dcterms:W3CDTF">2014-01-19T11:44:56Z</dcterms:modified>
</cp:coreProperties>
</file>