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6" r:id="rId2"/>
    <p:sldId id="297" r:id="rId3"/>
    <p:sldId id="257" r:id="rId4"/>
    <p:sldId id="293" r:id="rId5"/>
    <p:sldId id="261" r:id="rId6"/>
    <p:sldId id="259" r:id="rId7"/>
    <p:sldId id="262" r:id="rId8"/>
    <p:sldId id="268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1" d="100"/>
          <a:sy n="41" d="100"/>
        </p:scale>
        <p:origin x="-2004" y="-14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6072230"/>
          </a:xfrm>
        </p:spPr>
        <p:txBody>
          <a:bodyPr/>
          <a:lstStyle/>
          <a:p>
            <a:r>
              <a:rPr lang="ru-RU" sz="4800" b="1" dirty="0" smtClean="0"/>
              <a:t>Формирование познавательных универсальных учебных действий у младших школьников </a:t>
            </a:r>
            <a:endParaRPr lang="ru-RU" sz="4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85728"/>
            <a:ext cx="7315224" cy="614366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успешного обучения в начальной школе должны быть сформированы следующие познавательные универсальные учебные действия:   1.</a:t>
            </a:r>
            <a:r>
              <a:rPr lang="ru-RU" b="1" dirty="0" smtClean="0"/>
              <a:t>общеучебные, </a:t>
            </a:r>
            <a:br>
              <a:rPr lang="ru-RU" b="1" dirty="0" smtClean="0"/>
            </a:br>
            <a:r>
              <a:rPr lang="ru-RU" b="1" dirty="0" smtClean="0"/>
              <a:t>2.логические, </a:t>
            </a:r>
            <a:br>
              <a:rPr lang="ru-RU" b="1" dirty="0" smtClean="0"/>
            </a:br>
            <a:r>
              <a:rPr lang="ru-RU" b="1" dirty="0" smtClean="0"/>
              <a:t>3.действия постановки и решения проблем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1.Общеучебные универсальные действия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47800"/>
            <a:ext cx="8505092" cy="4800600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самостоятельное выделение и формулирование познавательной цели;</a:t>
            </a:r>
          </a:p>
          <a:p>
            <a:pPr lvl="0"/>
            <a:r>
              <a:rPr lang="ru-RU" dirty="0" smtClean="0"/>
              <a:t>поиск и выделение необходимой информации; применение методов информационного поиска, в том числе с помощью компьютерных средств;</a:t>
            </a:r>
          </a:p>
          <a:p>
            <a:pPr lvl="0"/>
            <a:r>
              <a:rPr lang="ru-RU" dirty="0" smtClean="0"/>
              <a:t>структурирование знаний;</a:t>
            </a:r>
          </a:p>
          <a:p>
            <a:pPr lvl="0">
              <a:buNone/>
            </a:pPr>
            <a:r>
              <a:rPr lang="ru-RU" dirty="0" smtClean="0"/>
              <a:t>осознанное и произвольное построение речевого высказывания в устной и письменной форме;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85728"/>
            <a:ext cx="8362216" cy="614366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выбор наиболее эффективных способов решения задач в зависимости от конкретных условий;</a:t>
            </a:r>
          </a:p>
          <a:p>
            <a:pPr lvl="0"/>
            <a:r>
              <a:rPr lang="ru-RU" dirty="0" smtClean="0"/>
              <a:t>рефлексия способов и условий действия, контроль и оценка процесса и результатов деятельности;</a:t>
            </a:r>
          </a:p>
          <a:p>
            <a:pPr lvl="0"/>
            <a:r>
              <a:rPr lang="ru-RU" dirty="0" smtClean="0"/>
              <a:t>определение основной и второстепенной информации; свободная ориентация и восприятие текстов художественного, научного, публицистического и официально – делового стилей;</a:t>
            </a:r>
          </a:p>
          <a:p>
            <a:pPr lvl="0"/>
            <a:r>
              <a:rPr lang="ru-RU" dirty="0" smtClean="0"/>
              <a:t>понимание и адекватная оценка языка средств массовой информации;</a:t>
            </a:r>
          </a:p>
          <a:p>
            <a:pPr lvl="0"/>
            <a:r>
              <a:rPr lang="ru-RU" dirty="0" smtClean="0"/>
              <a:t>постановка и формулирование проблемы, самостоятельное создание алгоритмов деятельности при решении проблем творческого и поискового характера.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Знаково-символические действия: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433654" cy="5643578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моделирование – преобразование объекта из чувственной формы в модель, где выделены существенные характеристики объекта (пространственно-графическая или знаково-символическая);</a:t>
            </a:r>
          </a:p>
          <a:p>
            <a:pPr lvl="0"/>
            <a:r>
              <a:rPr lang="ru-RU" dirty="0" smtClean="0"/>
              <a:t>преобразование модели с целью выявления общих законов, определяющих данную предметную область.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796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2.Логические универсальные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447800"/>
            <a:ext cx="8147902" cy="54102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анализ объектов с целью выделения признаков (существенных, несущественных)</a:t>
            </a:r>
          </a:p>
          <a:p>
            <a:pPr lvl="0"/>
            <a:r>
              <a:rPr lang="ru-RU" dirty="0" smtClean="0"/>
              <a:t>синтез – составление целого из частей, в том числе самостоятельное достраивание с восполнением недостающих компонентов;</a:t>
            </a:r>
          </a:p>
          <a:p>
            <a:pPr lvl="0"/>
            <a:r>
              <a:rPr lang="ru-RU" dirty="0" smtClean="0"/>
              <a:t>выбор оснований и критериев для сравнения, </a:t>
            </a:r>
            <a:r>
              <a:rPr lang="ru-RU" dirty="0" err="1" smtClean="0"/>
              <a:t>сериации</a:t>
            </a:r>
            <a:r>
              <a:rPr lang="ru-RU" dirty="0" smtClean="0"/>
              <a:t>, классификации объектов;</a:t>
            </a:r>
          </a:p>
          <a:p>
            <a:pPr lvl="0"/>
            <a:r>
              <a:rPr lang="ru-RU" dirty="0" smtClean="0"/>
              <a:t>подведение под понятие, выведение следствий;</a:t>
            </a:r>
          </a:p>
          <a:p>
            <a:pPr lvl="0"/>
            <a:r>
              <a:rPr lang="ru-RU" dirty="0" smtClean="0"/>
              <a:t>установление причинно-следственных связей, представление цепочек объектов и явлений;</a:t>
            </a:r>
          </a:p>
          <a:p>
            <a:pPr lvl="0"/>
            <a:r>
              <a:rPr lang="ru-RU" dirty="0" smtClean="0"/>
              <a:t>построение логической цепочки рассуждений, анализ истинности утверждений;</a:t>
            </a:r>
          </a:p>
          <a:p>
            <a:pPr lvl="0"/>
            <a:r>
              <a:rPr lang="ru-RU" dirty="0" smtClean="0"/>
              <a:t>доказательство;</a:t>
            </a:r>
          </a:p>
          <a:p>
            <a:pPr lvl="0"/>
            <a:r>
              <a:rPr lang="ru-RU" dirty="0" smtClean="0"/>
              <a:t>выдвижение гипотез и их обоснование.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3.</a:t>
            </a:r>
            <a:br>
              <a:rPr lang="ru-RU" b="1" dirty="0" smtClean="0"/>
            </a:br>
            <a:r>
              <a:rPr lang="ru-RU" b="1" dirty="0" smtClean="0"/>
              <a:t>Постановка и решение проблемы: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447800"/>
            <a:ext cx="8005026" cy="4800600"/>
          </a:xfrm>
        </p:spPr>
        <p:txBody>
          <a:bodyPr/>
          <a:lstStyle/>
          <a:p>
            <a:pPr lvl="0"/>
            <a:r>
              <a:rPr lang="ru-RU" dirty="0" smtClean="0"/>
              <a:t>формулирование проблемы;</a:t>
            </a:r>
          </a:p>
          <a:p>
            <a:pPr lvl="0"/>
            <a:r>
              <a:rPr lang="ru-RU" dirty="0" smtClean="0"/>
              <a:t>самостоятельное создание способов решения проблем творческого и поискового характера.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Предполагаемые  результаты формирования познавательных  УУД: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47800"/>
            <a:ext cx="8933688" cy="48006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произвольно и осознанно владеть общим приемом решения задач;</a:t>
            </a:r>
          </a:p>
          <a:p>
            <a:pPr lvl="0"/>
            <a:r>
              <a:rPr lang="ru-RU" dirty="0" smtClean="0"/>
              <a:t>осуществлять поиск необходимой информации для выполнения учебных заданий;</a:t>
            </a:r>
          </a:p>
          <a:p>
            <a:pPr lvl="0"/>
            <a:r>
              <a:rPr lang="ru-RU" dirty="0" smtClean="0"/>
              <a:t>использовать знаково-символические средства, в том числе модели и схемы для решения учебных задач; </a:t>
            </a:r>
          </a:p>
          <a:p>
            <a:pPr lvl="0"/>
            <a:r>
              <a:rPr lang="ru-RU" dirty="0" smtClean="0"/>
              <a:t>ориентироваться на разнообразие способов решения задач;</a:t>
            </a:r>
          </a:p>
          <a:p>
            <a:pPr lvl="0"/>
            <a:r>
              <a:rPr lang="ru-RU" dirty="0" smtClean="0"/>
              <a:t>учиться основам смыслового чтения художественных и познавательных текстов; уметь выделять существенную информацию из текстов разных видов;</a:t>
            </a:r>
          </a:p>
          <a:p>
            <a:pPr lvl="0"/>
            <a:r>
              <a:rPr lang="ru-RU" dirty="0" smtClean="0"/>
              <a:t>уметь осуществлять анализ объектов с выделением существенных и несущественных признаков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576530" cy="614366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уметь осуществлять синтез как составление целого из частей;</a:t>
            </a:r>
          </a:p>
          <a:p>
            <a:pPr lvl="0"/>
            <a:r>
              <a:rPr lang="ru-RU" dirty="0" smtClean="0"/>
              <a:t>уметь осуществлять сравнение, </a:t>
            </a:r>
            <a:r>
              <a:rPr lang="ru-RU" dirty="0" err="1" smtClean="0"/>
              <a:t>сериацию</a:t>
            </a:r>
            <a:r>
              <a:rPr lang="ru-RU" dirty="0" smtClean="0"/>
              <a:t> и классификацию по заданным критериям;</a:t>
            </a:r>
          </a:p>
          <a:p>
            <a:pPr lvl="0"/>
            <a:r>
              <a:rPr lang="ru-RU" dirty="0" smtClean="0"/>
              <a:t>уметь устанавливать причинно-следственные связи;</a:t>
            </a:r>
          </a:p>
          <a:p>
            <a:pPr lvl="0"/>
            <a:r>
              <a:rPr lang="ru-RU" dirty="0" smtClean="0"/>
              <a:t>уметь строить рассуждения в форме связи простых суждений об объекте, его строении, свойствах и связях; </a:t>
            </a:r>
          </a:p>
          <a:p>
            <a:pPr lvl="0"/>
            <a:r>
              <a:rPr lang="ru-RU" dirty="0" smtClean="0"/>
              <a:t>уметь устанавливать аналогии;</a:t>
            </a:r>
          </a:p>
          <a:p>
            <a:pPr lvl="0"/>
            <a:r>
              <a:rPr lang="ru-RU" dirty="0" smtClean="0"/>
              <a:t>владеть общим приемом решения учебных задач;</a:t>
            </a:r>
          </a:p>
          <a:p>
            <a:pPr lvl="0"/>
            <a:r>
              <a:rPr lang="ru-RU" dirty="0" smtClean="0"/>
              <a:t>осуществлять расширенный поиск информации с использованием ресурсов библиотеки, образовательного пространства родного края (малой родины); </a:t>
            </a:r>
          </a:p>
          <a:p>
            <a:pPr lvl="0"/>
            <a:r>
              <a:rPr lang="ru-RU" dirty="0" smtClean="0"/>
              <a:t>создавать и преобразовывать модели и схемы для решения задач;</a:t>
            </a:r>
          </a:p>
          <a:p>
            <a:pPr lvl="0"/>
            <a:r>
              <a:rPr lang="ru-RU" dirty="0" smtClean="0"/>
              <a:t>уметь осуществлять выбор наиболее эффективных способов решения образовательных задач в зависимости от конкретных условий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287</TotalTime>
  <Words>423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Слайд 1</vt:lpstr>
      <vt:lpstr>       Для успешного обучения в начальной школе должны быть сформированы следующие познавательные универсальные учебные действия:   1.общеучебные,  2.логические,  3.действия постановки и решения проблем </vt:lpstr>
      <vt:lpstr>1.Общеучебные универсальные действия </vt:lpstr>
      <vt:lpstr>Слайд 4</vt:lpstr>
      <vt:lpstr>Знаково-символические действия: </vt:lpstr>
      <vt:lpstr>2.Логические универсальные действия</vt:lpstr>
      <vt:lpstr>3. Постановка и решение проблемы: </vt:lpstr>
      <vt:lpstr>Предполагаемые  результаты формирования познавательных  УУД: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внесении изменений в основные образовательные программы начального общего образования общеобразовательных учреждений Челябинской области </dc:title>
  <dc:creator>бвц</dc:creator>
  <cp:lastModifiedBy>Плеханова Е В</cp:lastModifiedBy>
  <cp:revision>45</cp:revision>
  <dcterms:created xsi:type="dcterms:W3CDTF">2012-01-31T15:49:02Z</dcterms:created>
  <dcterms:modified xsi:type="dcterms:W3CDTF">2012-02-27T16:20:28Z</dcterms:modified>
</cp:coreProperties>
</file>