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6" r:id="rId10"/>
    <p:sldId id="268" r:id="rId11"/>
    <p:sldId id="269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D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94E75B-0924-4BA2-AE28-D8B014B2ADCA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E607E2-E150-4D7E-A9F6-5CF2447D1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5">
                    <a:lumMod val="50000"/>
                  </a:schemeClr>
                </a:solidFill>
              </a:rPr>
              <a:t>«Методы и способы формирования навыка чтения»</a:t>
            </a:r>
            <a:endParaRPr lang="ru-RU" sz="4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Доклад по самообразованию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20689"/>
          <a:ext cx="7272809" cy="5184575"/>
        </p:xfrm>
        <a:graphic>
          <a:graphicData uri="http://schemas.openxmlformats.org/drawingml/2006/table">
            <a:tbl>
              <a:tblPr/>
              <a:tblGrid>
                <a:gridCol w="1334047"/>
                <a:gridCol w="1523090"/>
                <a:gridCol w="1522016"/>
                <a:gridCol w="1523090"/>
                <a:gridCol w="1370566"/>
              </a:tblGrid>
              <a:tr h="95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70" y="836712"/>
          <a:ext cx="7416822" cy="5256583"/>
        </p:xfrm>
        <a:graphic>
          <a:graphicData uri="http://schemas.openxmlformats.org/drawingml/2006/table">
            <a:tbl>
              <a:tblPr/>
              <a:tblGrid>
                <a:gridCol w="1360462"/>
                <a:gridCol w="1553250"/>
                <a:gridCol w="1552154"/>
                <a:gridCol w="1553250"/>
                <a:gridCol w="1397706"/>
              </a:tblGrid>
              <a:tr h="96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9248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«Сочини рассказ»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92896"/>
            <a:ext cx="7924800" cy="34507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Медведь      Тележка         Солнце      Вода         Колокольчик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Пчела          Воздух             Кот            Ромашка     Ваза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10600" y="3505200"/>
            <a:ext cx="65856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04664"/>
            <a:ext cx="7924800" cy="553893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97 0.34574 C -0.19913 0.18663 -0.23229 0.02775 -0.15764 0.08256 C -0.08298 0.13737 0.21962 0.6191 0.28212 0.67484 C 0.34445 0.73034 0.22379 0.50046 0.21598 0.41605 C 0.20799 0.3314 0.30782 0.142 0.23525 0.16905 C 0.16268 0.19611 -0.10868 0.54348 -0.21927 0.5784 C -0.32951 0.61332 -0.45781 0.41512 -0.42743 0.37743 C -0.39705 0.33996 -0.10659 0.35384 -0.03732 0.35384 C 0.03195 0.35384 -0.01493 0.37396 -0.01059 0.37743 " pathEditMode="relative" rAng="0" ptsTypes="aaaaaaaaA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Смысловая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Техническая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Компоненты: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033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Смысловая  сторона  чтения – совокупное понимание читающим: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значений большей части слов, употреблённых в тексте, как в прямом, так и переносном смысле;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содержания каждого из предложений, входящих в состав текста, уяснение смысловой связи между предложениями;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предметного плана содержания отдельных частей текста (абзацев, эпизодов, глав) и смысла этих частей.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основного смысла всего содержания текста, т.е. осознание этого содержания и своего отношения к прочитанному.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8686800" y="152400"/>
            <a:ext cx="61664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3 основных способа чтения: 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плавное слоговое; 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плавное слоговое с целостным прочтением отдельных слов;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чтение целыми словами и группами слов являются продуктивными. 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04448" y="152400"/>
            <a:ext cx="82352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388043"/>
            <a:ext cx="7933134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 класс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не менее 25-30 слов в минуту;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класс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не менее 30-40 слов в минуту;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класс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50-60 слов в минуту (в конце 1 полугодия),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65-75 слов в минуту (в конце 2 полугодия);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класс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70-80 слов в минуту (в конце 1 полугодия),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85-95 слов в минуту (в конце 2 полугодия).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548680"/>
            <a:ext cx="40273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/>
              <a:t>Показатели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276872"/>
            <a:ext cx="8305800" cy="3600400"/>
          </a:xfrm>
        </p:spPr>
        <p:txBody>
          <a:bodyPr/>
          <a:lstStyle/>
          <a:p>
            <a:r>
              <a:rPr lang="ru-RU" sz="2800" dirty="0" smtClean="0">
                <a:solidFill>
                  <a:srgbClr val="DEDDEB"/>
                </a:solidFill>
              </a:rPr>
              <a:t>Скороговорки: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DEDDEB"/>
                </a:solidFill>
              </a:rPr>
              <a:t> На дворе трава, на траве дрова.</a:t>
            </a:r>
          </a:p>
          <a:p>
            <a:pPr algn="l"/>
            <a:r>
              <a:rPr lang="ru-RU" sz="2800" dirty="0" smtClean="0">
                <a:solidFill>
                  <a:srgbClr val="DEDDEB"/>
                </a:solidFill>
              </a:rPr>
              <a:t>  Не руби дрова на траве двора.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DEDDEB"/>
                </a:solidFill>
              </a:rPr>
              <a:t>Проворонила ворона вороненка.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DEDDEB"/>
                </a:solidFill>
              </a:rPr>
              <a:t>Мама мыла Милу мылом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DEDDEB"/>
                </a:solidFill>
              </a:rPr>
              <a:t>От топота копыт пыль по полю летит.</a:t>
            </a:r>
            <a:endParaRPr lang="ru-RU" sz="2800" dirty="0">
              <a:solidFill>
                <a:srgbClr val="DEDDEB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764704"/>
            <a:ext cx="8305800" cy="1440160"/>
          </a:xfrm>
        </p:spPr>
        <p:txBody>
          <a:bodyPr/>
          <a:lstStyle/>
          <a:p>
            <a:r>
              <a:rPr lang="ru-RU" dirty="0" smtClean="0"/>
              <a:t>Развитие речевого аппарата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620688"/>
            <a:ext cx="8305800" cy="4222116"/>
          </a:xfrm>
        </p:spPr>
        <p:txBody>
          <a:bodyPr/>
          <a:lstStyle/>
          <a:p>
            <a:pPr algn="l"/>
            <a:r>
              <a:rPr lang="ru-RU" sz="4000" b="1" dirty="0" smtClean="0"/>
              <a:t>А, О, У, Ы, И, Э</a:t>
            </a:r>
          </a:p>
          <a:p>
            <a:pPr algn="l"/>
            <a:r>
              <a:rPr lang="ru-RU" sz="4000" b="1" dirty="0" err="1" smtClean="0"/>
              <a:t>А-у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а-о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ы-и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э-а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и-о</a:t>
            </a:r>
            <a:endParaRPr lang="ru-RU" sz="4000" b="1" dirty="0" smtClean="0"/>
          </a:p>
          <a:p>
            <a:pPr algn="l"/>
            <a:r>
              <a:rPr lang="ru-RU" sz="4000" b="1" dirty="0" smtClean="0"/>
              <a:t>Ба, </a:t>
            </a:r>
            <a:r>
              <a:rPr lang="ru-RU" sz="4000" b="1" dirty="0" err="1" smtClean="0"/>
              <a:t>бо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бу</a:t>
            </a:r>
            <a:r>
              <a:rPr lang="ru-RU" sz="4000" b="1" dirty="0" smtClean="0"/>
              <a:t>, бы, </a:t>
            </a:r>
            <a:r>
              <a:rPr lang="ru-RU" sz="4000" b="1" dirty="0" err="1" smtClean="0"/>
              <a:t>бэ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би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ва</a:t>
            </a:r>
            <a:r>
              <a:rPr lang="ru-RU" sz="4000" b="1" dirty="0" smtClean="0"/>
              <a:t>, во, </a:t>
            </a:r>
            <a:r>
              <a:rPr lang="ru-RU" sz="4000" b="1" dirty="0" err="1" smtClean="0"/>
              <a:t>ву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ви</a:t>
            </a:r>
            <a:r>
              <a:rPr lang="ru-RU" sz="4000" b="1" dirty="0" smtClean="0"/>
              <a:t> и т.д.</a:t>
            </a:r>
          </a:p>
          <a:p>
            <a:pPr algn="l"/>
            <a:r>
              <a:rPr lang="ru-RU" sz="4000" b="1" dirty="0" err="1" smtClean="0"/>
              <a:t>Аоуиэ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аиуоэ</a:t>
            </a:r>
            <a:endParaRPr lang="ru-RU" sz="4000" b="1" dirty="0" smtClean="0"/>
          </a:p>
          <a:p>
            <a:pPr algn="l"/>
            <a:r>
              <a:rPr lang="ru-RU" sz="4000" b="1" dirty="0" err="1" smtClean="0"/>
              <a:t>З-с-ж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ш-ж-с</a:t>
            </a:r>
            <a:endParaRPr lang="ru-RU" sz="4000" b="1" dirty="0" smtClean="0"/>
          </a:p>
          <a:p>
            <a:pPr algn="l"/>
            <a:r>
              <a:rPr lang="ru-RU" sz="4000" b="1" dirty="0" smtClean="0"/>
              <a:t>Же, </a:t>
            </a:r>
            <a:r>
              <a:rPr lang="ru-RU" sz="4000" b="1" dirty="0" err="1" smtClean="0"/>
              <a:t>че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ща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тра</a:t>
            </a:r>
            <a:r>
              <a:rPr lang="ru-RU" sz="4000" b="1" dirty="0" smtClean="0"/>
              <a:t>, три</a:t>
            </a:r>
          </a:p>
          <a:p>
            <a:pPr algn="l"/>
            <a:r>
              <a:rPr lang="ru-RU" sz="4000" b="1" dirty="0" smtClean="0"/>
              <a:t>Электрификация, портфель.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717280" y="1433732"/>
            <a:ext cx="45719" cy="15632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1527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10_________23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                    96_________________72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             54________________________34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     68________________________________86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71_________________________________________43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 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41080" y="152400"/>
            <a:ext cx="45719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Мы___________ло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Му____________________ха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     </a:t>
            </a:r>
            <a:r>
              <a:rPr lang="ru-RU" dirty="0" err="1" smtClean="0">
                <a:solidFill>
                  <a:srgbClr val="002060"/>
                </a:solidFill>
              </a:rPr>
              <a:t>Ре___________________________ка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ru-RU" dirty="0" err="1" smtClean="0">
                <a:solidFill>
                  <a:srgbClr val="002060"/>
                </a:solidFill>
              </a:rPr>
              <a:t>Во________________________________да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</a:t>
            </a:r>
            <a:r>
              <a:rPr lang="ru-RU" dirty="0" err="1" smtClean="0">
                <a:solidFill>
                  <a:srgbClr val="002060"/>
                </a:solidFill>
              </a:rPr>
              <a:t>Оч____________________________________ки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8686800" y="152400"/>
            <a:ext cx="61664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335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Доклад по самообразованию</vt:lpstr>
      <vt:lpstr>Компоненты:</vt:lpstr>
      <vt:lpstr>Слайд 3</vt:lpstr>
      <vt:lpstr>Слайд 4</vt:lpstr>
      <vt:lpstr>Слайд 5</vt:lpstr>
      <vt:lpstr>Развитие речевого аппарата</vt:lpstr>
      <vt:lpstr>Слайд 7</vt:lpstr>
      <vt:lpstr>Слайд 8</vt:lpstr>
      <vt:lpstr>Слайд 9</vt:lpstr>
      <vt:lpstr>Слайд 10</vt:lpstr>
      <vt:lpstr>Слайд 11</vt:lpstr>
      <vt:lpstr>«Сочини рассказ»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самообразованию</dc:title>
  <dc:creator>wwww</dc:creator>
  <cp:lastModifiedBy>wwww</cp:lastModifiedBy>
  <cp:revision>10</cp:revision>
  <dcterms:created xsi:type="dcterms:W3CDTF">2014-03-12T01:13:33Z</dcterms:created>
  <dcterms:modified xsi:type="dcterms:W3CDTF">2014-03-13T01:07:32Z</dcterms:modified>
</cp:coreProperties>
</file>