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90" r:id="rId2"/>
    <p:sldId id="291" r:id="rId3"/>
    <p:sldId id="292" r:id="rId4"/>
    <p:sldId id="267" r:id="rId5"/>
    <p:sldId id="293" r:id="rId6"/>
    <p:sldId id="287" r:id="rId7"/>
    <p:sldId id="286" r:id="rId8"/>
    <p:sldId id="283" r:id="rId9"/>
    <p:sldId id="279" r:id="rId10"/>
    <p:sldId id="278" r:id="rId11"/>
    <p:sldId id="281" r:id="rId12"/>
    <p:sldId id="270" r:id="rId13"/>
    <p:sldId id="294" r:id="rId14"/>
    <p:sldId id="295" r:id="rId15"/>
    <p:sldId id="296" r:id="rId16"/>
    <p:sldId id="297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Century Schoolbook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Century Schoolbook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Century Schoolbook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Century Schoolbook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Century Schoolbook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2"/>
        </a:solidFill>
        <a:latin typeface="Century Schoolbook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2"/>
        </a:solidFill>
        <a:latin typeface="Century Schoolbook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2"/>
        </a:solidFill>
        <a:latin typeface="Century Schoolbook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2"/>
        </a:solidFill>
        <a:latin typeface="Century Schoolbook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7030090" y="0"/>
            <a:ext cx="914639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5570401" y="3681415"/>
            <a:ext cx="35735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>
            <a:off x="6891544" y="-8466"/>
            <a:ext cx="2254838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0" name="Полилиния 9"/>
          <p:cNvSpPr/>
          <p:nvPr/>
        </p:nvSpPr>
        <p:spPr>
          <a:xfrm>
            <a:off x="7202776" y="-8466"/>
            <a:ext cx="1943606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1" name="Полилиния 10"/>
          <p:cNvSpPr/>
          <p:nvPr/>
        </p:nvSpPr>
        <p:spPr>
          <a:xfrm>
            <a:off x="6700995" y="3048000"/>
            <a:ext cx="244538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2" name="Полилиния 11"/>
          <p:cNvSpPr/>
          <p:nvPr/>
        </p:nvSpPr>
        <p:spPr>
          <a:xfrm>
            <a:off x="7005874" y="-8466"/>
            <a:ext cx="2140508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3" name="Полилиния 12"/>
          <p:cNvSpPr/>
          <p:nvPr/>
        </p:nvSpPr>
        <p:spPr>
          <a:xfrm>
            <a:off x="8180931" y="-8466"/>
            <a:ext cx="965451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4" name="Полилиния 13"/>
          <p:cNvSpPr/>
          <p:nvPr/>
        </p:nvSpPr>
        <p:spPr>
          <a:xfrm>
            <a:off x="8206338" y="-8468"/>
            <a:ext cx="952931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5" name="Полилиния 14"/>
          <p:cNvSpPr/>
          <p:nvPr/>
        </p:nvSpPr>
        <p:spPr>
          <a:xfrm>
            <a:off x="-6351" y="-8467"/>
            <a:ext cx="647869" cy="5698067"/>
          </a:xfrm>
          <a:custGeom>
            <a:avLst/>
            <a:gdLst>
              <a:gd name="connsiteX0" fmla="*/ 0 w 863600"/>
              <a:gd name="connsiteY0" fmla="*/ 8467 h 5698067"/>
              <a:gd name="connsiteX1" fmla="*/ 863600 w 863600"/>
              <a:gd name="connsiteY1" fmla="*/ 0 h 5698067"/>
              <a:gd name="connsiteX2" fmla="*/ 863600 w 863600"/>
              <a:gd name="connsiteY2" fmla="*/ 16934 h 5698067"/>
              <a:gd name="connsiteX3" fmla="*/ 0 w 863600"/>
              <a:gd name="connsiteY3" fmla="*/ 5698067 h 5698067"/>
              <a:gd name="connsiteX4" fmla="*/ 0 w 863600"/>
              <a:gd name="connsiteY4" fmla="*/ 8467 h 5698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600" h="5698067">
                <a:moveTo>
                  <a:pt x="0" y="8467"/>
                </a:moveTo>
                <a:lnTo>
                  <a:pt x="863600" y="0"/>
                </a:lnTo>
                <a:lnTo>
                  <a:pt x="863600" y="16934"/>
                </a:lnTo>
                <a:lnTo>
                  <a:pt x="0" y="5698067"/>
                </a:lnTo>
                <a:lnTo>
                  <a:pt x="0" y="8467"/>
                </a:ln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6" name="Полилиния 15"/>
          <p:cNvSpPr/>
          <p:nvPr/>
        </p:nvSpPr>
        <p:spPr>
          <a:xfrm>
            <a:off x="7780777" y="3589869"/>
            <a:ext cx="1365605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0596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0596" y="4050835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8EA7D-1F20-4721-967E-D850FE7C9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772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ние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135" y="609600"/>
            <a:ext cx="6449180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135" y="4470400"/>
            <a:ext cx="644918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20EA-DF7C-4B57-B4B0-72FADDE966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6584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едложение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683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135" y="4470400"/>
            <a:ext cx="644918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20EA-DF7C-4B57-B4B0-72FADDE966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13"/>
          </p:nvPr>
        </p:nvSpPr>
        <p:spPr>
          <a:xfrm>
            <a:off x="1024871" y="3632200"/>
            <a:ext cx="541980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Надпись 19"/>
          <p:cNvSpPr txBox="1"/>
          <p:nvPr/>
        </p:nvSpPr>
        <p:spPr>
          <a:xfrm>
            <a:off x="406509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ru-RU" sz="8000" b="0" i="0" baseline="0" dirty="0" smtClean="0"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ea typeface="+mn-ea"/>
                <a:cs typeface="+mn-cs"/>
              </a:rPr>
              <a:t>"</a:t>
            </a:r>
            <a:endParaRPr lang="ru-RU" sz="8000" b="0" i="0" baseline="0" dirty="0">
              <a:solidFill>
                <a:srgbClr val="90C226">
                  <a:lumMod val="60000"/>
                  <a:lumOff val="40000"/>
                </a:srgb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2" name="Надпись 21"/>
          <p:cNvSpPr txBox="1"/>
          <p:nvPr/>
        </p:nvSpPr>
        <p:spPr>
          <a:xfrm>
            <a:off x="6671496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ru-RU" sz="8000" b="0" i="0" dirty="0" smtClean="0">
                <a:solidFill>
                  <a:srgbClr val="90C226">
                    <a:lumMod val="60000"/>
                    <a:lumOff val="40000"/>
                  </a:srgbClr>
                </a:solidFill>
                <a:latin typeface="Trebuchet MS"/>
                <a:ea typeface="+mn-ea"/>
                <a:cs typeface="+mn-cs"/>
              </a:rPr>
              <a:t>"</a:t>
            </a:r>
            <a:endParaRPr lang="ru-RU" sz="8000" b="0" i="0" dirty="0">
              <a:solidFill>
                <a:srgbClr val="90C226">
                  <a:lumMod val="60000"/>
                  <a:lumOff val="40000"/>
                </a:srgbClr>
              </a:solidFill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9817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Именная карточ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135" y="1931988"/>
            <a:ext cx="6449180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135" y="4527448"/>
            <a:ext cx="644918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20EA-DF7C-4B57-B4B0-72FADDE966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6703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менная карточка с предло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683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135" y="4527448"/>
            <a:ext cx="644918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20EA-DF7C-4B57-B4B0-72FADDE966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13"/>
          </p:nvPr>
        </p:nvSpPr>
        <p:spPr>
          <a:xfrm>
            <a:off x="508132" y="4013200"/>
            <a:ext cx="644918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Надпись 23"/>
          <p:cNvSpPr txBox="1"/>
          <p:nvPr/>
        </p:nvSpPr>
        <p:spPr>
          <a:xfrm>
            <a:off x="406509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ru-RU" sz="8000" b="0" i="0" baseline="0" dirty="0" smtClean="0"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  <a:ea typeface="+mn-ea"/>
                <a:cs typeface="+mn-cs"/>
              </a:rPr>
              <a:t>"</a:t>
            </a:r>
            <a:endParaRPr lang="ru-RU" sz="8000" b="0" i="0" baseline="0" dirty="0">
              <a:solidFill>
                <a:srgbClr val="90C226">
                  <a:lumMod val="60000"/>
                  <a:lumOff val="40000"/>
                </a:srgbClr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25" name="Надпись 24"/>
          <p:cNvSpPr txBox="1"/>
          <p:nvPr/>
        </p:nvSpPr>
        <p:spPr>
          <a:xfrm>
            <a:off x="6671496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8000" b="0" cap="all" baseline="0">
                <a:ln w="3175" cmpd="sng">
                  <a:noFill/>
                </a:ln>
                <a:effectLst/>
                <a:latin typeface="Arial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l" defTabSz="914400">
              <a:buNone/>
            </a:pPr>
            <a:r>
              <a:rPr lang="ru-RU" sz="8000" b="0" i="0" dirty="0" smtClean="0">
                <a:solidFill>
                  <a:srgbClr val="90C226">
                    <a:lumMod val="60000"/>
                    <a:lumOff val="40000"/>
                  </a:srgbClr>
                </a:solidFill>
                <a:latin typeface="Trebuchet MS"/>
                <a:ea typeface="+mn-ea"/>
                <a:cs typeface="+mn-cs"/>
              </a:rPr>
              <a:t>"</a:t>
            </a:r>
            <a:endParaRPr lang="ru-RU" sz="8000" b="0" i="0" dirty="0">
              <a:solidFill>
                <a:srgbClr val="90C226">
                  <a:lumMod val="60000"/>
                  <a:lumOff val="40000"/>
                </a:srgbClr>
              </a:solidFill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7398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484" y="609600"/>
            <a:ext cx="6442830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135" y="4527448"/>
            <a:ext cx="644918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20EA-DF7C-4B57-B4B0-72FADDE966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13"/>
          </p:nvPr>
        </p:nvSpPr>
        <p:spPr>
          <a:xfrm>
            <a:off x="508132" y="4013200"/>
            <a:ext cx="644918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704312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15599-8CEC-4C46-9266-41C9BE2608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0809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977312" y="609601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8133" y="609600"/>
            <a:ext cx="5296492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B250D-C8FD-4371-A653-5BB04B7E8A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2916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D3FF0-F73C-4193-A9B9-2AA108BF3F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628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135" y="2700869"/>
            <a:ext cx="6449180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135" y="4527448"/>
            <a:ext cx="6449180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187D2-B3C6-4116-A858-A939BDECB2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794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8133" y="2160589"/>
            <a:ext cx="3138844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18472" y="2160590"/>
            <a:ext cx="3138843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B65B3-40D4-496D-93E0-3C7A5C6012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761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6942" y="2160983"/>
            <a:ext cx="314003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6942" y="2737247"/>
            <a:ext cx="3140035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17282" y="2160983"/>
            <a:ext cx="314003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17283" y="2737247"/>
            <a:ext cx="3140030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F88B-3EC3-4C0F-AD47-F960D39C42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033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134" y="609600"/>
            <a:ext cx="6449180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462C-E74F-4A46-BE22-00BE34EDFA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516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CC19F-155B-472C-9D5C-8B6F371005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786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132" y="1498604"/>
            <a:ext cx="2891649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276" y="514925"/>
            <a:ext cx="3386038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132" y="2777069"/>
            <a:ext cx="2891649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ECF5-65FD-4AA5-8A81-2A460144B6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162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133" y="4800600"/>
            <a:ext cx="644918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508134" y="609600"/>
            <a:ext cx="6449180" cy="384571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133" y="5367338"/>
            <a:ext cx="644918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60D54-9277-43E7-B0F4-3AA890C2B3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9078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V="1">
            <a:off x="5570401" y="3681415"/>
            <a:ext cx="3573599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030090" y="0"/>
            <a:ext cx="914639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>
            <a:off x="6891544" y="-8466"/>
            <a:ext cx="2254838" cy="6866467"/>
          </a:xfrm>
          <a:custGeom>
            <a:avLst/>
            <a:gdLst>
              <a:gd name="connsiteX0" fmla="*/ 2023534 w 3005667"/>
              <a:gd name="connsiteY0" fmla="*/ 8467 h 6866467"/>
              <a:gd name="connsiteX1" fmla="*/ 0 w 3005667"/>
              <a:gd name="connsiteY1" fmla="*/ 6866467 h 6866467"/>
              <a:gd name="connsiteX2" fmla="*/ 2997200 w 3005667"/>
              <a:gd name="connsiteY2" fmla="*/ 6858000 h 6866467"/>
              <a:gd name="connsiteX3" fmla="*/ 3005667 w 3005667"/>
              <a:gd name="connsiteY3" fmla="*/ 0 h 6866467"/>
              <a:gd name="connsiteX4" fmla="*/ 2023534 w 3005667"/>
              <a:gd name="connsiteY4" fmla="*/ 8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5667" h="6866467">
                <a:moveTo>
                  <a:pt x="2023534" y="8467"/>
                </a:moveTo>
                <a:lnTo>
                  <a:pt x="0" y="6866467"/>
                </a:lnTo>
                <a:lnTo>
                  <a:pt x="2997200" y="6858000"/>
                </a:lnTo>
                <a:cubicBezTo>
                  <a:pt x="3000022" y="4572000"/>
                  <a:pt x="3002845" y="2286000"/>
                  <a:pt x="3005667" y="0"/>
                </a:cubicBezTo>
                <a:lnTo>
                  <a:pt x="2023534" y="8467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0" name="Полилиния 9"/>
          <p:cNvSpPr/>
          <p:nvPr/>
        </p:nvSpPr>
        <p:spPr>
          <a:xfrm>
            <a:off x="7202776" y="-8466"/>
            <a:ext cx="1943606" cy="6866467"/>
          </a:xfrm>
          <a:custGeom>
            <a:avLst/>
            <a:gdLst>
              <a:gd name="connsiteX0" fmla="*/ 0 w 2590800"/>
              <a:gd name="connsiteY0" fmla="*/ 0 h 6866467"/>
              <a:gd name="connsiteX1" fmla="*/ 1202267 w 2590800"/>
              <a:gd name="connsiteY1" fmla="*/ 6866467 h 6866467"/>
              <a:gd name="connsiteX2" fmla="*/ 2590800 w 2590800"/>
              <a:gd name="connsiteY2" fmla="*/ 6866467 h 6866467"/>
              <a:gd name="connsiteX3" fmla="*/ 2582333 w 2590800"/>
              <a:gd name="connsiteY3" fmla="*/ 0 h 6866467"/>
              <a:gd name="connsiteX4" fmla="*/ 0 w 2590800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90800" h="6866467">
                <a:moveTo>
                  <a:pt x="0" y="0"/>
                </a:moveTo>
                <a:lnTo>
                  <a:pt x="1202267" y="6866467"/>
                </a:lnTo>
                <a:lnTo>
                  <a:pt x="2590800" y="6866467"/>
                </a:lnTo>
                <a:cubicBezTo>
                  <a:pt x="2587978" y="4577645"/>
                  <a:pt x="2585155" y="2288822"/>
                  <a:pt x="2582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1" name="Полилиния 10"/>
          <p:cNvSpPr/>
          <p:nvPr/>
        </p:nvSpPr>
        <p:spPr>
          <a:xfrm>
            <a:off x="6700995" y="3048000"/>
            <a:ext cx="2445387" cy="3810000"/>
          </a:xfrm>
          <a:custGeom>
            <a:avLst/>
            <a:gdLst>
              <a:gd name="connsiteX0" fmla="*/ 0 w 3259667"/>
              <a:gd name="connsiteY0" fmla="*/ 3810000 h 3810000"/>
              <a:gd name="connsiteX1" fmla="*/ 3251200 w 3259667"/>
              <a:gd name="connsiteY1" fmla="*/ 0 h 3810000"/>
              <a:gd name="connsiteX2" fmla="*/ 3259667 w 3259667"/>
              <a:gd name="connsiteY2" fmla="*/ 3810000 h 3810000"/>
              <a:gd name="connsiteX3" fmla="*/ 0 w 3259667"/>
              <a:gd name="connsiteY3" fmla="*/ 3810000 h 38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2" name="Полилиния 11"/>
          <p:cNvSpPr/>
          <p:nvPr/>
        </p:nvSpPr>
        <p:spPr>
          <a:xfrm>
            <a:off x="7005874" y="-8466"/>
            <a:ext cx="2140508" cy="6866467"/>
          </a:xfrm>
          <a:custGeom>
            <a:avLst/>
            <a:gdLst>
              <a:gd name="connsiteX0" fmla="*/ 0 w 2853267"/>
              <a:gd name="connsiteY0" fmla="*/ 0 h 6866467"/>
              <a:gd name="connsiteX1" fmla="*/ 2472267 w 2853267"/>
              <a:gd name="connsiteY1" fmla="*/ 6866467 h 6866467"/>
              <a:gd name="connsiteX2" fmla="*/ 2853267 w 2853267"/>
              <a:gd name="connsiteY2" fmla="*/ 6858000 h 6866467"/>
              <a:gd name="connsiteX3" fmla="*/ 2853267 w 2853267"/>
              <a:gd name="connsiteY3" fmla="*/ 0 h 6866467"/>
              <a:gd name="connsiteX4" fmla="*/ 0 w 2853267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3" name="Полилиния 12"/>
          <p:cNvSpPr/>
          <p:nvPr/>
        </p:nvSpPr>
        <p:spPr>
          <a:xfrm>
            <a:off x="8180931" y="-8466"/>
            <a:ext cx="965451" cy="6866467"/>
          </a:xfrm>
          <a:custGeom>
            <a:avLst/>
            <a:gdLst>
              <a:gd name="connsiteX0" fmla="*/ 1016000 w 1286933"/>
              <a:gd name="connsiteY0" fmla="*/ 0 h 6866467"/>
              <a:gd name="connsiteX1" fmla="*/ 0 w 1286933"/>
              <a:gd name="connsiteY1" fmla="*/ 6866467 h 6866467"/>
              <a:gd name="connsiteX2" fmla="*/ 1286933 w 1286933"/>
              <a:gd name="connsiteY2" fmla="*/ 6866467 h 6866467"/>
              <a:gd name="connsiteX3" fmla="*/ 1278466 w 1286933"/>
              <a:gd name="connsiteY3" fmla="*/ 0 h 6866467"/>
              <a:gd name="connsiteX4" fmla="*/ 1016000 w 1286933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4" name="Полилиния 13"/>
          <p:cNvSpPr/>
          <p:nvPr/>
        </p:nvSpPr>
        <p:spPr>
          <a:xfrm>
            <a:off x="8206338" y="-8468"/>
            <a:ext cx="952931" cy="6866467"/>
          </a:xfrm>
          <a:custGeom>
            <a:avLst/>
            <a:gdLst>
              <a:gd name="connsiteX0" fmla="*/ 0 w 1244600"/>
              <a:gd name="connsiteY0" fmla="*/ 0 h 6874934"/>
              <a:gd name="connsiteX1" fmla="*/ 1117600 w 1244600"/>
              <a:gd name="connsiteY1" fmla="*/ 6866467 h 6874934"/>
              <a:gd name="connsiteX2" fmla="*/ 1244600 w 1244600"/>
              <a:gd name="connsiteY2" fmla="*/ 6874934 h 6874934"/>
              <a:gd name="connsiteX3" fmla="*/ 1236134 w 1244600"/>
              <a:gd name="connsiteY3" fmla="*/ 0 h 6874934"/>
              <a:gd name="connsiteX4" fmla="*/ 0 w 1244600"/>
              <a:gd name="connsiteY4" fmla="*/ 0 h 6874934"/>
              <a:gd name="connsiteX0" fmla="*/ 0 w 1253067"/>
              <a:gd name="connsiteY0" fmla="*/ 0 h 6874934"/>
              <a:gd name="connsiteX1" fmla="*/ 1117600 w 1253067"/>
              <a:gd name="connsiteY1" fmla="*/ 6866467 h 6874934"/>
              <a:gd name="connsiteX2" fmla="*/ 1244600 w 1253067"/>
              <a:gd name="connsiteY2" fmla="*/ 6874934 h 6874934"/>
              <a:gd name="connsiteX3" fmla="*/ 1253067 w 1253067"/>
              <a:gd name="connsiteY3" fmla="*/ 0 h 6874934"/>
              <a:gd name="connsiteX4" fmla="*/ 0 w 1253067"/>
              <a:gd name="connsiteY4" fmla="*/ 0 h 6874934"/>
              <a:gd name="connsiteX0" fmla="*/ 0 w 1270244"/>
              <a:gd name="connsiteY0" fmla="*/ 0 h 6866467"/>
              <a:gd name="connsiteX1" fmla="*/ 1117600 w 1270244"/>
              <a:gd name="connsiteY1" fmla="*/ 6866467 h 6866467"/>
              <a:gd name="connsiteX2" fmla="*/ 1270000 w 1270244"/>
              <a:gd name="connsiteY2" fmla="*/ 6866467 h 6866467"/>
              <a:gd name="connsiteX3" fmla="*/ 1253067 w 1270244"/>
              <a:gd name="connsiteY3" fmla="*/ 0 h 6866467"/>
              <a:gd name="connsiteX4" fmla="*/ 0 w 1270244"/>
              <a:gd name="connsiteY4" fmla="*/ 0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5" name="Полилиния 14"/>
          <p:cNvSpPr/>
          <p:nvPr/>
        </p:nvSpPr>
        <p:spPr>
          <a:xfrm>
            <a:off x="7780777" y="3589869"/>
            <a:ext cx="1365605" cy="3268133"/>
          </a:xfrm>
          <a:custGeom>
            <a:avLst/>
            <a:gdLst>
              <a:gd name="connsiteX0" fmla="*/ 0 w 1820333"/>
              <a:gd name="connsiteY0" fmla="*/ 3268133 h 3268133"/>
              <a:gd name="connsiteX1" fmla="*/ 1811866 w 1820333"/>
              <a:gd name="connsiteY1" fmla="*/ 0 h 3268133"/>
              <a:gd name="connsiteX2" fmla="*/ 1820333 w 1820333"/>
              <a:gd name="connsiteY2" fmla="*/ 3259666 h 3268133"/>
              <a:gd name="connsiteX3" fmla="*/ 0 w 1820333"/>
              <a:gd name="connsiteY3" fmla="*/ 3268133 h 326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0" dirty="0"/>
          </a:p>
        </p:txBody>
      </p:sp>
      <p:sp>
        <p:nvSpPr>
          <p:cNvPr id="16" name="Полилиния 15"/>
          <p:cNvSpPr/>
          <p:nvPr/>
        </p:nvSpPr>
        <p:spPr>
          <a:xfrm>
            <a:off x="-6351" y="4013202"/>
            <a:ext cx="342989" cy="2853267"/>
          </a:xfrm>
          <a:custGeom>
            <a:avLst/>
            <a:gdLst>
              <a:gd name="connsiteX0" fmla="*/ 0 w 457200"/>
              <a:gd name="connsiteY0" fmla="*/ 0 h 2853267"/>
              <a:gd name="connsiteX1" fmla="*/ 457200 w 457200"/>
              <a:gd name="connsiteY1" fmla="*/ 2853267 h 2853267"/>
              <a:gd name="connsiteX2" fmla="*/ 0 w 457200"/>
              <a:gd name="connsiteY2" fmla="*/ 2844800 h 2853267"/>
              <a:gd name="connsiteX3" fmla="*/ 0 w 457200"/>
              <a:gd name="connsiteY3" fmla="*/ 0 h 285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2853267">
                <a:moveTo>
                  <a:pt x="0" y="0"/>
                </a:moveTo>
                <a:lnTo>
                  <a:pt x="457200" y="2853267"/>
                </a:lnTo>
                <a:lnTo>
                  <a:pt x="0" y="2844800"/>
                </a:lnTo>
                <a:cubicBezTo>
                  <a:pt x="2822" y="1905000"/>
                  <a:pt x="5645" y="965200"/>
                  <a:pt x="0" y="0"/>
                </a:cubicBezTo>
                <a:close/>
              </a:path>
            </a:pathLst>
          </a:cu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134" y="609600"/>
            <a:ext cx="6449180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134" y="2160590"/>
            <a:ext cx="6449180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405258" y="6041364"/>
            <a:ext cx="684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08133" y="6041364"/>
            <a:ext cx="47244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44676" y="6041364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09A20EA-DF7C-4B57-B4B0-72FADDE966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41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  <p:sldLayoutId id="2147483715" r:id="rId15"/>
    <p:sldLayoutId id="214748371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jetstyle.ru/files/pictures/picture_192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060848"/>
            <a:ext cx="6465740" cy="380696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СОВРЕМЕННЫЕ</a:t>
            </a:r>
          </a:p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ОБРАЗОВАТЕЛЬНЫЕ</a:t>
            </a:r>
          </a:p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ТЕХНОЛОГИИ 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7668344" cy="8367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Компьютерные 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(новые информационные) технологии обучения</a:t>
            </a:r>
          </a:p>
        </p:txBody>
      </p:sp>
      <p:sp>
        <p:nvSpPr>
          <p:cNvPr id="49155" name="Rectangle 3"/>
          <p:cNvSpPr>
            <a:spLocks noGrp="1"/>
          </p:cNvSpPr>
          <p:nvPr>
            <p:ph idx="1"/>
          </p:nvPr>
        </p:nvSpPr>
        <p:spPr>
          <a:xfrm>
            <a:off x="0" y="980728"/>
            <a:ext cx="9036050" cy="554461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sz="2600" b="1" dirty="0" smtClean="0">
                <a:solidFill>
                  <a:srgbClr val="B30D31"/>
                </a:solidFill>
                <a:latin typeface="Times New Roman" pitchFamily="18" charset="0"/>
              </a:rPr>
              <a:t>Компьютер используется на всех этапах</a:t>
            </a:r>
          </a:p>
          <a:p>
            <a:pPr>
              <a:lnSpc>
                <a:spcPct val="90000"/>
              </a:lnSpc>
              <a:buNone/>
            </a:pPr>
            <a:r>
              <a:rPr lang="ru-RU" sz="2600" b="1" dirty="0" smtClean="0">
                <a:solidFill>
                  <a:srgbClr val="B30D31"/>
                </a:solidFill>
                <a:latin typeface="Times New Roman" pitchFamily="18" charset="0"/>
              </a:rPr>
              <a:t>     процесса обучения-</a:t>
            </a:r>
            <a:br>
              <a:rPr lang="ru-RU" sz="2600" b="1" dirty="0" smtClean="0">
                <a:solidFill>
                  <a:srgbClr val="B30D31"/>
                </a:solidFill>
                <a:latin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</a:rPr>
              <a:t>* при объяснении нового материала,</a:t>
            </a:r>
            <a:br>
              <a:rPr lang="ru-RU" sz="2600" b="1" dirty="0" smtClean="0">
                <a:latin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</a:rPr>
              <a:t>* при закреплении знаний,</a:t>
            </a:r>
            <a:br>
              <a:rPr lang="ru-RU" sz="2600" b="1" dirty="0" smtClean="0">
                <a:latin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</a:rPr>
              <a:t>* при повторении,</a:t>
            </a:r>
            <a:br>
              <a:rPr lang="ru-RU" sz="2600" b="1" dirty="0" smtClean="0">
                <a:latin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</a:rPr>
              <a:t>* при контроле ЗУН.</a:t>
            </a:r>
          </a:p>
          <a:p>
            <a:pPr>
              <a:lnSpc>
                <a:spcPct val="90000"/>
              </a:lnSpc>
            </a:pPr>
            <a:endParaRPr lang="ru-RU" sz="2600" b="1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600" b="1" dirty="0" smtClean="0">
                <a:solidFill>
                  <a:srgbClr val="B30D31"/>
                </a:solidFill>
                <a:latin typeface="Times New Roman" pitchFamily="18" charset="0"/>
              </a:rPr>
              <a:t>В функции учителя компьютер представляет</a:t>
            </a:r>
            <a:r>
              <a:rPr lang="en-US" sz="2600" b="1" dirty="0" smtClean="0">
                <a:solidFill>
                  <a:srgbClr val="B30D31"/>
                </a:solidFill>
                <a:latin typeface="Times New Roman" pitchFamily="18" charset="0"/>
              </a:rPr>
              <a:t>:</a:t>
            </a:r>
            <a:r>
              <a:rPr lang="ru-RU" sz="2600" b="1" dirty="0" smtClean="0">
                <a:latin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</a:rPr>
              <a:t>* источник учебной информации;</a:t>
            </a:r>
            <a:br>
              <a:rPr lang="ru-RU" sz="2600" b="1" dirty="0" smtClean="0">
                <a:latin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</a:rPr>
              <a:t>* наглядное пособие (качественно нового уровня  с                          возможностями мультимедиа и телекоммуникации);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600" b="1" dirty="0" smtClean="0">
                <a:latin typeface="Times New Roman" pitchFamily="18" charset="0"/>
              </a:rPr>
              <a:t>     * индивидуальное информационное пространство;</a:t>
            </a:r>
            <a:br>
              <a:rPr lang="ru-RU" sz="2600" b="1" dirty="0" smtClean="0">
                <a:latin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</a:rPr>
              <a:t>* тренажёр;</a:t>
            </a:r>
            <a:br>
              <a:rPr lang="ru-RU" sz="2600" b="1" dirty="0" smtClean="0">
                <a:latin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</a:rPr>
              <a:t>* средство диагностики и контроля.</a:t>
            </a:r>
          </a:p>
          <a:p>
            <a:pPr>
              <a:lnSpc>
                <a:spcPct val="90000"/>
              </a:lnSpc>
            </a:pPr>
            <a:endParaRPr lang="ru-RU" sz="2400" b="1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000" dirty="0" smtClean="0">
              <a:latin typeface="Arial" charset="0"/>
            </a:endParaRPr>
          </a:p>
        </p:txBody>
      </p:sp>
      <p:pic>
        <p:nvPicPr>
          <p:cNvPr id="49157" name="Picture 6" descr="BS0058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1268" y="5373216"/>
            <a:ext cx="1762731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>
          <a:xfrm>
            <a:off x="1835696" y="0"/>
            <a:ext cx="5616624" cy="648816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Групповые технологии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46083" name="Rectangle 3"/>
          <p:cNvSpPr>
            <a:spLocks noGrp="1"/>
          </p:cNvSpPr>
          <p:nvPr>
            <p:ph idx="1"/>
          </p:nvPr>
        </p:nvSpPr>
        <p:spPr>
          <a:xfrm>
            <a:off x="395536" y="1052736"/>
            <a:ext cx="8100392" cy="580526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ru-RU" sz="2400" b="1" dirty="0" smtClean="0">
                <a:solidFill>
                  <a:srgbClr val="B30D31"/>
                </a:solidFill>
                <a:latin typeface="Times New Roman" pitchFamily="18" charset="0"/>
              </a:rPr>
              <a:t>                                  Цели: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dirty="0" smtClean="0">
                <a:latin typeface="Times New Roman" pitchFamily="18" charset="0"/>
              </a:rPr>
              <a:t>обеспечение активности учебного процесса,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dirty="0" smtClean="0">
                <a:latin typeface="Times New Roman" pitchFamily="18" charset="0"/>
              </a:rPr>
              <a:t>достижение высокого уровня усвоения содержания.</a:t>
            </a:r>
          </a:p>
          <a:p>
            <a:pPr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B30D31"/>
                </a:solidFill>
                <a:latin typeface="Times New Roman" pitchFamily="18" charset="0"/>
              </a:rPr>
              <a:t>Особенности организации</a:t>
            </a:r>
            <a:r>
              <a:rPr lang="en-US" sz="2400" b="1" dirty="0" smtClean="0">
                <a:solidFill>
                  <a:srgbClr val="B30D31"/>
                </a:solidFill>
                <a:latin typeface="Times New Roman" pitchFamily="18" charset="0"/>
              </a:rPr>
              <a:t>:</a:t>
            </a:r>
            <a:endParaRPr lang="ru-RU" sz="2400" b="1" dirty="0" smtClean="0">
              <a:solidFill>
                <a:srgbClr val="B30D3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</a:rPr>
              <a:t>класс на уроке делится на группы для решения конкретных учебных задач,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</a:rPr>
              <a:t>каждая группа получает определённое задание и выполняет его сообща под руководством лидера группы или учителя,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</a:rPr>
              <a:t>задания в группе выполняются таким способом, который позволяет учитывать и оценивать индивидуальный вклад каждого участника группы,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</a:rPr>
              <a:t>состав группы непостоянный, он подбирается с учётом того, чтобы могли реализовываться учебные возможности каждого участника группы, в зависимости от содержания и характера предстоящей работы.</a:t>
            </a:r>
          </a:p>
          <a:p>
            <a:pPr>
              <a:lnSpc>
                <a:spcPct val="90000"/>
              </a:lnSpc>
            </a:pPr>
            <a:endParaRPr lang="ru-RU" sz="2000" b="1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000" b="1" dirty="0" smtClean="0">
              <a:latin typeface="Times New Roman" pitchFamily="18" charset="0"/>
            </a:endParaRPr>
          </a:p>
        </p:txBody>
      </p:sp>
      <p:pic>
        <p:nvPicPr>
          <p:cNvPr id="46085" name="Picture 6" descr="PE0156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3728" cy="153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>
          <a:xfrm>
            <a:off x="755576" y="0"/>
            <a:ext cx="6408712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Здоровьесберегающие  технологии</a:t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</a:br>
            <a:endParaRPr lang="ru-RU" sz="3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71683" name="Rectangle 3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389437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endParaRPr lang="ru-RU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3492" name="AutoShape 4"/>
          <p:cNvSpPr>
            <a:spLocks noChangeArrowheads="1"/>
          </p:cNvSpPr>
          <p:nvPr/>
        </p:nvSpPr>
        <p:spPr bwMode="auto">
          <a:xfrm>
            <a:off x="179512" y="1484784"/>
            <a:ext cx="2374900" cy="230505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здоровье-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сберегающей 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инфраструктуры</a:t>
            </a:r>
          </a:p>
          <a:p>
            <a:pPr algn="ctr"/>
            <a:endParaRPr lang="ru-RU" dirty="0"/>
          </a:p>
        </p:txBody>
      </p:sp>
      <p:sp>
        <p:nvSpPr>
          <p:cNvPr id="71685" name="AutoShape 5"/>
          <p:cNvSpPr>
            <a:spLocks noChangeArrowheads="1"/>
          </p:cNvSpPr>
          <p:nvPr/>
        </p:nvSpPr>
        <p:spPr bwMode="auto">
          <a:xfrm>
            <a:off x="251520" y="4509120"/>
            <a:ext cx="2376487" cy="1871663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модульных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образовательных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</a:t>
            </a:r>
          </a:p>
          <a:p>
            <a:pPr algn="ctr">
              <a:defRPr/>
            </a:pPr>
            <a:endParaRPr lang="ru-RU" dirty="0">
              <a:latin typeface="Arial" pitchFamily="34" charset="0"/>
            </a:endParaRPr>
          </a:p>
        </p:txBody>
      </p:sp>
      <p:sp>
        <p:nvSpPr>
          <p:cNvPr id="71686" name="AutoShape 6"/>
          <p:cNvSpPr>
            <a:spLocks noChangeArrowheads="1"/>
          </p:cNvSpPr>
          <p:nvPr/>
        </p:nvSpPr>
        <p:spPr bwMode="auto">
          <a:xfrm>
            <a:off x="2987824" y="3356992"/>
            <a:ext cx="2520801" cy="244862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формирования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культуры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здорового и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безопасного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образа жизни</a:t>
            </a:r>
          </a:p>
          <a:p>
            <a:pPr algn="ctr">
              <a:defRPr/>
            </a:pPr>
            <a:endParaRPr lang="ru-RU" b="1" dirty="0">
              <a:solidFill>
                <a:srgbClr val="B30D3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algn="ctr">
              <a:defRPr/>
            </a:pPr>
            <a:endParaRPr lang="ru-RU" dirty="0">
              <a:solidFill>
                <a:srgbClr val="B30D31"/>
              </a:solidFill>
              <a:latin typeface="Arial" pitchFamily="34" charset="0"/>
            </a:endParaRPr>
          </a:p>
        </p:txBody>
      </p:sp>
      <p:sp>
        <p:nvSpPr>
          <p:cNvPr id="63495" name="AutoShape 7"/>
          <p:cNvSpPr>
            <a:spLocks noChangeArrowheads="1"/>
          </p:cNvSpPr>
          <p:nvPr/>
        </p:nvSpPr>
        <p:spPr bwMode="auto">
          <a:xfrm>
            <a:off x="3491880" y="1052736"/>
            <a:ext cx="2304206" cy="173015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Эффективная 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</a:p>
          <a:p>
            <a:pPr algn="ctr"/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физкультурно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оздоровительной 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</a:p>
        </p:txBody>
      </p:sp>
      <p:sp>
        <p:nvSpPr>
          <p:cNvPr id="63496" name="AutoShape 8"/>
          <p:cNvSpPr>
            <a:spLocks noChangeArrowheads="1"/>
          </p:cNvSpPr>
          <p:nvPr/>
        </p:nvSpPr>
        <p:spPr bwMode="auto">
          <a:xfrm>
            <a:off x="6084168" y="2708920"/>
            <a:ext cx="2520007" cy="1511102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Просветительская 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работа с 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родителями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3497" name="AutoShape 9"/>
          <p:cNvSpPr>
            <a:spLocks noChangeArrowheads="1"/>
          </p:cNvSpPr>
          <p:nvPr/>
        </p:nvSpPr>
        <p:spPr bwMode="auto">
          <a:xfrm>
            <a:off x="5868144" y="4796011"/>
            <a:ext cx="2880369" cy="2061989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Рациональная 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учебной и </a:t>
            </a:r>
          </a:p>
          <a:p>
            <a:pPr algn="ctr"/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внеучебной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жизни 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  <a:endParaRPr lang="ru-RU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3498" name="AutoShape 11"/>
          <p:cNvSpPr>
            <a:spLocks noChangeArrowheads="1"/>
          </p:cNvSpPr>
          <p:nvPr/>
        </p:nvSpPr>
        <p:spPr bwMode="auto">
          <a:xfrm>
            <a:off x="2411413" y="4652963"/>
            <a:ext cx="647700" cy="431800"/>
          </a:xfrm>
          <a:prstGeom prst="lef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499" name="AutoShape 13"/>
          <p:cNvSpPr>
            <a:spLocks noChangeArrowheads="1"/>
          </p:cNvSpPr>
          <p:nvPr/>
        </p:nvSpPr>
        <p:spPr bwMode="auto">
          <a:xfrm>
            <a:off x="5508625" y="3789363"/>
            <a:ext cx="647700" cy="360362"/>
          </a:xfrm>
          <a:prstGeom prst="rightArrow">
            <a:avLst>
              <a:gd name="adj1" fmla="val 50000"/>
              <a:gd name="adj2" fmla="val 449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00" name="AutoShape 15"/>
          <p:cNvSpPr>
            <a:spLocks noChangeArrowheads="1"/>
          </p:cNvSpPr>
          <p:nvPr/>
        </p:nvSpPr>
        <p:spPr bwMode="auto">
          <a:xfrm>
            <a:off x="2339975" y="3429000"/>
            <a:ext cx="719138" cy="485775"/>
          </a:xfrm>
          <a:prstGeom prst="leftArrow">
            <a:avLst>
              <a:gd name="adj1" fmla="val 50000"/>
              <a:gd name="adj2" fmla="val 3701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01" name="AutoShape 16"/>
          <p:cNvSpPr>
            <a:spLocks noChangeArrowheads="1"/>
          </p:cNvSpPr>
          <p:nvPr/>
        </p:nvSpPr>
        <p:spPr bwMode="auto">
          <a:xfrm>
            <a:off x="5508625" y="4724400"/>
            <a:ext cx="358775" cy="433388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3502" name="AutoShape 17"/>
          <p:cNvSpPr>
            <a:spLocks noChangeArrowheads="1"/>
          </p:cNvSpPr>
          <p:nvPr/>
        </p:nvSpPr>
        <p:spPr bwMode="auto">
          <a:xfrm>
            <a:off x="4356100" y="2708275"/>
            <a:ext cx="485775" cy="649288"/>
          </a:xfrm>
          <a:prstGeom prst="upArrow">
            <a:avLst>
              <a:gd name="adj1" fmla="val 50000"/>
              <a:gd name="adj2" fmla="val 3341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556792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обучения грамоте </a:t>
            </a:r>
          </a:p>
          <a:p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письму по программам</a:t>
            </a:r>
          </a:p>
          <a:p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«Школа России» и «Школа 2100»</a:t>
            </a:r>
            <a:endParaRPr lang="ru-RU" sz="4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5517232"/>
            <a:ext cx="26851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Старчикова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Л.М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Гаврилова О. А.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76672"/>
            <a:ext cx="878497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Обучение грамоте направлено на:</a:t>
            </a:r>
          </a:p>
          <a:p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Формирование навыка чтения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и основ элементарного графического навыка;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Развитие речевых умений;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Обогащение словарного запаса;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Совершенствование фонематического слуха;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Осуществление грамматико-орфографической      пропедевтики;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04664"/>
            <a:ext cx="762296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Содержание обучения грамоте обеспечивает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решение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основных задач трех его периодов: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добукварного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(подготовительного)</a:t>
            </a:r>
          </a:p>
          <a:p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букварного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(основного)</a:t>
            </a:r>
          </a:p>
          <a:p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послебукварного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(заключительного)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7846763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Разное:</a:t>
            </a:r>
          </a:p>
          <a:p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в школьном туре олимпиады</a:t>
            </a:r>
          </a:p>
          <a:p>
            <a:pPr marL="742950" indent="-74295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Сдать график контрольных работ</a:t>
            </a:r>
          </a:p>
          <a:p>
            <a:pPr marL="742950" indent="-74295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Сдать график взаимопосещение уроков</a:t>
            </a:r>
          </a:p>
          <a:p>
            <a:pPr marL="742950" indent="-742950"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Сдать график открытых мероприятий</a:t>
            </a:r>
          </a:p>
          <a:p>
            <a:pPr marL="742950" indent="-742950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(уроки, классные часы)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Прямоугольник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6449180" cy="1320800"/>
          </a:xfrm>
        </p:spPr>
        <p:txBody>
          <a:bodyPr/>
          <a:lstStyle/>
          <a:p>
            <a:pPr algn="ctr">
              <a:spcBef>
                <a:spcPts val="1"/>
              </a:spcBef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Повестка дня:</a:t>
            </a:r>
            <a:endParaRPr lang="ru-RU" sz="3600" b="0" i="0" dirty="0">
              <a:solidFill>
                <a:schemeClr val="accent2">
                  <a:lumMod val="50000"/>
                </a:schemeClr>
              </a:solidFill>
              <a:latin typeface="Trebuchet MS"/>
              <a:ea typeface="+mj-ea"/>
              <a:cs typeface="+mj-cs"/>
            </a:endParaRPr>
          </a:p>
        </p:txBody>
      </p:sp>
      <p:sp>
        <p:nvSpPr>
          <p:cNvPr id="86019" name="Прямоугольник 3"/>
          <p:cNvSpPr>
            <a:spLocks noGrp="1" noChangeArrowheads="1"/>
          </p:cNvSpPr>
          <p:nvPr>
            <p:ph idx="1"/>
          </p:nvPr>
        </p:nvSpPr>
        <p:spPr>
          <a:xfrm>
            <a:off x="251520" y="1268760"/>
            <a:ext cx="7200800" cy="477260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Применение современных образовательных технологий в начальной школе (Рудакова Е.Н.)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обучения грамоте и письму по программам «Школа России» и «Школа 2100» (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Старчикова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Л.М., Гаврилова О.А.)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стартовых контрольных работ по русскому языку и математике во 2-4 классах (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Ухина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Т.В.)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Разное</a:t>
            </a:r>
          </a:p>
          <a:p>
            <a:pPr marL="342900" indent="-342900" algn="l" defTabSz="457200"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</a:pPr>
            <a:endParaRPr lang="ru-RU" sz="1800" b="0" i="0" dirty="0">
              <a:solidFill>
                <a:schemeClr val="tx1">
                  <a:lumMod val="75000"/>
                </a:schemeClr>
              </a:solidFill>
              <a:latin typeface="Trebuchet M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05685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8150" y="393700"/>
            <a:ext cx="715818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Термин </a:t>
            </a:r>
          </a:p>
          <a:p>
            <a:pPr algn="ctr"/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«ОБРАЗОВАТЕЛЬНЫЕ ТЕХНОЛОГИИ»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b="1" dirty="0" smtClean="0">
                <a:solidFill>
                  <a:srgbClr val="C4BD97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3600" b="1" dirty="0" smtClean="0">
              <a:solidFill>
                <a:srgbClr val="C4BD97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появившийся в 1960-х гг.,</a:t>
            </a: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означает построение </a:t>
            </a: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педагогического процесса </a:t>
            </a: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гарантированным результатом</a:t>
            </a:r>
            <a:endParaRPr lang="ru-RU" sz="3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/>
          </a:prstGeom>
          <a:solidFill>
            <a:srgbClr val="FFFFFF">
              <a:shade val="85000"/>
            </a:srgbClr>
          </a:solidFill>
          <a:ln>
            <a:solidFill>
              <a:schemeClr val="accent2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524328" cy="98072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Технология проектного обучения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764704"/>
            <a:ext cx="7668344" cy="511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95300" indent="-495300"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dirty="0" smtClean="0">
                <a:latin typeface="Times New Roman" pitchFamily="18" charset="0"/>
              </a:rPr>
              <a:t>Исходный лозунг основателей системы проектного обучения:</a:t>
            </a:r>
          </a:p>
          <a:p>
            <a:pPr marL="495300" indent="-495300"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 « Всё из жизни, всё для жизни».</a:t>
            </a:r>
          </a:p>
          <a:p>
            <a:pPr marL="495300" indent="-495300">
              <a:lnSpc>
                <a:spcPct val="80000"/>
              </a:lnSpc>
            </a:pPr>
            <a:endParaRPr lang="ru-RU" sz="24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marL="495300" indent="-495300" algn="just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Цель проектного обучения: </a:t>
            </a:r>
            <a:r>
              <a:rPr lang="ru-RU" sz="2400" b="1" dirty="0" smtClean="0">
                <a:latin typeface="Times New Roman" pitchFamily="18" charset="0"/>
              </a:rPr>
              <a:t>создать условия, при которых учащиеся:</a:t>
            </a:r>
          </a:p>
          <a:p>
            <a:pPr marL="495300" indent="-495300" algn="just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самостоятельно и охотно приобретают недостающие знания из разных источников;</a:t>
            </a:r>
          </a:p>
          <a:p>
            <a:pPr marL="495300" indent="-495300" algn="just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учатся пользоваться приобретёнными знаниями для решения познавательных и практических задач;</a:t>
            </a:r>
          </a:p>
          <a:p>
            <a:pPr marL="495300" indent="-495300" algn="just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приобретают коммуникативные умения, работая в различных группах;</a:t>
            </a:r>
          </a:p>
          <a:p>
            <a:pPr marL="495300" indent="-495300" algn="just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развивают у себя исследовательские умения (</a:t>
            </a:r>
            <a:r>
              <a:rPr lang="ru-RU" sz="2400" b="1" dirty="0" err="1" smtClean="0">
                <a:latin typeface="Times New Roman" pitchFamily="18" charset="0"/>
              </a:rPr>
              <a:t>умения</a:t>
            </a:r>
            <a:r>
              <a:rPr lang="ru-RU" sz="2400" b="1" dirty="0" smtClean="0">
                <a:latin typeface="Times New Roman" pitchFamily="18" charset="0"/>
              </a:rPr>
              <a:t> выявления проблем, сбора информации, наблюдения, проведения эксперимента, анализа, построения гипотез, обобщения);</a:t>
            </a:r>
          </a:p>
          <a:p>
            <a:pPr marL="495300" indent="-495300" algn="just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развивают системное мышление.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467544" y="0"/>
            <a:ext cx="6449180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Игровые технологии</a:t>
            </a:r>
            <a:r>
              <a:rPr lang="ru-RU" sz="46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br>
              <a:rPr lang="ru-RU" sz="46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</a:br>
            <a:endParaRPr lang="ru-RU" sz="4600" b="1" dirty="0" smtClean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35843" name="Rectangle 3"/>
          <p:cNvSpPr>
            <a:spLocks noGrp="1"/>
          </p:cNvSpPr>
          <p:nvPr>
            <p:ph idx="1"/>
          </p:nvPr>
        </p:nvSpPr>
        <p:spPr>
          <a:xfrm>
            <a:off x="0" y="764704"/>
            <a:ext cx="8100392" cy="609329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     Игра </a:t>
            </a:r>
            <a:r>
              <a:rPr lang="ru-RU" sz="2400" b="1" dirty="0" smtClean="0">
                <a:latin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</a:rPr>
              <a:t>это самая свободная, естественная форма погружения человека в реальную (или воображаемую) действительность с целью её изучения, проявления собственного «Я», творчества, активности, самостоятельности, самореализации. 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	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Игра несёт на себе функции:</a:t>
            </a:r>
          </a:p>
          <a:p>
            <a:pPr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</a:rPr>
              <a:t>психологические, снимая напряжение и способствуя эмоциональной разрядке;</a:t>
            </a:r>
          </a:p>
          <a:p>
            <a:pPr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</a:rPr>
              <a:t>психотерапевтические, помогая ребёнку изменить отношение к себе и к другим, изменить способы </a:t>
            </a:r>
            <a:r>
              <a:rPr lang="ru-RU" sz="2000" b="1" dirty="0" smtClean="0">
                <a:latin typeface="Times New Roman" pitchFamily="18" charset="0"/>
              </a:rPr>
              <a:t>общения;</a:t>
            </a:r>
            <a:endParaRPr lang="ru-RU" sz="2000" b="1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</a:rPr>
              <a:t>технологические, позволяя частично вывести мышление из рациональной сферы в сферу фантазии, преображающей реальную </a:t>
            </a:r>
            <a:r>
              <a:rPr lang="ru-RU" sz="2000" b="1" dirty="0" smtClean="0">
                <a:latin typeface="Times New Roman" pitchFamily="18" charset="0"/>
              </a:rPr>
              <a:t>действительность;</a:t>
            </a:r>
            <a:endParaRPr lang="ru-RU" sz="2000" b="1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000" b="1" dirty="0" smtClean="0">
                <a:latin typeface="Times New Roman" pitchFamily="18" charset="0"/>
              </a:rPr>
              <a:t>д</a:t>
            </a:r>
            <a:r>
              <a:rPr lang="ru-RU" sz="2000" b="1" dirty="0" smtClean="0">
                <a:latin typeface="Times New Roman" pitchFamily="18" charset="0"/>
              </a:rPr>
              <a:t>идактическая </a:t>
            </a:r>
            <a:r>
              <a:rPr lang="ru-RU" sz="2000" b="1" dirty="0" smtClean="0">
                <a:latin typeface="Times New Roman" pitchFamily="18" charset="0"/>
              </a:rPr>
              <a:t>цель ставится перед учащимися в форме игровой задачи, учебная деятельность подчиняется правилам игры,</a:t>
            </a:r>
            <a:br>
              <a:rPr lang="ru-RU" sz="2000" b="1" dirty="0" smtClean="0">
                <a:latin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</a:rPr>
              <a:t>учебный материал используется в качестве средства игры,</a:t>
            </a:r>
            <a:br>
              <a:rPr lang="ru-RU" sz="2000" b="1" dirty="0" smtClean="0">
                <a:latin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</a:rPr>
              <a:t>в учебную деятельность включается элемент соревнования,</a:t>
            </a:r>
            <a:br>
              <a:rPr lang="ru-RU" sz="2000" b="1" dirty="0" smtClean="0">
                <a:latin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</a:rPr>
              <a:t>успешное выполнение дидактического задания связывается с игровым результатом.</a:t>
            </a:r>
          </a:p>
          <a:p>
            <a:pPr>
              <a:lnSpc>
                <a:spcPct val="90000"/>
              </a:lnSpc>
            </a:pPr>
            <a:endParaRPr lang="ru-RU" sz="2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>
          <a:xfrm>
            <a:off x="1979712" y="260648"/>
            <a:ext cx="5220072" cy="72008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Игровые технологии</a:t>
            </a:r>
          </a:p>
        </p:txBody>
      </p:sp>
      <p:sp>
        <p:nvSpPr>
          <p:cNvPr id="36867" name="Rectangle 3"/>
          <p:cNvSpPr>
            <a:spLocks noGrp="1"/>
          </p:cNvSpPr>
          <p:nvPr>
            <p:ph idx="1"/>
          </p:nvPr>
        </p:nvSpPr>
        <p:spPr>
          <a:xfrm>
            <a:off x="0" y="1412776"/>
            <a:ext cx="8893175" cy="5112568"/>
          </a:xfrm>
        </p:spPr>
        <p:txBody>
          <a:bodyPr>
            <a:normAutofit fontScale="92500" lnSpcReduction="20000"/>
          </a:bodyPr>
          <a:lstStyle/>
          <a:p>
            <a:endParaRPr lang="ru-RU" sz="2000" b="1" dirty="0" smtClean="0">
              <a:latin typeface="Times New Roman" pitchFamily="18" charset="0"/>
            </a:endParaRPr>
          </a:p>
          <a:p>
            <a:pPr>
              <a:buNone/>
            </a:pPr>
            <a:endParaRPr lang="ru-RU" sz="2600" b="1" dirty="0" smtClean="0">
              <a:latin typeface="Times New Roman" pitchFamily="18" charset="0"/>
            </a:endParaRPr>
          </a:p>
          <a:p>
            <a:pPr>
              <a:buNone/>
            </a:pPr>
            <a:r>
              <a:rPr lang="ru-RU" sz="2600" b="1" dirty="0" smtClean="0">
                <a:solidFill>
                  <a:srgbClr val="B30D31"/>
                </a:solidFill>
                <a:latin typeface="Times New Roman" pitchFamily="18" charset="0"/>
              </a:rPr>
              <a:t> Педагогические игры по характеру педагогического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B30D31"/>
                </a:solidFill>
                <a:latin typeface="Times New Roman" pitchFamily="18" charset="0"/>
              </a:rPr>
              <a:t> процесса подразделяются на группы:</a:t>
            </a:r>
          </a:p>
          <a:p>
            <a:pPr>
              <a:buFont typeface="Wingdings 2" pitchFamily="18" charset="2"/>
              <a:buNone/>
            </a:pPr>
            <a:r>
              <a:rPr lang="ru-RU" sz="2600" b="1" dirty="0" smtClean="0">
                <a:latin typeface="Times New Roman" pitchFamily="18" charset="0"/>
              </a:rPr>
              <a:t>     а) обучающие, тренировочные, контролирующие и обобщающие;</a:t>
            </a:r>
          </a:p>
          <a:p>
            <a:pPr>
              <a:buFont typeface="Wingdings 2" pitchFamily="18" charset="2"/>
              <a:buNone/>
            </a:pPr>
            <a:r>
              <a:rPr lang="ru-RU" sz="2600" b="1" dirty="0" smtClean="0">
                <a:latin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</a:rPr>
              <a:t>б) познавательные, воспитательные, развивающие;</a:t>
            </a:r>
          </a:p>
          <a:p>
            <a:pPr>
              <a:buFont typeface="Wingdings 2" pitchFamily="18" charset="2"/>
              <a:buNone/>
            </a:pPr>
            <a:r>
              <a:rPr lang="ru-RU" sz="2600" b="1" dirty="0" smtClean="0">
                <a:latin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</a:rPr>
              <a:t>в) репродуктивные, продуктивные, творческие;</a:t>
            </a:r>
          </a:p>
          <a:p>
            <a:pPr>
              <a:buFont typeface="Wingdings 2" pitchFamily="18" charset="2"/>
              <a:buNone/>
            </a:pPr>
            <a:r>
              <a:rPr lang="ru-RU" sz="2600" b="1" dirty="0" smtClean="0">
                <a:latin typeface="Times New Roman" pitchFamily="18" charset="0"/>
              </a:rPr>
              <a:t/>
            </a:r>
            <a:br>
              <a:rPr lang="ru-RU" sz="2600" b="1" dirty="0" smtClean="0">
                <a:latin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</a:rPr>
              <a:t>г) коммуникативные, диагностические, </a:t>
            </a:r>
            <a:r>
              <a:rPr lang="ru-RU" sz="2600" b="1" dirty="0" err="1" smtClean="0">
                <a:latin typeface="Times New Roman" pitchFamily="18" charset="0"/>
              </a:rPr>
              <a:t>профориентационные</a:t>
            </a:r>
            <a:r>
              <a:rPr lang="ru-RU" sz="2600" b="1" dirty="0" smtClean="0">
                <a:latin typeface="Times New Roman" pitchFamily="18" charset="0"/>
              </a:rPr>
              <a:t>, психотехнические.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810936" cy="21328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251520" y="0"/>
            <a:ext cx="6449180" cy="13208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Технология проблемно - диалогического обучения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/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</a:br>
            <a:endParaRPr lang="ru-RU" sz="36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0963" name="Rectangle 3"/>
          <p:cNvSpPr>
            <a:spLocks noGrp="1"/>
          </p:cNvSpPr>
          <p:nvPr>
            <p:ph idx="1"/>
          </p:nvPr>
        </p:nvSpPr>
        <p:spPr>
          <a:xfrm>
            <a:off x="323528" y="1340768"/>
            <a:ext cx="7128792" cy="5184576"/>
          </a:xfrm>
        </p:spPr>
        <p:txBody>
          <a:bodyPr>
            <a:normAutofit fontScale="92500"/>
          </a:bodyPr>
          <a:lstStyle/>
          <a:p>
            <a:r>
              <a:rPr lang="ru-RU" sz="2800" b="1" dirty="0" smtClean="0">
                <a:solidFill>
                  <a:srgbClr val="B30D31"/>
                </a:solidFill>
                <a:latin typeface="Times New Roman" pitchFamily="18" charset="0"/>
                <a:cs typeface="Times New Roman" pitchFamily="18" charset="0"/>
              </a:rPr>
              <a:t>Проблемное обучение -</a:t>
            </a:r>
          </a:p>
          <a:p>
            <a:pPr>
              <a:buFont typeface="Wingdings 2" pitchFamily="18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это организация учебных занятий, которая предполагает создание под руководством учителя проблемных ситуаций и активную самостоятельную деятельность учащихся по их разрешению.</a:t>
            </a:r>
          </a:p>
          <a:p>
            <a:pPr>
              <a:buFont typeface="Wingdings 2" pitchFamily="18" charset="2"/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B30D31"/>
                </a:solidFill>
                <a:latin typeface="Times New Roman" pitchFamily="18" charset="0"/>
                <a:cs typeface="Times New Roman" pitchFamily="18" charset="0"/>
              </a:rPr>
              <a:t>Результат  проблемного обучения</a:t>
            </a:r>
            <a:r>
              <a:rPr lang="en-US" sz="2800" b="1" dirty="0" smtClean="0">
                <a:solidFill>
                  <a:srgbClr val="B30D3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 smtClean="0">
              <a:solidFill>
                <a:srgbClr val="B30D3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sz="2800" b="1" dirty="0" smtClean="0">
                <a:solidFill>
                  <a:srgbClr val="B30D3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Творческое овладение  знаниями, навыками, умениями  и  развитие мыслительных способностей.</a:t>
            </a:r>
          </a:p>
          <a:p>
            <a:pPr algn="ctr"/>
            <a:endParaRPr lang="ru-RU" sz="2400" b="1" dirty="0" smtClean="0">
              <a:solidFill>
                <a:srgbClr val="B30D31"/>
              </a:solidFill>
              <a:latin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B30D31"/>
              </a:solidFill>
              <a:latin typeface="Times New Roman" pitchFamily="18" charset="0"/>
            </a:endParaRPr>
          </a:p>
        </p:txBody>
      </p:sp>
      <p:pic>
        <p:nvPicPr>
          <p:cNvPr id="33801" name="Picture 9" descr="Картинка 410 из 8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5129213"/>
            <a:ext cx="1660525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0"/>
            <a:ext cx="1908175" cy="1358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41277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Компьютерные 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(новые информационные)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 технологии обучения</a:t>
            </a:r>
            <a:endParaRPr lang="ru-RU" sz="46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8131" name="Rectangle 3"/>
          <p:cNvSpPr>
            <a:spLocks noGrp="1"/>
          </p:cNvSpPr>
          <p:nvPr>
            <p:ph idx="1"/>
          </p:nvPr>
        </p:nvSpPr>
        <p:spPr>
          <a:xfrm>
            <a:off x="0" y="1412776"/>
            <a:ext cx="8316416" cy="511333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rgbClr val="B30D31"/>
                </a:solidFill>
                <a:latin typeface="Times New Roman" pitchFamily="18" charset="0"/>
              </a:rPr>
              <a:t>Цели: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000" b="1" dirty="0" smtClean="0">
              <a:solidFill>
                <a:srgbClr val="B30D3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формирование умений работать с информацией, развитие коммуникативных способностей,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000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подготовка личности «информационного общества»,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000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дать ребёнку так много учебного материала, как только он может усвоить,</a:t>
            </a:r>
            <a:br>
              <a:rPr lang="ru-RU" sz="2000" b="1" dirty="0" smtClean="0">
                <a:latin typeface="Times New Roman" pitchFamily="18" charset="0"/>
              </a:rPr>
            </a:br>
            <a:endParaRPr lang="ru-RU" sz="2000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формирование исследовательских умений, </a:t>
            </a:r>
            <a:br>
              <a:rPr lang="ru-RU" sz="2000" b="1" dirty="0" smtClean="0">
                <a:latin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</a:rPr>
              <a:t>умений принимать оптимальные решения.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dirty="0" smtClean="0">
                <a:latin typeface="Times New Roman" pitchFamily="18" charset="0"/>
              </a:rPr>
              <a:t>     Главная особенность методик компьютерного обучения заключается  в том, что компьютерные средства являются интерактивными, они обладают способностью «откликаться» на действия ученика и учителя,  «вступать» с ними в диалог.</a:t>
            </a:r>
            <a:br>
              <a:rPr lang="ru-RU" sz="2000" b="1" dirty="0" smtClean="0">
                <a:latin typeface="Times New Roman" pitchFamily="18" charset="0"/>
              </a:rPr>
            </a:br>
            <a:endParaRPr lang="ru-RU" sz="2000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000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1800" b="1" dirty="0" smtClean="0">
              <a:latin typeface="Times New Roman" pitchFamily="18" charset="0"/>
            </a:endParaRPr>
          </a:p>
        </p:txBody>
      </p:sp>
      <p:pic>
        <p:nvPicPr>
          <p:cNvPr id="9728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1800225" cy="1069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47483648">
                                      <p:cBhvr additive="repl">
                                        <p:cTn id="6" dur="2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S103418065-1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alesStrategy_FacetGreenTheme_16x9_TP103418064" id="{D87256E1-9872-493E-B720-92FCF51AA491}" vid="{31F67606-90CF-4D61-9B50-ABDC4CD7DD7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Презентация12</Template>
  <TotalTime>655</TotalTime>
  <Words>556</Words>
  <Application>Microsoft Office PowerPoint</Application>
  <PresentationFormat>Экран (4:3)</PresentationFormat>
  <Paragraphs>131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TS103418065-1</vt:lpstr>
      <vt:lpstr>Слайд 1</vt:lpstr>
      <vt:lpstr>Повестка дня:</vt:lpstr>
      <vt:lpstr>Слайд 3</vt:lpstr>
      <vt:lpstr>Слайд 4</vt:lpstr>
      <vt:lpstr>Технология проектного обучения</vt:lpstr>
      <vt:lpstr>Игровые технологии  </vt:lpstr>
      <vt:lpstr>Игровые технологии</vt:lpstr>
      <vt:lpstr>Технология проблемно - диалогического обучения  </vt:lpstr>
      <vt:lpstr>Компьютерные  (новые информационные)  технологии обучения</vt:lpstr>
      <vt:lpstr>Компьютерные  (новые информационные) технологии обучения</vt:lpstr>
      <vt:lpstr>Групповые технологии</vt:lpstr>
      <vt:lpstr>Здоровьесберегающие  технологии </vt:lpstr>
      <vt:lpstr>Слайд 13</vt:lpstr>
      <vt:lpstr>Слайд 14</vt:lpstr>
      <vt:lpstr>Слайд 15</vt:lpstr>
      <vt:lpstr>Слайд 16</vt:lpstr>
    </vt:vector>
  </TitlesOfParts>
  <Company>КШИ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1</cp:lastModifiedBy>
  <cp:revision>74</cp:revision>
  <dcterms:created xsi:type="dcterms:W3CDTF">2011-07-05T13:38:56Z</dcterms:created>
  <dcterms:modified xsi:type="dcterms:W3CDTF">2013-10-09T17:45:55Z</dcterms:modified>
</cp:coreProperties>
</file>