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9" r:id="rId4"/>
    <p:sldId id="268" r:id="rId5"/>
    <p:sldId id="272" r:id="rId6"/>
    <p:sldId id="269" r:id="rId7"/>
    <p:sldId id="270" r:id="rId8"/>
    <p:sldId id="271" r:id="rId9"/>
    <p:sldId id="273" r:id="rId10"/>
    <p:sldId id="257" r:id="rId11"/>
    <p:sldId id="260" r:id="rId12"/>
    <p:sldId id="261" r:id="rId13"/>
    <p:sldId id="262" r:id="rId14"/>
    <p:sldId id="263" r:id="rId15"/>
    <p:sldId id="264" r:id="rId16"/>
    <p:sldId id="266" r:id="rId17"/>
    <p:sldId id="267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23909-0EE3-4A4A-9304-AA45B0B3D20D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F3DA05F-93FE-4B62-AEB3-5D1D0B45B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23909-0EE3-4A4A-9304-AA45B0B3D20D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A05F-93FE-4B62-AEB3-5D1D0B45B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23909-0EE3-4A4A-9304-AA45B0B3D20D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A05F-93FE-4B62-AEB3-5D1D0B45B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23909-0EE3-4A4A-9304-AA45B0B3D20D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F3DA05F-93FE-4B62-AEB3-5D1D0B45B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23909-0EE3-4A4A-9304-AA45B0B3D20D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A05F-93FE-4B62-AEB3-5D1D0B45B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23909-0EE3-4A4A-9304-AA45B0B3D20D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A05F-93FE-4B62-AEB3-5D1D0B45B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23909-0EE3-4A4A-9304-AA45B0B3D20D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F3DA05F-93FE-4B62-AEB3-5D1D0B45B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23909-0EE3-4A4A-9304-AA45B0B3D20D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A05F-93FE-4B62-AEB3-5D1D0B45B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23909-0EE3-4A4A-9304-AA45B0B3D20D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A05F-93FE-4B62-AEB3-5D1D0B45B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23909-0EE3-4A4A-9304-AA45B0B3D20D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A05F-93FE-4B62-AEB3-5D1D0B45B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23909-0EE3-4A4A-9304-AA45B0B3D20D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A05F-93FE-4B62-AEB3-5D1D0B45B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6C23909-0EE3-4A4A-9304-AA45B0B3D20D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F3DA05F-93FE-4B62-AEB3-5D1D0B45B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643073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Педагогический совет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2285992"/>
            <a:ext cx="6400800" cy="3567122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</a:rPr>
              <a:t>Современные педагогические технологии как средство повышения качества образования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i="1" dirty="0"/>
              <a:t>Педагогическая технология</a:t>
            </a:r>
            <a:r>
              <a:rPr lang="ru-RU" b="1" dirty="0"/>
              <a:t> </a:t>
            </a:r>
            <a:r>
              <a:rPr lang="ru-RU" dirty="0"/>
              <a:t>- совокупность психолого-педагогических установок, определяющих специальный набор и компоновку форм, методов, способов, приемов обучения, воспитательных средств; она есть организационно-методический инструментарий педагогического процесса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Понятие </a:t>
            </a:r>
            <a:br>
              <a:rPr lang="ru-RU" b="1" dirty="0" smtClean="0"/>
            </a:br>
            <a:r>
              <a:rPr lang="ru-RU" b="1" dirty="0" smtClean="0"/>
              <a:t>«педагогическая технология»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sz="2400" i="1" dirty="0" smtClean="0"/>
              <a:t>научное:</a:t>
            </a:r>
            <a:r>
              <a:rPr lang="ru-RU" sz="2400" dirty="0" smtClean="0"/>
              <a:t> </a:t>
            </a:r>
            <a:r>
              <a:rPr lang="ru-RU" sz="2400" dirty="0"/>
              <a:t>педагогические технологии - часть педагогической науки, изучающая и разрабатывающая цели, содержание и методы обучения и проектирующая педагогические процессы; </a:t>
            </a:r>
          </a:p>
          <a:p>
            <a:pPr lvl="0" algn="just"/>
            <a:r>
              <a:rPr lang="ru-RU" sz="2400" i="1" dirty="0" err="1" smtClean="0"/>
              <a:t>процессуально-описательное</a:t>
            </a:r>
            <a:r>
              <a:rPr lang="ru-RU" sz="2400" i="1" dirty="0" smtClean="0"/>
              <a:t>:</a:t>
            </a:r>
            <a:r>
              <a:rPr lang="ru-RU" sz="2400" dirty="0" smtClean="0"/>
              <a:t> </a:t>
            </a:r>
            <a:r>
              <a:rPr lang="ru-RU" sz="2400" dirty="0"/>
              <a:t>описание (алгоритм) процесса, совокупность целей, содержания, методов и средств для достижения планируемых результатов обучения; </a:t>
            </a:r>
          </a:p>
          <a:p>
            <a:pPr lvl="0" algn="just"/>
            <a:r>
              <a:rPr lang="ru-RU" sz="2400" i="1" dirty="0" err="1" smtClean="0"/>
              <a:t>процессуально-действенное</a:t>
            </a:r>
            <a:r>
              <a:rPr lang="ru-RU" sz="2400" i="1" dirty="0" smtClean="0"/>
              <a:t>:</a:t>
            </a:r>
            <a:r>
              <a:rPr lang="ru-RU" sz="2400" dirty="0" smtClean="0"/>
              <a:t> </a:t>
            </a:r>
            <a:r>
              <a:rPr lang="ru-RU" sz="2400" dirty="0"/>
              <a:t>осуществление технологического (педагогического) процесса, функционирование всех личностных, инструментальных и методологических педагогических средств.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Уровни</a:t>
            </a:r>
            <a:br>
              <a:rPr lang="ru-RU" b="1" dirty="0" smtClean="0"/>
            </a:br>
            <a:r>
              <a:rPr lang="ru-RU" b="1" dirty="0" smtClean="0"/>
              <a:t>педагогических технологий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i="1" dirty="0"/>
              <a:t>общепедагогический (</a:t>
            </a:r>
            <a:r>
              <a:rPr lang="ru-RU" sz="4400" i="1" dirty="0" err="1"/>
              <a:t>общедидактический</a:t>
            </a:r>
            <a:r>
              <a:rPr lang="ru-RU" sz="4400" i="1" dirty="0"/>
              <a:t>) </a:t>
            </a:r>
            <a:r>
              <a:rPr lang="ru-RU" sz="4400" i="1" dirty="0" smtClean="0"/>
              <a:t>уровень</a:t>
            </a:r>
            <a:r>
              <a:rPr lang="ru-RU" sz="4400" dirty="0" smtClean="0"/>
              <a:t> </a:t>
            </a:r>
          </a:p>
          <a:p>
            <a:r>
              <a:rPr lang="ru-RU" sz="4400" i="1" dirty="0" err="1"/>
              <a:t>частнометодический</a:t>
            </a:r>
            <a:r>
              <a:rPr lang="ru-RU" sz="4400" i="1" dirty="0"/>
              <a:t> (предметный) </a:t>
            </a:r>
            <a:r>
              <a:rPr lang="ru-RU" sz="4400" i="1" dirty="0" smtClean="0"/>
              <a:t>уровень</a:t>
            </a:r>
            <a:r>
              <a:rPr lang="ru-RU" sz="4400" dirty="0" smtClean="0"/>
              <a:t> </a:t>
            </a:r>
          </a:p>
          <a:p>
            <a:r>
              <a:rPr lang="ru-RU" sz="4400" i="1" dirty="0"/>
              <a:t>локальный (модульный) </a:t>
            </a:r>
            <a:r>
              <a:rPr lang="ru-RU" sz="4400" i="1" dirty="0" smtClean="0"/>
              <a:t>уровень</a:t>
            </a:r>
            <a:r>
              <a:rPr lang="ru-RU" sz="4400" dirty="0" smtClean="0"/>
              <a:t> </a:t>
            </a:r>
            <a:endParaRPr lang="ru-RU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Структура педагогической технологии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концептуальная основа; </a:t>
            </a:r>
          </a:p>
          <a:p>
            <a:pPr lvl="0"/>
            <a:r>
              <a:rPr lang="ru-RU" dirty="0"/>
              <a:t>содержательная часть обучения: цели обучения - общие и конкретные; содержание учебного материала; </a:t>
            </a:r>
          </a:p>
          <a:p>
            <a:pPr lvl="0"/>
            <a:r>
              <a:rPr lang="ru-RU" dirty="0"/>
              <a:t>процессуальная часть - технологический процесс: организация учебного процесса; методы и формы учебной деятельности школьников; методы и формы работы учителя; деятельность учителя по управлению процессом усвоения материала; диагностика учебного процесса.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Критерии технологичности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/>
              <a:t>концептуальность</a:t>
            </a:r>
            <a:r>
              <a:rPr lang="ru-RU" sz="4800" dirty="0" smtClean="0"/>
              <a:t> </a:t>
            </a:r>
          </a:p>
          <a:p>
            <a:r>
              <a:rPr lang="ru-RU" sz="4800" i="1" dirty="0" smtClean="0"/>
              <a:t>системность</a:t>
            </a:r>
            <a:r>
              <a:rPr lang="ru-RU" sz="4800" dirty="0" smtClean="0"/>
              <a:t> </a:t>
            </a:r>
          </a:p>
          <a:p>
            <a:r>
              <a:rPr lang="ru-RU" sz="4800" i="1" dirty="0" smtClean="0"/>
              <a:t>управляемость</a:t>
            </a:r>
            <a:r>
              <a:rPr lang="ru-RU" sz="4800" dirty="0" smtClean="0"/>
              <a:t> </a:t>
            </a:r>
          </a:p>
          <a:p>
            <a:r>
              <a:rPr lang="ru-RU" sz="4800" i="1" dirty="0" smtClean="0"/>
              <a:t>эффективность</a:t>
            </a:r>
          </a:p>
          <a:p>
            <a:r>
              <a:rPr lang="ru-RU" sz="4800" i="1" dirty="0" err="1"/>
              <a:t>воспроизводимость</a:t>
            </a:r>
            <a:r>
              <a:rPr lang="ru-RU" sz="4800" dirty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Классификация педагогических технологий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i="1" dirty="0"/>
              <a:t>авторитарные </a:t>
            </a:r>
            <a:r>
              <a:rPr lang="ru-RU" sz="4800" i="1" dirty="0" smtClean="0"/>
              <a:t>технологии</a:t>
            </a:r>
          </a:p>
          <a:p>
            <a:r>
              <a:rPr lang="ru-RU" sz="4800" i="1" dirty="0" err="1"/>
              <a:t>дидактоцентрические</a:t>
            </a:r>
            <a:r>
              <a:rPr lang="ru-RU" sz="4800" i="1" dirty="0"/>
              <a:t> </a:t>
            </a:r>
            <a:r>
              <a:rPr lang="ru-RU" sz="4800" i="1" dirty="0" smtClean="0"/>
              <a:t>технологии</a:t>
            </a:r>
            <a:r>
              <a:rPr lang="ru-RU" sz="4800" dirty="0" smtClean="0"/>
              <a:t> </a:t>
            </a:r>
          </a:p>
          <a:p>
            <a:r>
              <a:rPr lang="ru-RU" sz="4800" i="1" dirty="0"/>
              <a:t>личностно-ориентированные технологии</a:t>
            </a:r>
            <a:r>
              <a:rPr lang="ru-RU" sz="4800" dirty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Современные педагогические технологии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dirty="0" smtClean="0"/>
              <a:t>Личностно </a:t>
            </a:r>
            <a:r>
              <a:rPr lang="ru-RU" sz="3600" dirty="0"/>
              <a:t>– </a:t>
            </a:r>
            <a:r>
              <a:rPr lang="ru-RU" sz="3600" dirty="0" smtClean="0"/>
              <a:t>ориентированные технологии.</a:t>
            </a:r>
            <a:endParaRPr lang="ru-RU" sz="3600" dirty="0"/>
          </a:p>
          <a:p>
            <a:pPr lvl="0"/>
            <a:r>
              <a:rPr lang="ru-RU" sz="3600" dirty="0"/>
              <a:t>Игровые технологии. </a:t>
            </a:r>
          </a:p>
          <a:p>
            <a:pPr lvl="0"/>
            <a:r>
              <a:rPr lang="ru-RU" sz="3600" dirty="0"/>
              <a:t>Информационные </a:t>
            </a:r>
            <a:r>
              <a:rPr lang="ru-RU" sz="3600" dirty="0" smtClean="0"/>
              <a:t>технологии. </a:t>
            </a:r>
            <a:endParaRPr lang="ru-RU" sz="3600" dirty="0" smtClean="0"/>
          </a:p>
          <a:p>
            <a:pPr lvl="0"/>
            <a:r>
              <a:rPr lang="ru-RU" sz="3600" dirty="0" err="1" smtClean="0"/>
              <a:t>Здоровьесберегающие</a:t>
            </a:r>
            <a:r>
              <a:rPr lang="ru-RU" sz="3600" dirty="0" smtClean="0"/>
              <a:t> технологии.</a:t>
            </a:r>
            <a:endParaRPr lang="ru-RU" sz="3600" dirty="0"/>
          </a:p>
          <a:p>
            <a:pPr lvl="0"/>
            <a:r>
              <a:rPr lang="ru-RU" sz="3600" dirty="0"/>
              <a:t>Технология </a:t>
            </a:r>
            <a:r>
              <a:rPr lang="ru-RU" sz="3600" dirty="0" err="1"/>
              <a:t>деятельностного</a:t>
            </a:r>
            <a:r>
              <a:rPr lang="ru-RU" sz="3600" dirty="0"/>
              <a:t> метода. </a:t>
            </a:r>
          </a:p>
          <a:p>
            <a:pPr lvl="0"/>
            <a:r>
              <a:rPr lang="ru-RU" sz="3600" dirty="0"/>
              <a:t>Метод проектов.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Здоровьсберегающие</a:t>
            </a:r>
            <a:r>
              <a:rPr lang="ru-RU" dirty="0" smtClean="0"/>
              <a:t> технологии </a:t>
            </a:r>
            <a:br>
              <a:rPr lang="ru-RU" dirty="0" smtClean="0"/>
            </a:br>
            <a:r>
              <a:rPr lang="ru-RU" dirty="0" smtClean="0"/>
              <a:t>в школе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b="1" dirty="0" smtClean="0"/>
              <a:t>Цель</a:t>
            </a:r>
            <a:r>
              <a:rPr lang="ru-RU" sz="3600" dirty="0" smtClean="0"/>
              <a:t>: создание </a:t>
            </a:r>
            <a:r>
              <a:rPr lang="ru-RU" sz="3600" dirty="0" err="1" smtClean="0"/>
              <a:t>здоровьесберегающей</a:t>
            </a:r>
            <a:r>
              <a:rPr lang="ru-RU" sz="3600" dirty="0" smtClean="0"/>
              <a:t> среды, максимально способствующей формированию духовно богатой, способной, физически здоровой, творчески мыслящей личности, обладающей не только предметными знаниями, но и ключевыми компетентностями.</a:t>
            </a:r>
            <a:endParaRPr lang="ru-RU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Институт возрастной физиологии РАО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/>
              <a:t>Школьные факторы риска:</a:t>
            </a:r>
          </a:p>
          <a:p>
            <a:r>
              <a:rPr lang="ru-RU" sz="2400" dirty="0" smtClean="0"/>
              <a:t>Стрессовая педагогическая тактика</a:t>
            </a:r>
          </a:p>
          <a:p>
            <a:r>
              <a:rPr lang="ru-RU" sz="2400" dirty="0" smtClean="0"/>
              <a:t>Несоответствие методик и технологий возрастным возможностям школьников</a:t>
            </a:r>
          </a:p>
          <a:p>
            <a:r>
              <a:rPr lang="ru-RU" sz="2400" dirty="0" smtClean="0"/>
              <a:t>Несоблюдение физиологических и гигиенических требований к организации учебного процесса</a:t>
            </a:r>
          </a:p>
          <a:p>
            <a:r>
              <a:rPr lang="ru-RU" sz="2400" dirty="0" smtClean="0"/>
              <a:t>Провалы в системе физического воспитания</a:t>
            </a:r>
          </a:p>
          <a:p>
            <a:r>
              <a:rPr lang="ru-RU" sz="2400" dirty="0" smtClean="0"/>
              <a:t>Интенсификация учебного процесса</a:t>
            </a:r>
          </a:p>
          <a:p>
            <a:r>
              <a:rPr lang="ru-RU" sz="2400" dirty="0" smtClean="0"/>
              <a:t>Функциональная неграмотность педагогов в вопросах охраны здоровья</a:t>
            </a:r>
          </a:p>
          <a:p>
            <a:r>
              <a:rPr lang="ru-RU" sz="2400" dirty="0" smtClean="0"/>
              <a:t>Отсутствие служб медицинского контроля в школе</a:t>
            </a:r>
          </a:p>
          <a:p>
            <a:r>
              <a:rPr lang="ru-RU" sz="2400" dirty="0" smtClean="0"/>
              <a:t>Недостаточная грамотность родителей в вопросах  сохранения здоровья детей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Фактическая учебная нагрузка школьника по данным </a:t>
            </a:r>
            <a:r>
              <a:rPr lang="ru-RU" dirty="0" err="1" smtClean="0"/>
              <a:t>Институра</a:t>
            </a:r>
            <a:r>
              <a:rPr lang="ru-RU" dirty="0" smtClean="0"/>
              <a:t> </a:t>
            </a:r>
            <a:r>
              <a:rPr lang="ru-RU" dirty="0" err="1" smtClean="0"/>
              <a:t>Вф</a:t>
            </a:r>
            <a:r>
              <a:rPr lang="ru-RU" dirty="0" smtClean="0"/>
              <a:t> </a:t>
            </a:r>
            <a:r>
              <a:rPr lang="ru-RU" dirty="0" err="1" smtClean="0"/>
              <a:t>рао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643049"/>
          <a:ext cx="8786874" cy="4609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5659"/>
                <a:gridCol w="4451215"/>
              </a:tblGrid>
              <a:tr h="119084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классы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Время</a:t>
                      </a:r>
                      <a:r>
                        <a:rPr lang="ru-RU" sz="2800" b="1" baseline="0" dirty="0" smtClean="0"/>
                        <a:t> пребывания в школе + домашнее задание</a:t>
                      </a:r>
                      <a:endParaRPr lang="ru-RU" sz="2800" b="1" dirty="0"/>
                    </a:p>
                  </a:txBody>
                  <a:tcPr/>
                </a:tc>
              </a:tr>
              <a:tr h="902512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1-4 классы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9-10 часов</a:t>
                      </a:r>
                      <a:endParaRPr lang="ru-RU" sz="3200" b="1" dirty="0"/>
                    </a:p>
                  </a:txBody>
                  <a:tcPr/>
                </a:tc>
              </a:tr>
              <a:tr h="102330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5-9 классы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10-12 часов</a:t>
                      </a:r>
                      <a:endParaRPr lang="ru-RU" sz="3200" b="1" dirty="0"/>
                    </a:p>
                  </a:txBody>
                  <a:tcPr/>
                </a:tc>
              </a:tr>
              <a:tr h="1312496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10-11 классы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13-15 часов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r>
              <a:rPr lang="ru-RU" sz="4000" b="1" dirty="0" smtClean="0"/>
              <a:t>Понятие и сущность педагогической технологии. </a:t>
            </a:r>
          </a:p>
          <a:p>
            <a:r>
              <a:rPr lang="ru-RU" sz="4000" b="1" dirty="0" smtClean="0"/>
              <a:t>Технология оптимальной организации урока.</a:t>
            </a:r>
          </a:p>
          <a:p>
            <a:r>
              <a:rPr lang="ru-RU" sz="4000" b="1" dirty="0" smtClean="0"/>
              <a:t>Игровая технология.</a:t>
            </a:r>
          </a:p>
          <a:p>
            <a:r>
              <a:rPr lang="ru-RU" sz="4000" b="1" dirty="0" err="1" smtClean="0"/>
              <a:t>Здоровьесберегающая</a:t>
            </a:r>
            <a:r>
              <a:rPr lang="ru-RU" sz="4000" b="1" dirty="0" smtClean="0"/>
              <a:t> технология</a:t>
            </a:r>
            <a:r>
              <a:rPr lang="ru-RU" sz="4000" b="1" dirty="0" smtClean="0"/>
              <a:t>.</a:t>
            </a:r>
          </a:p>
          <a:p>
            <a:r>
              <a:rPr lang="ru-RU" sz="4000" b="1" dirty="0" smtClean="0"/>
              <a:t>Метод проектов</a:t>
            </a:r>
            <a:endParaRPr lang="ru-RU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Критерии </a:t>
            </a:r>
            <a:r>
              <a:rPr lang="ru-RU" dirty="0" err="1" smtClean="0"/>
              <a:t>здоровьесбережения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на уроке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232291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smtClean="0"/>
              <a:t>Гигиенические условия в классе</a:t>
            </a:r>
          </a:p>
          <a:p>
            <a:r>
              <a:rPr lang="ru-RU" sz="9600" dirty="0" smtClean="0"/>
              <a:t>Количество, продолжительность  и частота чередования видов  учебной деятельности</a:t>
            </a:r>
          </a:p>
          <a:p>
            <a:r>
              <a:rPr lang="ru-RU" sz="9600" dirty="0" smtClean="0"/>
              <a:t>Наличие и место методов, способствующих активизации учащихся</a:t>
            </a:r>
          </a:p>
          <a:p>
            <a:r>
              <a:rPr lang="ru-RU" sz="9600" dirty="0" smtClean="0"/>
              <a:t>Место и длительность применения ТСО</a:t>
            </a:r>
          </a:p>
          <a:p>
            <a:r>
              <a:rPr lang="ru-RU" sz="9600" dirty="0" smtClean="0"/>
              <a:t>Поза учащегося</a:t>
            </a:r>
          </a:p>
          <a:p>
            <a:r>
              <a:rPr lang="ru-RU" sz="9600" dirty="0" smtClean="0"/>
              <a:t>Наличие моментов оздоровления</a:t>
            </a:r>
          </a:p>
          <a:p>
            <a:r>
              <a:rPr lang="ru-RU" sz="9600" dirty="0" smtClean="0"/>
              <a:t>Наличие внешней  и внутренней мотивации деятельности учащихся</a:t>
            </a:r>
          </a:p>
          <a:p>
            <a:r>
              <a:rPr lang="ru-RU" sz="9600" dirty="0" smtClean="0"/>
              <a:t>Психологический климат на уроке</a:t>
            </a:r>
          </a:p>
          <a:p>
            <a:r>
              <a:rPr lang="ru-RU" sz="9600" dirty="0" smtClean="0"/>
              <a:t>Эмоциональные разрядки</a:t>
            </a:r>
          </a:p>
          <a:p>
            <a:r>
              <a:rPr lang="ru-RU" sz="9600" dirty="0" smtClean="0"/>
              <a:t>Темп урока</a:t>
            </a:r>
          </a:p>
          <a:p>
            <a:endParaRPr lang="ru-RU" sz="9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Комплексное использование личностно-ориентированных технологий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Педагогика сотрудничества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Технологии развивающего обучения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Технология уровневой дифференциации обучения на основе обязательных результатов </a:t>
            </a:r>
          </a:p>
          <a:p>
            <a:r>
              <a:rPr lang="ru-RU" b="1" dirty="0" smtClean="0"/>
              <a:t>Технологию раскрепощённого развития детей</a:t>
            </a:r>
          </a:p>
          <a:p>
            <a:r>
              <a:rPr lang="ru-RU" b="1" dirty="0" smtClean="0"/>
              <a:t>Игровая технология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dirty="0" smtClean="0"/>
              <a:t>Метод проектов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Метод проектов – это совместная деятельность УЧИТЕЛЯ и УЧАЩИХСЯ, направленная на поиск решения проблемной ситуации.</a:t>
            </a:r>
            <a:endParaRPr lang="ru-RU" sz="4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 проектов формирует умения: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Определять цель деятельности</a:t>
            </a:r>
          </a:p>
          <a:p>
            <a:r>
              <a:rPr lang="ru-RU" sz="4000" dirty="0" smtClean="0"/>
              <a:t>Выполнять мыслительные операции</a:t>
            </a:r>
          </a:p>
          <a:p>
            <a:r>
              <a:rPr lang="ru-RU" sz="4000" dirty="0" smtClean="0"/>
              <a:t>Проводить наблюдения</a:t>
            </a:r>
          </a:p>
          <a:p>
            <a:r>
              <a:rPr lang="ru-RU" sz="4000" dirty="0" smtClean="0"/>
              <a:t>Ставить простые  эксперименты</a:t>
            </a:r>
          </a:p>
          <a:p>
            <a:r>
              <a:rPr lang="ru-RU" sz="4000" dirty="0" smtClean="0"/>
              <a:t>Соотносить цель и результат деятельности</a:t>
            </a:r>
          </a:p>
          <a:p>
            <a:r>
              <a:rPr lang="ru-RU" sz="4000" dirty="0" smtClean="0"/>
              <a:t>Контролировать свои действия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Оценка проекта</a:t>
            </a:r>
            <a:br>
              <a:rPr lang="ru-RU" dirty="0" smtClean="0"/>
            </a:br>
            <a:r>
              <a:rPr lang="ru-RU" dirty="0" smtClean="0"/>
              <a:t>(параметры оценивания)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00240"/>
            <a:ext cx="8686800" cy="40798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Актуальность выбранной темы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Глубина раскрытия темы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Практическая ценность проекта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Композиционная стройность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Соответствие плану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Обоснованность выводов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Правильность и грамотность оформления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Аккуратность и дизайн оформления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Использование собственных материалов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Источники и полнота их использования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Логика изложения(сценарий защиты проекта)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Грамотное построение доклада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Умение отвечать на вопросы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Умение защищать свою точку зрения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Владение аудиторией при защите проекта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accent4">
                    <a:lumMod val="75000"/>
                  </a:schemeClr>
                </a:solidFill>
              </a:rPr>
              <a:t>Что такое технология?</a:t>
            </a:r>
            <a:br>
              <a:rPr lang="ru-RU" sz="5400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sz="5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 descr="C:\Documents and Settings\Павлова Л С\Мои документы\Мои рисунки\Situ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344808" y="1554163"/>
            <a:ext cx="4606783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4800" i="1" dirty="0" smtClean="0"/>
              <a:t>Технология</a:t>
            </a:r>
            <a:r>
              <a:rPr lang="ru-RU" sz="4800" dirty="0" smtClean="0"/>
              <a:t> - это совокупность приемов, применяемых в каком-либо деле, мастерстве, искусстве.             			(толковый словарь) 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i="1" dirty="0" smtClean="0"/>
              <a:t>Педагогическая технология</a:t>
            </a:r>
            <a:r>
              <a:rPr lang="ru-RU" dirty="0" smtClean="0"/>
              <a:t> - совокупность психолого-педагогических установок, определяющих специальный набор и компоновку форм, методов, способов, приемов обучения, воспитательных средств; она есть организационно-методический инструментарий педагогического процесса.</a:t>
            </a:r>
          </a:p>
          <a:p>
            <a:pPr lvl="0">
              <a:buNone/>
            </a:pPr>
            <a:r>
              <a:rPr lang="ru-RU" dirty="0" smtClean="0"/>
              <a:t>                                               (Б. Т. Лихачев)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4000" i="1" dirty="0" smtClean="0"/>
              <a:t>Педагогическая технология</a:t>
            </a:r>
            <a:r>
              <a:rPr lang="ru-RU" sz="4000" dirty="0" smtClean="0"/>
              <a:t> - это содержательная техника реализации учебного процесса </a:t>
            </a:r>
          </a:p>
          <a:p>
            <a:pPr lvl="0">
              <a:buNone/>
            </a:pPr>
            <a:r>
              <a:rPr lang="ru-RU" sz="4000" dirty="0" smtClean="0"/>
              <a:t>					(В. П. Беспалько)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4400" i="1" dirty="0" smtClean="0"/>
              <a:t>Педагогическая технология </a:t>
            </a:r>
            <a:r>
              <a:rPr lang="ru-RU" sz="4400" dirty="0" smtClean="0"/>
              <a:t>- это описание процесса достижений планируемых результатов обучения.</a:t>
            </a:r>
          </a:p>
          <a:p>
            <a:pPr lvl="0">
              <a:buNone/>
            </a:pPr>
            <a:r>
              <a:rPr lang="ru-RU" sz="4400" dirty="0" smtClean="0"/>
              <a:t>				 (И. П. Волков) </a:t>
            </a:r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ru-RU" i="1" dirty="0" smtClean="0"/>
              <a:t>Педагогическая технология</a:t>
            </a:r>
            <a:r>
              <a:rPr lang="ru-RU" dirty="0" smtClean="0"/>
              <a:t> - это продуманная во всех деталях модель совместной педагогической деятельности по проектированию, организации и проведению учебного процесса с безусловным обеспечением комфортных условий для учащихся и учителя. </a:t>
            </a:r>
          </a:p>
          <a:p>
            <a:pPr lvl="0">
              <a:buNone/>
            </a:pPr>
            <a:r>
              <a:rPr lang="ru-RU" dirty="0" smtClean="0"/>
              <a:t>                                             (В. М. Монахов)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None/>
            </a:pPr>
            <a:r>
              <a:rPr lang="ru-RU" b="1" i="1" dirty="0"/>
              <a:t>Педагогическая технология</a:t>
            </a:r>
            <a:r>
              <a:rPr lang="ru-RU" b="1" dirty="0"/>
              <a:t> </a:t>
            </a:r>
            <a:r>
              <a:rPr lang="ru-RU" dirty="0"/>
              <a:t>- это системный метод создания, применения и определения всего процесса преподавания и усвоения знаний с учетом технических и человеческих ресурсов и их взаимодействия, со ставящей своей задачей оптимизацию форм </a:t>
            </a:r>
            <a:r>
              <a:rPr lang="ru-RU" dirty="0" smtClean="0"/>
              <a:t>образования. </a:t>
            </a:r>
          </a:p>
          <a:p>
            <a:pPr lvl="0" algn="just">
              <a:buNone/>
            </a:pPr>
            <a:r>
              <a:rPr lang="ru-RU" dirty="0" smtClean="0"/>
              <a:t>						(</a:t>
            </a:r>
            <a:r>
              <a:rPr lang="ru-RU" dirty="0"/>
              <a:t>ЮНЕСКО</a:t>
            </a:r>
            <a:r>
              <a:rPr lang="ru-RU" dirty="0" smtClean="0"/>
              <a:t>)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327</TotalTime>
  <Words>675</Words>
  <Application>Microsoft Office PowerPoint</Application>
  <PresentationFormat>Экран (4:3)</PresentationFormat>
  <Paragraphs>112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Трек</vt:lpstr>
      <vt:lpstr>Педагогический совет</vt:lpstr>
      <vt:lpstr>Слайд 2</vt:lpstr>
      <vt:lpstr>Что такое технология?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Понятие  «педагогическая технология»</vt:lpstr>
      <vt:lpstr>Уровни педагогических технологий</vt:lpstr>
      <vt:lpstr>Структура педагогической технологии </vt:lpstr>
      <vt:lpstr>Критерии технологичности </vt:lpstr>
      <vt:lpstr>Классификация педагогических технологий </vt:lpstr>
      <vt:lpstr>Современные педагогические технологии </vt:lpstr>
      <vt:lpstr>Здоровьсберегающие технологии  в школе</vt:lpstr>
      <vt:lpstr>Институт возрастной физиологии РАО</vt:lpstr>
      <vt:lpstr>Фактическая учебная нагрузка школьника по данным Институра Вф рао</vt:lpstr>
      <vt:lpstr>Критерии здоровьесбережения  на уроке</vt:lpstr>
      <vt:lpstr>Комплексное использование личностно-ориентированных технологий </vt:lpstr>
      <vt:lpstr>Метод проектов</vt:lpstr>
      <vt:lpstr>Метод проектов формирует умения:</vt:lpstr>
      <vt:lpstr>Оценка проекта (параметры оценивания)</vt:lpstr>
      <vt:lpstr>Слайд 25</vt:lpstr>
    </vt:vector>
  </TitlesOfParts>
  <Company>МОУ СОШ №6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</dc:title>
  <dc:creator>Павлова Л С</dc:creator>
  <cp:lastModifiedBy>Павлова Л С</cp:lastModifiedBy>
  <cp:revision>35</cp:revision>
  <dcterms:created xsi:type="dcterms:W3CDTF">2011-11-01T09:20:29Z</dcterms:created>
  <dcterms:modified xsi:type="dcterms:W3CDTF">2011-11-11T05:19:43Z</dcterms:modified>
</cp:coreProperties>
</file>