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7" r:id="rId2"/>
    <p:sldId id="258" r:id="rId3"/>
    <p:sldId id="259" r:id="rId4"/>
    <p:sldId id="275" r:id="rId5"/>
    <p:sldId id="276" r:id="rId6"/>
    <p:sldId id="262" r:id="rId7"/>
    <p:sldId id="264" r:id="rId8"/>
    <p:sldId id="265" r:id="rId9"/>
    <p:sldId id="277" r:id="rId10"/>
    <p:sldId id="270" r:id="rId11"/>
    <p:sldId id="27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Раздел по умолчанию" id="{86E10FB8-C137-44FC-8ECE-A11504956ECF}">
          <p14:sldIdLst>
            <p14:sldId id="256"/>
            <p14:sldId id="257"/>
            <p14:sldId id="258"/>
            <p14:sldId id="259"/>
            <p14:sldId id="275"/>
            <p14:sldId id="276"/>
            <p14:sldId id="262"/>
            <p14:sldId id="264"/>
            <p14:sldId id="265"/>
            <p14:sldId id="277"/>
            <p14:sldId id="270"/>
            <p14:sldId id="278"/>
            <p14:sldId id="279"/>
            <p14:sldId id="280"/>
            <p14:sldId id="281"/>
            <p14:sldId id="282"/>
            <p14:sldId id="267"/>
            <p14:sldId id="272"/>
            <p14:sldId id="268"/>
            <p14:sldId id="283"/>
            <p14:sldId id="269"/>
            <p14:sldId id="273"/>
            <p14:sldId id="274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99"/>
    <a:srgbClr val="00FF00"/>
    <a:srgbClr val="99FF99"/>
    <a:srgbClr val="15CD45"/>
    <a:srgbClr val="5CE269"/>
    <a:srgbClr val="9AFD95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441" autoAdjust="0"/>
    <p:restoredTop sz="94660"/>
  </p:normalViewPr>
  <p:slideViewPr>
    <p:cSldViewPr>
      <p:cViewPr varScale="1">
        <p:scale>
          <a:sx n="86" d="100"/>
          <a:sy n="86" d="100"/>
        </p:scale>
        <p:origin x="-109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0436DD-654A-4D8F-88BE-15400BF3CC5C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FA7C78-F284-4496-983F-0FF9D36C92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42758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FA7C78-F284-4496-983F-0FF9D36C9235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415614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EAE5F-3F12-46A9-8230-C8950848DF9E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08629-0399-4B90-80DD-70030C0E17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EAE5F-3F12-46A9-8230-C8950848DF9E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08629-0399-4B90-80DD-70030C0E17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EAE5F-3F12-46A9-8230-C8950848DF9E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08629-0399-4B90-80DD-70030C0E17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EAE5F-3F12-46A9-8230-C8950848DF9E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08629-0399-4B90-80DD-70030C0E17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EAE5F-3F12-46A9-8230-C8950848DF9E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08629-0399-4B90-80DD-70030C0E17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EAE5F-3F12-46A9-8230-C8950848DF9E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08629-0399-4B90-80DD-70030C0E17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EAE5F-3F12-46A9-8230-C8950848DF9E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08629-0399-4B90-80DD-70030C0E17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EAE5F-3F12-46A9-8230-C8950848DF9E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08629-0399-4B90-80DD-70030C0E17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EAE5F-3F12-46A9-8230-C8950848DF9E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08629-0399-4B90-80DD-70030C0E17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EAE5F-3F12-46A9-8230-C8950848DF9E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08629-0399-4B90-80DD-70030C0E17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EAE5F-3F12-46A9-8230-C8950848DF9E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08629-0399-4B90-80DD-70030C0E17D6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CEEAE5F-3F12-46A9-8230-C8950848DF9E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9C08629-0399-4B90-80DD-70030C0E17D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332656"/>
            <a:ext cx="5341851" cy="924475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7200" b="1" u="sng" dirty="0" smtClean="0">
                <a:solidFill>
                  <a:schemeClr val="tx1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Природа</a:t>
            </a:r>
            <a:endParaRPr lang="ru-RU" sz="7200" b="1" u="sng" dirty="0">
              <a:solidFill>
                <a:schemeClr val="tx1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7564" y="2389453"/>
            <a:ext cx="3240360" cy="101566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6000" b="1" u="sng" dirty="0" smtClean="0"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живая</a:t>
            </a:r>
            <a:endParaRPr lang="ru-RU" sz="6000" b="1" u="sng" dirty="0">
              <a:solidFill>
                <a:schemeClr val="tx1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10770" y="2389453"/>
            <a:ext cx="3524169" cy="101566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6000" b="1" u="sng" dirty="0" smtClean="0"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неживая</a:t>
            </a:r>
            <a:endParaRPr lang="ru-RU" sz="6000" b="1" u="sng" dirty="0">
              <a:solidFill>
                <a:schemeClr val="tx1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81590" y="3587290"/>
            <a:ext cx="27723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животные</a:t>
            </a:r>
          </a:p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растения</a:t>
            </a:r>
          </a:p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грибы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23614" y="3610986"/>
            <a:ext cx="280831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вода</a:t>
            </a:r>
          </a:p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воздух</a:t>
            </a:r>
          </a:p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солнце</a:t>
            </a:r>
          </a:p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другие…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5578446" y="1492088"/>
            <a:ext cx="973774" cy="864096"/>
          </a:xfrm>
          <a:prstGeom prst="straightConnector1">
            <a:avLst/>
          </a:prstGeom>
          <a:ln w="508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2699792" y="1492088"/>
            <a:ext cx="720080" cy="864096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540431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9081" y="260648"/>
            <a:ext cx="7125113" cy="924475"/>
          </a:xfrm>
        </p:spPr>
        <p:txBody>
          <a:bodyPr>
            <a:noAutofit/>
          </a:bodyPr>
          <a:lstStyle/>
          <a:p>
            <a:pPr algn="ctr"/>
            <a:r>
              <a:rPr lang="ru-RU" sz="72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Грибы</a:t>
            </a:r>
            <a:endParaRPr lang="ru-RU" sz="7200" b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1740272"/>
            <a:ext cx="3960440" cy="92333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54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съедобные</a:t>
            </a:r>
            <a:endParaRPr lang="ru-RU" sz="5400" b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90434" y="1740272"/>
            <a:ext cx="4464496" cy="92333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54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несъедобные</a:t>
            </a:r>
            <a:endParaRPr lang="ru-RU" sz="5400" b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2699792" y="1484784"/>
            <a:ext cx="720080" cy="144016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5643201" y="1484784"/>
            <a:ext cx="567680" cy="144016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96350"/>
            <a:ext cx="2555856" cy="19168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906" y="5047312"/>
            <a:ext cx="2626441" cy="17521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2586285" y="3212976"/>
            <a:ext cx="2901926" cy="19825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081" y="4753608"/>
            <a:ext cx="2681599" cy="20111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6308" y="2774167"/>
            <a:ext cx="2049140" cy="308141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6" name="Прямая соединительная линия 15"/>
          <p:cNvCxnSpPr/>
          <p:nvPr/>
        </p:nvCxnSpPr>
        <p:spPr>
          <a:xfrm>
            <a:off x="3790528" y="2774167"/>
            <a:ext cx="493440" cy="43880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H="1">
            <a:off x="2117266" y="2749716"/>
            <a:ext cx="720081" cy="21940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H="1">
            <a:off x="1763688" y="2927235"/>
            <a:ext cx="1656184" cy="212007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H="1">
            <a:off x="5927042" y="2749716"/>
            <a:ext cx="733190" cy="200389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6948264" y="2749716"/>
            <a:ext cx="603416" cy="31924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980907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19671" y="210039"/>
            <a:ext cx="5904656" cy="76944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Съедобные грибы</a:t>
            </a:r>
            <a:endParaRPr lang="ru-RU" sz="4400" b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246" y="3933056"/>
            <a:ext cx="1763464" cy="248411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0570" y="1365189"/>
            <a:ext cx="2942857" cy="225714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8612" y="1346142"/>
            <a:ext cx="2971429" cy="227619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219" y="1388358"/>
            <a:ext cx="2916849" cy="223397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5238" y="4236214"/>
            <a:ext cx="2085714" cy="218095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32260" y="4095091"/>
            <a:ext cx="2304762" cy="234285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21606" y="3704615"/>
            <a:ext cx="2104762" cy="273333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7881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72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Живая природа</a:t>
            </a:r>
            <a:endParaRPr lang="ru-RU" sz="7200" b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9003" y="1628800"/>
            <a:ext cx="2966334" cy="144655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Царство</a:t>
            </a:r>
          </a:p>
          <a:p>
            <a:pPr algn="ctr"/>
            <a:r>
              <a:rPr lang="ru-RU" sz="4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растений</a:t>
            </a:r>
            <a:endParaRPr lang="ru-RU" sz="4400" b="1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47864" y="1628800"/>
            <a:ext cx="2867713" cy="144655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Царство</a:t>
            </a:r>
          </a:p>
          <a:p>
            <a:pPr algn="ctr"/>
            <a:r>
              <a:rPr lang="ru-RU" sz="4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животных</a:t>
            </a:r>
            <a:endParaRPr lang="ru-RU" sz="4400" b="1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44208" y="1628800"/>
            <a:ext cx="2484124" cy="144655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Царство</a:t>
            </a:r>
          </a:p>
          <a:p>
            <a:pPr algn="ctr"/>
            <a:r>
              <a:rPr lang="ru-RU" sz="4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грибов</a:t>
            </a:r>
            <a:endParaRPr lang="ru-RU" sz="4400" b="1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310329" y="3363382"/>
            <a:ext cx="2763682" cy="3324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4442" y="3331592"/>
            <a:ext cx="2714556" cy="33878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6311660" y="3331593"/>
            <a:ext cx="2666624" cy="33561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2" name="Прямая со стрелкой 11"/>
          <p:cNvCxnSpPr/>
          <p:nvPr/>
        </p:nvCxnSpPr>
        <p:spPr>
          <a:xfrm flipH="1">
            <a:off x="1835696" y="1340768"/>
            <a:ext cx="446227" cy="144016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4781720" y="1268760"/>
            <a:ext cx="0" cy="288032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7258356" y="1268760"/>
            <a:ext cx="360040" cy="216024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942794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644170"/>
            <a:ext cx="3600400" cy="321383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15" name="Группа 14"/>
          <p:cNvGrpSpPr/>
          <p:nvPr/>
        </p:nvGrpSpPr>
        <p:grpSpPr>
          <a:xfrm>
            <a:off x="844887" y="260648"/>
            <a:ext cx="8064896" cy="3600399"/>
            <a:chOff x="827584" y="116632"/>
            <a:chExt cx="8064896" cy="3600399"/>
          </a:xfrm>
        </p:grpSpPr>
        <p:sp>
          <p:nvSpPr>
            <p:cNvPr id="13" name="Овальная выноска 12"/>
            <p:cNvSpPr/>
            <p:nvPr/>
          </p:nvSpPr>
          <p:spPr>
            <a:xfrm>
              <a:off x="827584" y="116632"/>
              <a:ext cx="8064896" cy="3600399"/>
            </a:xfrm>
            <a:prstGeom prst="wedgeEllipseCallout">
              <a:avLst/>
            </a:prstGeom>
            <a:ln w="50800">
              <a:solidFill>
                <a:schemeClr val="tx1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979712" y="567552"/>
              <a:ext cx="6223823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000" b="1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Я под шапкою цветной,</a:t>
              </a:r>
            </a:p>
            <a:p>
              <a:r>
                <a:rPr lang="ru-RU" sz="4000" b="1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На ноге стою одной,</a:t>
              </a:r>
            </a:p>
            <a:p>
              <a:r>
                <a:rPr lang="ru-RU" sz="4000" b="1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У меня свои повадки,</a:t>
              </a:r>
            </a:p>
            <a:p>
              <a:r>
                <a:rPr lang="ru-RU" sz="4000" b="1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Я всегда играю в прятки</a:t>
              </a:r>
              <a:r>
                <a:rPr lang="ru-RU" sz="3600" b="1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.</a:t>
              </a:r>
              <a:endParaRPr lang="ru-R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01306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2680" y="260648"/>
            <a:ext cx="8923545" cy="2219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ru-RU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Грибница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- подземная часть гриба. Она всасывает из почвы воду с растворёнными в ней минеральными солями.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123728" y="2924944"/>
            <a:ext cx="4650870" cy="346568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="" xmlns:p14="http://schemas.microsoft.com/office/powerpoint/2010/main" val="2098686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851920" y="-675456"/>
            <a:ext cx="500079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>
              <a:lnSpc>
                <a:spcPct val="150000"/>
              </a:lnSpc>
            </a:pPr>
            <a:endParaRPr lang="ru-RU" sz="2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lvl="0" indent="457200">
              <a:lnSpc>
                <a:spcPct val="150000"/>
              </a:lnSpc>
            </a:pPr>
            <a:endParaRPr lang="ru-RU" sz="28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lvl="0" indent="457200">
              <a:lnSpc>
                <a:spcPct val="150000"/>
              </a:lnSpc>
            </a:pPr>
            <a:endParaRPr lang="ru-RU" sz="2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lvl="0" indent="457200" algn="r"/>
            <a:r>
              <a:rPr lang="ru-RU" sz="3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ru-RU" sz="36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Нити грибницы срастаются с корнями деревьев и </a:t>
            </a:r>
            <a:r>
              <a:rPr lang="ru-RU" sz="3600" b="1" i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помогают им всасывать из почвы воду и соли. </a:t>
            </a:r>
            <a:endParaRPr lang="ru-RU" sz="3200" b="1" i="1" u="sng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t="-1837"/>
          <a:stretch/>
        </p:blipFill>
        <p:spPr>
          <a:xfrm>
            <a:off x="68953" y="908720"/>
            <a:ext cx="3915893" cy="263939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403648" y="47526"/>
            <a:ext cx="74490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457200" algn="r"/>
            <a:r>
              <a:rPr lang="ru-RU" sz="36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Многие грибы в лесу тесно связаны с деревьями.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3979230"/>
            <a:ext cx="907300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/>
            <a:r>
              <a:rPr lang="ru-RU" sz="3600" b="1" i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Взамен грибы получают от растений те питательные вещества</a:t>
            </a:r>
            <a:r>
              <a:rPr lang="ru-RU" sz="36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которые растения производят на свету.</a:t>
            </a:r>
          </a:p>
          <a:p>
            <a:pPr lvl="0" indent="457200"/>
            <a:r>
              <a:rPr lang="ru-RU" sz="36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Так грибы и деревья помогают друг другу!</a:t>
            </a:r>
          </a:p>
        </p:txBody>
      </p:sp>
    </p:spTree>
    <p:extLst>
      <p:ext uri="{BB962C8B-B14F-4D97-AF65-F5344CB8AC3E}">
        <p14:creationId xmlns="" xmlns:p14="http://schemas.microsoft.com/office/powerpoint/2010/main" val="599608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9147" y="238735"/>
            <a:ext cx="91450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Белый гриб имеет несколько форм, которые внешне хорошо различаются.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82960" y="1725216"/>
            <a:ext cx="3312368" cy="107721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Белый гриб еловый</a:t>
            </a:r>
            <a:endParaRPr lang="ru-RU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075353"/>
            <a:ext cx="3312368" cy="264989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3705677" y="2135433"/>
            <a:ext cx="2952328" cy="107721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Белый гриб сосновый</a:t>
            </a:r>
            <a:endParaRPr lang="ru-RU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1681" y="3573016"/>
            <a:ext cx="2880320" cy="230425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Прямоугольник 10"/>
          <p:cNvSpPr/>
          <p:nvPr/>
        </p:nvSpPr>
        <p:spPr>
          <a:xfrm>
            <a:off x="6818742" y="1501241"/>
            <a:ext cx="2225405" cy="156966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Белый гриб дубовый 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6790079" y="3229595"/>
            <a:ext cx="2209905" cy="264767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452607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447934"/>
            <a:ext cx="3270191" cy="7078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40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Подосиновик</a:t>
            </a:r>
            <a:endParaRPr lang="ru-RU" sz="4000" b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933524" y="447934"/>
            <a:ext cx="3390287" cy="7078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40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Подберёзовик</a:t>
            </a:r>
            <a:endParaRPr lang="ru-RU" sz="4000" b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479198" y="1441439"/>
            <a:ext cx="3270192" cy="47129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457641"/>
            <a:ext cx="4545384" cy="41764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637826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38847" y="188640"/>
            <a:ext cx="6624736" cy="175432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54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Строение шляпочного гриба</a:t>
            </a:r>
            <a:endParaRPr lang="ru-RU" sz="5400" b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132856"/>
            <a:ext cx="7591278" cy="45674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665457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564582" y="188640"/>
            <a:ext cx="3316319" cy="30751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405036" y="4071866"/>
            <a:ext cx="3635410" cy="250237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251520" y="404664"/>
            <a:ext cx="5904656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Влез опёнок на пенёк,</a:t>
            </a:r>
          </a:p>
          <a:p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Простоял один денёк.</a:t>
            </a:r>
          </a:p>
          <a:p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Низко наклоняется,</a:t>
            </a:r>
          </a:p>
          <a:p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Шляпку к солнышку потянет,</a:t>
            </a:r>
          </a:p>
          <a:p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Ещё выше станет.</a:t>
            </a:r>
          </a:p>
          <a:p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Прибежали тут ребятки-</a:t>
            </a:r>
          </a:p>
          <a:p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Тонконогие </a:t>
            </a:r>
            <a:r>
              <a:rPr lang="ru-RU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опятки</a:t>
            </a:r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.</a:t>
            </a:r>
          </a:p>
          <a:p>
            <a:endParaRPr lang="ru-RU" sz="32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Они вместе наклонялись,</a:t>
            </a:r>
          </a:p>
          <a:p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Дружно к солнцу поднимались.</a:t>
            </a:r>
          </a:p>
          <a:p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А когда пришёл грибник,</a:t>
            </a:r>
          </a:p>
          <a:p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Они все в корзинку прыг!</a:t>
            </a:r>
            <a:endParaRPr lang="ru-RU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24161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Spring">
  <a:themeElements>
    <a:clrScheme name="Другая 7">
      <a:dk1>
        <a:srgbClr val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D9F3AC"/>
      </a:accent3>
      <a:accent4>
        <a:srgbClr val="9DE128"/>
      </a:accent4>
      <a:accent5>
        <a:srgbClr val="F489CF"/>
      </a:accent5>
      <a:accent6>
        <a:srgbClr val="B56FF4"/>
      </a:accent6>
      <a:hlink>
        <a:srgbClr val="00000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1777</TotalTime>
  <Words>185</Words>
  <Application>Microsoft Office PowerPoint</Application>
  <PresentationFormat>Экран (4:3)</PresentationFormat>
  <Paragraphs>53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Spring</vt:lpstr>
      <vt:lpstr>Природа</vt:lpstr>
      <vt:lpstr>Живая природа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Грибы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Ксюша</dc:creator>
  <cp:lastModifiedBy>Вера</cp:lastModifiedBy>
  <cp:revision>65</cp:revision>
  <dcterms:created xsi:type="dcterms:W3CDTF">2013-11-27T07:01:30Z</dcterms:created>
  <dcterms:modified xsi:type="dcterms:W3CDTF">2014-01-20T13:07:09Z</dcterms:modified>
</cp:coreProperties>
</file>