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76" r:id="rId2"/>
    <p:sldId id="346" r:id="rId3"/>
    <p:sldId id="273" r:id="rId4"/>
    <p:sldId id="275" r:id="rId5"/>
    <p:sldId id="274" r:id="rId6"/>
    <p:sldId id="303" r:id="rId7"/>
    <p:sldId id="327" r:id="rId8"/>
    <p:sldId id="330" r:id="rId9"/>
    <p:sldId id="338" r:id="rId10"/>
    <p:sldId id="337" r:id="rId11"/>
    <p:sldId id="282" r:id="rId12"/>
    <p:sldId id="306" r:id="rId13"/>
    <p:sldId id="339" r:id="rId14"/>
    <p:sldId id="341" r:id="rId15"/>
    <p:sldId id="284" r:id="rId16"/>
    <p:sldId id="283" r:id="rId17"/>
    <p:sldId id="348" r:id="rId18"/>
    <p:sldId id="347" r:id="rId19"/>
    <p:sldId id="34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298D0-7C82-4DC2-8B5D-D370FAA3CF06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1415F-8AAC-4060-A2E9-D4D3C460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EC9B4CB-A4A6-4A60-B9C3-927AD1964D7D}" type="datetime1">
              <a:rPr lang="ru-RU" smtClean="0"/>
              <a:t>26.11.2014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8BF-3F35-439C-B225-7C9E70218A08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9407-3262-403A-A590-501C3DD00184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8E3E-FFED-438E-9E0F-E63CA5415C95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170-A607-4FD9-ACDF-595E00F29DF4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3D-C52E-4BC1-BBFF-038E36180F5F}" type="datetime1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952B-F6C4-439A-A454-2BBD080EAB46}" type="datetime1">
              <a:rPr lang="ru-RU" smtClean="0"/>
              <a:t>26.11.2014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C7FE-8665-4273-BE19-1321FADBF54D}" type="datetime1">
              <a:rPr lang="ru-RU" smtClean="0"/>
              <a:t>26.11.2014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2B6B-3421-4408-B5F2-4CEB32E30885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0015-F22A-4F22-AD80-7EE9A21A548E}" type="datetime1">
              <a:rPr lang="ru-RU" smtClean="0"/>
              <a:t>26.11.2014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7630-928E-4C1E-8CD4-A801B7FD96D0}" type="datetime1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2C6297-194B-4279-8DB0-F5C222385E5F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9019FFD-63EB-4BBC-884E-3E222C3ED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/index.php?title=The_World_Book_Encyclopedia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059832" y="5085184"/>
            <a:ext cx="4968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620688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Каждый образованный человек умеет читать любые тексты. 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           А </a:t>
            </a:r>
            <a:r>
              <a:rPr lang="ru-RU" sz="3200" b="1" dirty="0" smtClean="0"/>
              <a:t>учит ли этому школа?</a:t>
            </a:r>
            <a:endParaRPr lang="ru-RU" sz="3200" dirty="0" smtClean="0"/>
          </a:p>
        </p:txBody>
      </p:sp>
      <p:pic>
        <p:nvPicPr>
          <p:cNvPr id="11" name="Picture 2" descr="http://img-fotki.yandex.ru/get/4428/141089919.1/0_5d785_3f74160_X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440055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611560" y="535901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ru-RU" sz="2400" b="1" dirty="0" smtClean="0">
                <a:latin typeface="+mj-lt"/>
              </a:rPr>
              <a:t>                  Виды упражнений на 2 этапе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</a:rPr>
              <a:t> Работа с текстом во время чтения)</a:t>
            </a:r>
            <a:endParaRPr lang="ru-RU" sz="2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Прочтите текст, разделите его на смысловые части, подберите названия к каждой из них.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Прочтите текст и найдите в каждой части по одному предложению, передающему основную мысль этой части.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Прочтите текст и расположите пункты плана согласно логике повествования.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Скажите, какие из приведённых утверждений соответствуют содержанию текста.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Расположите следующие предложения текста в логической последовательности и пронумеруйте их по порядку.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Прочтите текст, соотнесите его содержание с заглавием.</a:t>
            </a:r>
            <a:endParaRPr lang="ru-RU" sz="24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67544" y="188640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/>
            <a:r>
              <a:rPr lang="ru-RU" sz="3600" b="1" dirty="0" smtClean="0"/>
              <a:t>            </a:t>
            </a:r>
            <a:r>
              <a:rPr lang="ru-RU" sz="2400" b="1" dirty="0" smtClean="0"/>
              <a:t>Виды упражнений на 3 этапе </a:t>
            </a: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</a:rPr>
              <a:t>Работа с текстом после чтения)</a:t>
            </a:r>
            <a:endParaRPr lang="ru-RU" sz="2400" dirty="0" smtClean="0"/>
          </a:p>
          <a:p>
            <a:pPr marL="68580" indent="0">
              <a:buNone/>
            </a:pPr>
            <a:endParaRPr lang="ru-RU" sz="2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Опираясь на содержание прочитанного текста, закончите предложения, используя предлагаемые варианты.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Объясните, как вы понимаете утверждение в тексте о том, что… . Скажите, разделяете ли вы эту точку зрения.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Выразите своё отношение к прочитанному.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Прокомментируйте часть текста, которая показалась вам</a:t>
            </a:r>
          </a:p>
          <a:p>
            <a:pPr marL="68580" indent="0">
              <a:buFont typeface="Arial" pitchFamily="34" charset="0"/>
              <a:buChar char="•"/>
            </a:pPr>
            <a:r>
              <a:rPr lang="ru-RU" sz="2000" dirty="0" smtClean="0"/>
              <a:t>наиболее интересной.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Сформулируйте цель, которую, на ваш взгляд, ставил перед собой автор текста.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Выразите своё отношение к прочитанному. Скажите, согласны ли вы с оценкой автором событий, фактов.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Скажите, какие из перечисленных фактов вы узнали впервые из прочитанного текста.</a:t>
            </a:r>
            <a:endParaRPr lang="ru-RU" sz="20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51546"/>
            <a:ext cx="9144000" cy="710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67544" y="188641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ru-RU" sz="3600" b="1" dirty="0" smtClean="0"/>
              <a:t>           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04664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+mj-lt"/>
                <a:cs typeface="Times New Roman" pitchFamily="18" charset="0"/>
              </a:rPr>
              <a:t>Диалог с автором- это естественная беседа        через текст</a:t>
            </a:r>
            <a:endParaRPr lang="ru-RU" sz="3200" b="1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656576"/>
            <a:ext cx="896448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442913" algn="just">
              <a:defRPr/>
            </a:pPr>
            <a:r>
              <a:rPr lang="ru-RU" sz="2800" dirty="0" smtClean="0">
                <a:cs typeface="Times New Roman" pitchFamily="18" charset="0"/>
              </a:rPr>
              <a:t>Например, прием комментированного чтения.</a:t>
            </a:r>
          </a:p>
          <a:p>
            <a:pPr marL="6350" indent="442913" algn="just">
              <a:defRPr/>
            </a:pPr>
            <a:r>
              <a:rPr lang="ru-RU" sz="2800" dirty="0" smtClean="0">
                <a:cs typeface="Times New Roman" pitchFamily="18" charset="0"/>
              </a:rPr>
              <a:t>1.Озвучивают текст дети, а комментирует учитель.</a:t>
            </a:r>
          </a:p>
          <a:p>
            <a:pPr marL="6350" indent="442913" algn="just">
              <a:defRPr/>
            </a:pPr>
            <a:r>
              <a:rPr lang="ru-RU" sz="2800" dirty="0" smtClean="0">
                <a:cs typeface="Times New Roman" pitchFamily="18" charset="0"/>
              </a:rPr>
              <a:t>2.Приветствуются также и детские суждения.</a:t>
            </a:r>
          </a:p>
          <a:p>
            <a:pPr marL="6350" indent="442913" algn="just">
              <a:defRPr/>
            </a:pPr>
            <a:r>
              <a:rPr lang="ru-RU" sz="2800" dirty="0" smtClean="0">
                <a:cs typeface="Times New Roman" pitchFamily="18" charset="0"/>
              </a:rPr>
              <a:t>3.Комментарий должен быть кратким и динамичным.</a:t>
            </a:r>
          </a:p>
          <a:p>
            <a:pPr marL="6350" indent="442913" algn="just">
              <a:defRPr/>
            </a:pPr>
            <a:r>
              <a:rPr lang="ru-RU" sz="2800" dirty="0" smtClean="0">
                <a:cs typeface="Times New Roman" pitchFamily="18" charset="0"/>
              </a:rPr>
              <a:t>4.Комментарий не должен превращаться в беседу.</a:t>
            </a:r>
          </a:p>
          <a:p>
            <a:pPr marL="6350" indent="442913" algn="just">
              <a:defRPr/>
            </a:pPr>
            <a:r>
              <a:rPr lang="ru-RU" sz="2800" dirty="0" smtClean="0">
                <a:cs typeface="Times New Roman" pitchFamily="18" charset="0"/>
              </a:rPr>
              <a:t>5.Комментируем в том месте, где это действительно     нужно.</a:t>
            </a:r>
          </a:p>
          <a:p>
            <a:pPr algn="just">
              <a:defRPr/>
            </a:pPr>
            <a:endParaRPr lang="ru-RU" sz="2400" dirty="0" smtClean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571472" y="42860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Какие УУД развивает технология формирования типа правильной читательской деятельности? 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214554"/>
            <a:ext cx="7992888" cy="486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C00000"/>
                </a:solidFill>
              </a:rPr>
              <a:t>Коммуникативные </a:t>
            </a:r>
            <a:r>
              <a:rPr lang="ru-RU" sz="2800" b="1" dirty="0" err="1" smtClean="0">
                <a:solidFill>
                  <a:srgbClr val="C00000"/>
                </a:solidFill>
              </a:rPr>
              <a:t>УУД-</a:t>
            </a:r>
            <a:r>
              <a:rPr lang="ru-RU" sz="2000" b="1" dirty="0" err="1" smtClean="0"/>
              <a:t>оформлять</a:t>
            </a:r>
            <a:r>
              <a:rPr lang="ru-RU" sz="2000" b="1" dirty="0" smtClean="0"/>
              <a:t> свои мысли в устной и письменной;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слушать и понимать речь других;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выразительно читать и пересказывать текст;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договариваться с одноклассниками совместно с учителем о правилах поведения и общения и следовать им;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учиться работать в паре, группе; выполнять различные роли 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C00000"/>
                </a:solidFill>
              </a:rPr>
              <a:t>Регулятивные УУД: </a:t>
            </a:r>
            <a:r>
              <a:rPr lang="ru-RU" sz="2000" b="1" dirty="0" smtClean="0"/>
              <a:t>определять и формировать цель деятельности на уроке с помощью учителя;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/>
              <a:t>проговаривать последовательность действий на уроке;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/>
              <a:t>учиться высказывать своё предположение (версию) на основе работы с иллюстрацией учебника;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/>
              <a:t>учиться работать по предложенному учителем плану.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ru-RU" sz="2800" b="1" dirty="0" smtClean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39552" y="1357298"/>
            <a:ext cx="8424936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dirty="0" smtClean="0"/>
              <a:t>ориентироваться в учебнике (на развороте, в оглавлении, в условных обозначениях);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dirty="0" smtClean="0"/>
              <a:t>находить ответы на вопросы в тексте, иллюстрациях;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dirty="0" smtClean="0"/>
              <a:t>делать выводы в результате совместной работы класса и учителя;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dirty="0" smtClean="0"/>
              <a:t>преобразовывать информацию из одной формы в другую: подробно пересказывать небольшие тексты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0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620688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Познавательные УУД:</a:t>
            </a:r>
            <a:endParaRPr lang="ru-RU" sz="28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755576" y="260648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      </a:t>
            </a:r>
            <a:r>
              <a:rPr lang="ru-RU" sz="3200" b="1" dirty="0" smtClean="0">
                <a:solidFill>
                  <a:srgbClr val="C00000"/>
                </a:solidFill>
              </a:rPr>
              <a:t>Личностные результаты: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836712"/>
            <a:ext cx="8136904" cy="545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/>
              <a:t>оценивать поступки людей, жизненные ситуации с точки зрения общепринятых норм и ценностей; оценивать конкретные поступки как хорошие или плохие;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/>
              <a:t>эмоционально «проживать» текст, выражать свои эмоции;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/>
              <a:t>понимать эмоции других людей, сочувствовать, сопереживать;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/>
              <a:t>высказывать своё отношение к героям прочитанных произведений, к их поступкам.</a:t>
            </a:r>
          </a:p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          Предметные результаты: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воспринимать на слух художественный текст (рассказ, стихотворение) в исполнении учителя, учащихся;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осмысленно, правильно читать целыми словами;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отвечать на вопросы учителя по содержанию прочитанного;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подробно пересказывать текст;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составлять устный рассказ по картинке;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заучивать наизусть небольшие стихотворения;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соотносить автора, название и героев прочитанных произведений;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b="1" dirty="0" smtClean="0"/>
              <a:t>различать рассказ и стихотворение.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23528" y="1474988"/>
            <a:ext cx="3960440" cy="502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cs typeface="Times New Roman" pitchFamily="18" charset="0"/>
              </a:rPr>
              <a:t>Умение понимать содержание,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cs typeface="Times New Roman" pitchFamily="18" charset="0"/>
              </a:rPr>
              <a:t> находить информацию, заданную в явном виде.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cs typeface="Times New Roman" pitchFamily="18" charset="0"/>
              </a:rPr>
              <a:t>Умение понимать последовательность смысловых частей.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ru-RU" sz="20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cs typeface="Times New Roman" pitchFamily="18" charset="0"/>
              </a:rPr>
              <a:t>Умение видеть языковые средства.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cs typeface="Times New Roman" pitchFamily="18" charset="0"/>
              </a:rPr>
              <a:t>Умение читать «между строк»</a:t>
            </a:r>
          </a:p>
          <a:p>
            <a:pPr>
              <a:lnSpc>
                <a:spcPct val="9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887040"/>
            <a:ext cx="3312368" cy="449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cs typeface="Times New Roman" pitchFamily="18" charset="0"/>
              </a:rPr>
              <a:t>Умение понимать общий смысл текста</a:t>
            </a:r>
          </a:p>
          <a:p>
            <a:pPr>
              <a:lnSpc>
                <a:spcPct val="90000"/>
              </a:lnSpc>
            </a:pPr>
            <a:endParaRPr lang="ru-RU" sz="20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cs typeface="Times New Roman" pitchFamily="18" charset="0"/>
              </a:rPr>
              <a:t>Умение определять тему текста</a:t>
            </a:r>
          </a:p>
          <a:p>
            <a:pPr>
              <a:lnSpc>
                <a:spcPct val="90000"/>
              </a:lnSpc>
            </a:pPr>
            <a:endParaRPr lang="ru-RU" sz="20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cs typeface="Times New Roman" pitchFamily="18" charset="0"/>
              </a:rPr>
              <a:t>Умение понимать авторский замысел</a:t>
            </a:r>
          </a:p>
          <a:p>
            <a:pPr>
              <a:lnSpc>
                <a:spcPct val="90000"/>
              </a:lnSpc>
            </a:pPr>
            <a:endParaRPr lang="ru-RU" sz="20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cs typeface="Times New Roman" pitchFamily="18" charset="0"/>
              </a:rPr>
              <a:t>Умение составлять собственный текст</a:t>
            </a:r>
          </a:p>
          <a:p>
            <a:pPr>
              <a:lnSpc>
                <a:spcPct val="90000"/>
              </a:lnSpc>
            </a:pPr>
            <a:endParaRPr lang="ru-RU" sz="20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cs typeface="Times New Roman" pitchFamily="18" charset="0"/>
              </a:rPr>
              <a:t>Умение определять жанр произведения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764704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Читательские умения, с которыми ребёнок должен выйти из начальной школы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179512" y="1700808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Грамотность чтения </a:t>
            </a:r>
            <a:r>
              <a:rPr lang="ru-RU" sz="2800" dirty="0" smtClean="0"/>
              <a:t>– это способность </a:t>
            </a:r>
          </a:p>
          <a:p>
            <a:r>
              <a:rPr lang="ru-RU" sz="2800" dirty="0" smtClean="0"/>
              <a:t>понимать</a:t>
            </a:r>
            <a:r>
              <a:rPr lang="ru-RU" sz="2800" b="1" dirty="0" smtClean="0"/>
              <a:t> </a:t>
            </a:r>
            <a:r>
              <a:rPr lang="ru-RU" sz="2800" dirty="0" smtClean="0"/>
              <a:t>письменные тексты,</a:t>
            </a:r>
          </a:p>
          <a:p>
            <a:r>
              <a:rPr lang="ru-RU" sz="2800" i="1" dirty="0" smtClean="0"/>
              <a:t>размышлять</a:t>
            </a:r>
            <a:r>
              <a:rPr lang="ru-RU" sz="2800" dirty="0" smtClean="0"/>
              <a:t> над содержанием,</a:t>
            </a:r>
          </a:p>
          <a:p>
            <a:r>
              <a:rPr lang="ru-RU" sz="2800" i="1" dirty="0" smtClean="0"/>
              <a:t>оценивать</a:t>
            </a:r>
            <a:r>
              <a:rPr lang="ru-RU" sz="2800" dirty="0" smtClean="0"/>
              <a:t> прочитанное,</a:t>
            </a:r>
          </a:p>
          <a:p>
            <a:r>
              <a:rPr lang="ru-RU" sz="2800" i="1" dirty="0" smtClean="0"/>
              <a:t>излагать</a:t>
            </a:r>
            <a:r>
              <a:rPr lang="ru-RU" sz="2800" dirty="0" smtClean="0"/>
              <a:t> свои мысли о прочитанном</a:t>
            </a:r>
          </a:p>
          <a:p>
            <a:r>
              <a:rPr lang="ru-RU" sz="2800" dirty="0" smtClean="0"/>
              <a:t>использовать содержание текстов для достижения собственных целей (развития возможностей, активного участия в жизни общества и т.п.).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692697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Кого можно назвать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грамотным читателем? </a:t>
            </a:r>
            <a:endParaRPr lang="ru-RU" sz="28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51520" y="2780928"/>
            <a:ext cx="856895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ru-RU" sz="4000" b="1" dirty="0" smtClean="0">
                <a:cs typeface="Times New Roman" pitchFamily="18" charset="0"/>
              </a:rPr>
              <a:t>Читательская компетентность </a:t>
            </a:r>
            <a:r>
              <a:rPr lang="ru-RU" sz="3200" dirty="0" smtClean="0">
                <a:cs typeface="Times New Roman" pitchFamily="18" charset="0"/>
              </a:rPr>
              <a:t>– это </a:t>
            </a:r>
            <a:r>
              <a:rPr lang="ru-RU" sz="3200" b="1" dirty="0" smtClean="0">
                <a:cs typeface="Times New Roman" pitchFamily="18" charset="0"/>
              </a:rPr>
              <a:t>особая форма личностного образования, отражающая систему ключевых компетенций</a:t>
            </a:r>
            <a:r>
              <a:rPr lang="ru-RU" sz="3200" dirty="0" smtClean="0">
                <a:cs typeface="Times New Roman" pitchFamily="18" charset="0"/>
              </a:rPr>
              <a:t>, приобретенных ребенком в процессе обучения, ориентированная на его успешную социализацию в обществе.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2" name="Picture 2" descr="C:\Users\User\Desktop\chitat-bolshe-kn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88640"/>
            <a:ext cx="3529575" cy="2647181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63488"/>
            <a:ext cx="9144000" cy="782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67544" y="188641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ru-RU" sz="3600" b="1" dirty="0" smtClean="0"/>
              <a:t>           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908720"/>
            <a:ext cx="8388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i="1" dirty="0" smtClean="0"/>
              <a:t>     Спасибо</a:t>
            </a:r>
          </a:p>
          <a:p>
            <a:r>
              <a:rPr lang="ru-RU" sz="7200" b="1" i="1" dirty="0" smtClean="0"/>
              <a:t> за внимание !</a:t>
            </a:r>
            <a:endParaRPr lang="ru-RU" sz="72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51520" y="908720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atin typeface="+mj-lt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+mj-lt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+mj-lt"/>
                <a:cs typeface="Times New Roman" pitchFamily="18" charset="0"/>
              </a:rPr>
              <a:t>Формирование </a:t>
            </a:r>
          </a:p>
          <a:p>
            <a:pPr algn="ctr"/>
            <a:r>
              <a:rPr lang="ru-RU" sz="4000" b="1" dirty="0" smtClean="0">
                <a:latin typeface="+mj-lt"/>
                <a:cs typeface="Times New Roman" pitchFamily="18" charset="0"/>
              </a:rPr>
              <a:t>читательской деятельности младших школьников </a:t>
            </a:r>
          </a:p>
          <a:p>
            <a:pPr algn="ctr"/>
            <a:endParaRPr lang="ru-RU" sz="44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5013176"/>
            <a:ext cx="4968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Костенко Лариса Владимировна, учитель начальных классов</a:t>
            </a:r>
          </a:p>
          <a:p>
            <a:pPr algn="ctr"/>
            <a:r>
              <a:rPr lang="ru-RU" sz="2000" b="1" i="1" dirty="0" smtClean="0"/>
              <a:t> МБОУ «СОШ №8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539552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+mj-lt"/>
                <a:cs typeface="Times New Roman" pitchFamily="18" charset="0"/>
              </a:rPr>
              <a:t>«</a:t>
            </a:r>
            <a:r>
              <a:rPr lang="ru-RU" sz="4000" b="1" dirty="0" smtClean="0">
                <a:latin typeface="+mj-lt"/>
                <a:cs typeface="Times New Roman" pitchFamily="18" charset="0"/>
              </a:rPr>
              <a:t>Чтение</a:t>
            </a:r>
            <a:r>
              <a:rPr lang="ru-RU" sz="4000" dirty="0" smtClean="0">
                <a:latin typeface="+mj-lt"/>
                <a:cs typeface="Times New Roman" pitchFamily="18" charset="0"/>
              </a:rPr>
              <a:t>… заложено в основу обучения и является одним из самых необходимых навыков в жизни. Люди, которые умеют хорошо читать, вносят вклад в создание процветающего, трудоспособного общества. В то же время они сами живут более насыщенной жизнью»</a:t>
            </a:r>
            <a:endParaRPr lang="ru-RU" sz="4000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6237312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The World Book Encyclopedia (страница отсутствует)"/>
              </a:rPr>
              <a:t>The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The World Book Encyclopedia (страница отсутствует)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The World Book Encyclopedia (страница отсутствует)"/>
              </a:rPr>
              <a:t>World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The World Book Encyclopedia (страница отсутствует)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The World Book Encyclopedia (страница отсутствует)"/>
              </a:rPr>
              <a:t>Book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The World Book Encyclopedia (страница отсутствует)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The World Book Encyclopedia (страница отсутствует)"/>
              </a:rPr>
              <a:t>Encyclopedia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0"/>
            <a:ext cx="514806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23557" y="1772816"/>
            <a:ext cx="882044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j-lt"/>
                <a:cs typeface="Times New Roman" pitchFamily="18" charset="0"/>
              </a:rPr>
              <a:t>«</a:t>
            </a:r>
            <a:r>
              <a:rPr lang="ru-RU" sz="3200" dirty="0" smtClean="0">
                <a:latin typeface="+mj-lt"/>
                <a:cs typeface="Times New Roman" pitchFamily="18" charset="0"/>
              </a:rPr>
              <a:t>Сквозная </a:t>
            </a:r>
            <a:r>
              <a:rPr lang="ru-RU" sz="3200" b="1" dirty="0" smtClean="0">
                <a:latin typeface="+mj-lt"/>
                <a:cs typeface="Times New Roman" pitchFamily="18" charset="0"/>
              </a:rPr>
              <a:t>цель образования </a:t>
            </a:r>
            <a:r>
              <a:rPr lang="ru-RU" sz="3200" dirty="0" smtClean="0">
                <a:latin typeface="+mj-lt"/>
                <a:cs typeface="Times New Roman" pitchFamily="18" charset="0"/>
              </a:rPr>
              <a:t>– </a:t>
            </a:r>
            <a:r>
              <a:rPr lang="ru-RU" sz="3200" b="1" dirty="0" smtClean="0">
                <a:latin typeface="+mj-lt"/>
                <a:cs typeface="Times New Roman" pitchFamily="18" charset="0"/>
              </a:rPr>
              <a:t>воспитание грамотного, компетентного читателя, </a:t>
            </a:r>
            <a:r>
              <a:rPr lang="ru-RU" sz="3200" dirty="0" smtClean="0">
                <a:latin typeface="+mj-lt"/>
                <a:cs typeface="Times New Roman" pitchFamily="18" charset="0"/>
              </a:rPr>
              <a:t>человека, имеющего устойчивую привычку к чтению и потребность в нем как в средстве познания мира и самого себя, человека с высоким уровнем языковой культуры, чувств и мышления». </a:t>
            </a:r>
          </a:p>
          <a:p>
            <a:pPr algn="r"/>
            <a:r>
              <a:rPr lang="ru-RU" sz="2000" dirty="0" smtClean="0">
                <a:latin typeface="+mj-lt"/>
                <a:cs typeface="Times New Roman" pitchFamily="18" charset="0"/>
              </a:rPr>
              <a:t>из образовательной программы «Школа 2100»</a:t>
            </a:r>
            <a:endParaRPr lang="ru-RU" sz="20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51520" y="188640"/>
            <a:ext cx="8640960" cy="579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АКТУАЛЬНОСТЬ:</a:t>
            </a: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2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	</a:t>
            </a:r>
            <a:r>
              <a:rPr lang="ru-RU" sz="3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Одной из основных </a:t>
            </a:r>
            <a:r>
              <a:rPr lang="ru-RU" sz="30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проблем</a:t>
            </a:r>
            <a:r>
              <a:rPr lang="ru-RU" sz="3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 литературного образования в начальной школе является </a:t>
            </a:r>
            <a:r>
              <a:rPr lang="ru-RU" sz="30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несформированность</a:t>
            </a:r>
            <a:r>
              <a:rPr lang="ru-RU" sz="30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 читательской самостоятельности  школьников</a:t>
            </a:r>
            <a:r>
              <a:rPr lang="ru-RU" sz="3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Причины снижения интереса к чтению: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ускорение темпа жизни;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развитие Интернета,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усиление влияния средств массовой информации.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Цель литературного образования  </a:t>
            </a:r>
            <a:r>
              <a:rPr lang="ru-RU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в начальной школе - </a:t>
            </a:r>
            <a:r>
              <a:rPr lang="ru-RU" sz="2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формирование читательской компетентности младшего школьника</a:t>
            </a:r>
            <a:r>
              <a:rPr lang="ru-RU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, осознание себя, как грамотного читателя, способного к творческой деятельности. </a:t>
            </a:r>
            <a:r>
              <a:rPr lang="en-US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  </a:t>
            </a:r>
            <a:endParaRPr lang="ru-RU" sz="2600" kern="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 (Заголовки)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Главная задача- </a:t>
            </a:r>
            <a:r>
              <a:rPr lang="ru-RU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 (Заголовки)"/>
                <a:cs typeface="Times New Roman" pitchFamily="18" charset="0"/>
              </a:rPr>
              <a:t>обучение приёмам работы с текстом.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043608" y="548680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+mj-lt"/>
                <a:cs typeface="Times New Roman" pitchFamily="18" charset="0"/>
              </a:rPr>
              <a:t>Достоинства технологии</a:t>
            </a:r>
            <a:endParaRPr lang="ru-RU" sz="6000" b="1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852936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+mj-lt"/>
                <a:cs typeface="Times New Roman" pitchFamily="18" charset="0"/>
              </a:rPr>
              <a:t>применима самостоятельно вне урока;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err="1" smtClean="0">
                <a:latin typeface="+mj-lt"/>
                <a:cs typeface="Times New Roman" pitchFamily="18" charset="0"/>
              </a:rPr>
              <a:t>возрастносообразна</a:t>
            </a:r>
            <a:r>
              <a:rPr lang="ru-RU" sz="2800" dirty="0" smtClean="0">
                <a:latin typeface="+mj-lt"/>
                <a:cs typeface="Times New Roman" pitchFamily="18" charset="0"/>
              </a:rPr>
              <a:t> и доступна;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+mj-lt"/>
                <a:cs typeface="Times New Roman" pitchFamily="18" charset="0"/>
              </a:rPr>
              <a:t>ориентирована на развитие личности читателя;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+mj-lt"/>
                <a:cs typeface="Times New Roman" pitchFamily="18" charset="0"/>
              </a:rPr>
              <a:t>развивает умение прогнозировать результаты чтения;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+mj-lt"/>
                <a:cs typeface="Times New Roman" pitchFamily="18" charset="0"/>
              </a:rPr>
              <a:t>способствует достижению понимания на уровне смысла.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95536" y="3068960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Технология представляет собой трехступенчатый процесс </a:t>
            </a:r>
            <a:r>
              <a:rPr lang="ru-RU" sz="3200" dirty="0" smtClean="0"/>
              <a:t>целенаправленного индивидуального осмысления  и освоения детьми книг (</a:t>
            </a:r>
            <a:r>
              <a:rPr lang="ru-RU" sz="3200" b="1" dirty="0" smtClean="0"/>
              <a:t>до чтения, в процессе чтения и после чтения</a:t>
            </a:r>
            <a:r>
              <a:rPr lang="ru-RU" sz="3200" dirty="0" smtClean="0"/>
              <a:t>).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88641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Цель технологии: </a:t>
            </a:r>
            <a:r>
              <a:rPr lang="ru-RU" sz="3600" dirty="0" smtClean="0">
                <a:latin typeface="+mj-lt"/>
                <a:cs typeface="Times New Roman" pitchFamily="18" charset="0"/>
              </a:rPr>
              <a:t>формирование личностного и ценностного отношения к чтению.</a:t>
            </a:r>
            <a:endParaRPr lang="ru-RU" sz="3600" dirty="0">
              <a:latin typeface="+mj-lt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4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27584" y="332656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Технология формирования типа   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правильной читательской деятельнос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00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Цель </a:t>
            </a:r>
            <a:r>
              <a:rPr lang="ru-RU" dirty="0" smtClean="0"/>
              <a:t>– </a:t>
            </a:r>
            <a:r>
              <a:rPr lang="ru-RU" b="1" dirty="0" smtClean="0"/>
              <a:t>самостоятельно понимать  текст</a:t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Алгоритм</a:t>
            </a:r>
            <a:r>
              <a:rPr lang="ru-RU" b="1" dirty="0" smtClean="0"/>
              <a:t> - три этапа работы с любым текстом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2060848"/>
            <a:ext cx="4518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 r="12165"/>
          <a:stretch>
            <a:fillRect/>
          </a:stretch>
        </p:blipFill>
        <p:spPr bwMode="auto">
          <a:xfrm>
            <a:off x="2915816" y="3212976"/>
            <a:ext cx="3245228" cy="2976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907704" y="2060848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AutoNum type="arabicParenR"/>
            </a:pPr>
            <a:r>
              <a:rPr lang="ru-RU" b="1" dirty="0" smtClean="0">
                <a:solidFill>
                  <a:srgbClr val="C00000"/>
                </a:solidFill>
              </a:rPr>
              <a:t>До чтения текста </a:t>
            </a:r>
            <a:r>
              <a:rPr lang="ru-RU" b="1" dirty="0" smtClean="0"/>
              <a:t>просмотровое чтение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Результат: </a:t>
            </a:r>
            <a:r>
              <a:rPr lang="ru-RU" b="1" dirty="0" smtClean="0"/>
              <a:t>предвосхищение чтения, </a:t>
            </a:r>
          </a:p>
          <a:p>
            <a:pPr algn="ctr"/>
            <a:r>
              <a:rPr lang="ru-RU" b="1" dirty="0" smtClean="0"/>
              <a:t>создания мотива для чтения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077072"/>
            <a:ext cx="30243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2) Во время чтения текста </a:t>
            </a:r>
            <a:r>
              <a:rPr lang="ru-RU" b="1" dirty="0" smtClean="0"/>
              <a:t>изучающее чтение (в т.ч. диалог с автором, вычитывание подтекста).      </a:t>
            </a:r>
            <a:r>
              <a:rPr lang="ru-RU" b="1" dirty="0" smtClean="0">
                <a:solidFill>
                  <a:srgbClr val="C00000"/>
                </a:solidFill>
              </a:rPr>
              <a:t>Результат: </a:t>
            </a:r>
            <a:r>
              <a:rPr lang="ru-RU" b="1" dirty="0" smtClean="0"/>
              <a:t>интерпретация текста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4077072"/>
            <a:ext cx="3456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3) После чтения текста </a:t>
            </a:r>
            <a:r>
              <a:rPr lang="ru-RU" b="1" dirty="0" smtClean="0"/>
              <a:t>рефлексивное чтение, концептуальные вопросы.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Результат: </a:t>
            </a:r>
            <a:r>
              <a:rPr lang="ru-RU" b="1" dirty="0" smtClean="0"/>
              <a:t>понимание авторского смысла, корректировка своей интерпретации</a:t>
            </a:r>
            <a:endParaRPr lang="ru-RU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71600" y="836713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Технология</a:t>
            </a:r>
            <a:br>
              <a:rPr lang="ru-RU" sz="6600" b="1" dirty="0" smtClean="0"/>
            </a:br>
            <a:r>
              <a:rPr lang="ru-RU" sz="6600" b="1" dirty="0" smtClean="0"/>
              <a:t>продуктивного чтения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899592" y="119675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endParaRPr lang="ru-RU" b="1" dirty="0" smtClean="0"/>
          </a:p>
          <a:p>
            <a:pPr marL="68580"/>
            <a:r>
              <a:rPr lang="ru-RU" sz="2400" b="1" dirty="0" smtClean="0"/>
              <a:t>                   Виды упражнений на 1 этапе (</a:t>
            </a:r>
            <a:r>
              <a:rPr lang="ru-RU" sz="2400" b="1" dirty="0" smtClean="0">
                <a:solidFill>
                  <a:srgbClr val="C00000"/>
                </a:solidFill>
              </a:rPr>
              <a:t>Работа с текстом до чтения)</a:t>
            </a:r>
            <a:endParaRPr lang="ru-RU" sz="2400" dirty="0" smtClean="0"/>
          </a:p>
          <a:p>
            <a:pPr marL="68580" indent="0">
              <a:buNone/>
            </a:pPr>
            <a:endParaRPr lang="ru-R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Прочтите заглавие и скажите, о чём (ком) будет идти речь в данном тексте.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Прочтите первые предложения абзацев и назовите вопросы, которые будут рассматриваться в данном тексте.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Прочтите последний абзац текста и скажите, какое содержание может предшествовать данному выводу.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Прочтите текст до указанного места и скажите как, по вашему мнению, завершились события. Прочитайте текст до конца, чтобы выяснить, правы ли вы.</a:t>
            </a:r>
            <a:endParaRPr lang="ru-RU" sz="24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9FFD-63EB-4BBC-884E-3E222C3EDF8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483</TotalTime>
  <Words>1039</Words>
  <Application>Microsoft Office PowerPoint</Application>
  <PresentationFormat>Экран (4:3)</PresentationFormat>
  <Paragraphs>170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продуктивного чтения</dc:title>
  <dc:creator>Мария</dc:creator>
  <cp:lastModifiedBy>User</cp:lastModifiedBy>
  <cp:revision>87</cp:revision>
  <dcterms:created xsi:type="dcterms:W3CDTF">2013-09-22T10:51:51Z</dcterms:created>
  <dcterms:modified xsi:type="dcterms:W3CDTF">2014-11-26T13:50:22Z</dcterms:modified>
</cp:coreProperties>
</file>