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0" autoAdjust="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и кустарники Белгородской области занесенные в Красную Книгу.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Даценко Алена. 2 «А»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1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15785"/>
            <a:ext cx="658077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ПИОН ТОНКОЛИСТНЫЙ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Двудольные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Пионовые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II- сокращающийся на территории области </a:t>
            </a:r>
            <a:endParaRPr lang="ru-RU" dirty="0" smtClean="0"/>
          </a:p>
          <a:p>
            <a:r>
              <a:rPr lang="ru-RU" dirty="0" smtClean="0"/>
              <a:t>Европейско-Кавказский </a:t>
            </a:r>
            <a:r>
              <a:rPr lang="ru-RU" dirty="0"/>
              <a:t>степной вид.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Корневище с продолговатыми шишками, сидящими на </a:t>
            </a:r>
            <a:endParaRPr lang="ru-RU" dirty="0" smtClean="0"/>
          </a:p>
          <a:p>
            <a:r>
              <a:rPr lang="ru-RU" dirty="0" smtClean="0"/>
              <a:t>коротких </a:t>
            </a:r>
            <a:r>
              <a:rPr lang="ru-RU" dirty="0"/>
              <a:t>ножках; стебель простой, 1-цветковый, реже </a:t>
            </a:r>
            <a:endParaRPr lang="ru-RU" dirty="0" smtClean="0"/>
          </a:p>
          <a:p>
            <a:r>
              <a:rPr lang="ru-RU" dirty="0" smtClean="0"/>
              <a:t>2-цветковый</a:t>
            </a:r>
            <a:r>
              <a:rPr lang="ru-RU" dirty="0"/>
              <a:t>, голый; листья дважды-трижды-тройчатые или </a:t>
            </a:r>
            <a:endParaRPr lang="ru-RU" dirty="0" smtClean="0"/>
          </a:p>
          <a:p>
            <a:r>
              <a:rPr lang="ru-RU" dirty="0" err="1" smtClean="0"/>
              <a:t>тройчато</a:t>
            </a:r>
            <a:r>
              <a:rPr lang="ru-RU" dirty="0" smtClean="0"/>
              <a:t>-перистые</a:t>
            </a:r>
            <a:r>
              <a:rPr lang="ru-RU" dirty="0"/>
              <a:t>, рассеченные на линейные или </a:t>
            </a:r>
            <a:endParaRPr lang="ru-RU" dirty="0" smtClean="0"/>
          </a:p>
          <a:p>
            <a:r>
              <a:rPr lang="ru-RU" dirty="0" smtClean="0"/>
              <a:t>линейно-нитевидные</a:t>
            </a:r>
            <a:r>
              <a:rPr lang="ru-RU" dirty="0"/>
              <a:t>, </a:t>
            </a:r>
            <a:r>
              <a:rPr lang="ru-RU" dirty="0" err="1"/>
              <a:t>цельнокрайние</a:t>
            </a:r>
            <a:r>
              <a:rPr lang="ru-RU" dirty="0"/>
              <a:t> доли, 1-2 мм ширины, </a:t>
            </a:r>
            <a:endParaRPr lang="ru-RU" dirty="0" smtClean="0"/>
          </a:p>
          <a:p>
            <a:r>
              <a:rPr lang="ru-RU" dirty="0" smtClean="0"/>
              <a:t>свисающие </a:t>
            </a:r>
            <a:r>
              <a:rPr lang="ru-RU" dirty="0"/>
              <a:t>и расходящиеся по краям. Цветки с 8-10 лепестками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крупные, до 8 см в диаметре, ярко-красные или </a:t>
            </a:r>
            <a:r>
              <a:rPr lang="ru-RU" dirty="0" smtClean="0"/>
              <a:t>темно-</a:t>
            </a:r>
          </a:p>
          <a:p>
            <a:r>
              <a:rPr lang="ru-RU" dirty="0" smtClean="0"/>
              <a:t>пурпуровые; </a:t>
            </a:r>
            <a:r>
              <a:rPr lang="ru-RU" dirty="0"/>
              <a:t>нити тычинок пурпурные, пыльники желтые. </a:t>
            </a:r>
            <a:endParaRPr lang="ru-RU" dirty="0" smtClean="0"/>
          </a:p>
          <a:p>
            <a:r>
              <a:rPr lang="ru-RU" dirty="0" smtClean="0"/>
              <a:t>Плоды </a:t>
            </a:r>
            <a:r>
              <a:rPr lang="ru-RU" dirty="0"/>
              <a:t>из 2-3, реже 4-5 прямых, или слегка согнутых </a:t>
            </a:r>
            <a:endParaRPr lang="ru-RU" dirty="0" smtClean="0"/>
          </a:p>
          <a:p>
            <a:r>
              <a:rPr lang="ru-RU" dirty="0" smtClean="0"/>
              <a:t>отклоненных</a:t>
            </a:r>
            <a:r>
              <a:rPr lang="ru-RU" dirty="0"/>
              <a:t>, густо опушенных буро-пурпурными волосками </a:t>
            </a:r>
            <a:endParaRPr lang="ru-RU" dirty="0" smtClean="0"/>
          </a:p>
          <a:p>
            <a:r>
              <a:rPr lang="ru-RU" dirty="0" smtClean="0"/>
              <a:t>листовок</a:t>
            </a:r>
            <a:r>
              <a:rPr lang="ru-RU" dirty="0"/>
              <a:t>; семена удлиненно-округлые, буро-черные, </a:t>
            </a:r>
            <a:endParaRPr lang="ru-RU" dirty="0" smtClean="0"/>
          </a:p>
          <a:p>
            <a:r>
              <a:rPr lang="ru-RU" dirty="0" smtClean="0"/>
              <a:t>блестящие</a:t>
            </a:r>
            <a:r>
              <a:rPr lang="ru-RU" dirty="0"/>
              <a:t>. Близкие виды во флоре области не отмечены.</a:t>
            </a:r>
          </a:p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 10-50 см высотой. Цветет в апреле-мае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Размножается семенами. По склонам балок, кустарникам, </a:t>
            </a:r>
            <a:endParaRPr lang="ru-RU" dirty="0" smtClean="0"/>
          </a:p>
          <a:p>
            <a:r>
              <a:rPr lang="ru-RU" dirty="0" smtClean="0"/>
              <a:t>степям.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5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960611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На этом все. Всем спасибо за внимание. До новых встреч!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836712"/>
            <a:ext cx="7649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этой презентации будут показаны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лекарственные растения белгородской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области, которые занесены в Красную книгу</a:t>
            </a:r>
            <a:endParaRPr lang="ru-RU" sz="28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5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0350" cy="364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0350" y="0"/>
            <a:ext cx="62435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ПРОЛЕСКА ДВУЛИСТНАЯ</a:t>
            </a:r>
            <a:endParaRPr lang="ru-RU" dirty="0" smtClean="0"/>
          </a:p>
          <a:p>
            <a:r>
              <a:rPr lang="ru-RU" b="1" dirty="0" smtClean="0"/>
              <a:t>Класс</a:t>
            </a:r>
            <a:r>
              <a:rPr lang="ru-RU" b="1" dirty="0"/>
              <a:t>: </a:t>
            </a:r>
            <a:r>
              <a:rPr lang="ru-RU" dirty="0"/>
              <a:t>Однодольные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Лилейные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V — уязвимое растение. </a:t>
            </a:r>
            <a:r>
              <a:rPr lang="ru-RU" dirty="0" smtClean="0"/>
              <a:t>Европейско-</a:t>
            </a:r>
          </a:p>
          <a:p>
            <a:r>
              <a:rPr lang="ru-RU" dirty="0" smtClean="0"/>
              <a:t>Средиземноморский </a:t>
            </a:r>
            <a:r>
              <a:rPr lang="ru-RU" dirty="0" err="1"/>
              <a:t>южнолесной</a:t>
            </a:r>
            <a:r>
              <a:rPr lang="ru-RU" dirty="0"/>
              <a:t> вид.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Цветущие стебли одиночные, цилиндрические, не </a:t>
            </a:r>
            <a:endParaRPr lang="ru-RU" dirty="0" smtClean="0"/>
          </a:p>
          <a:p>
            <a:r>
              <a:rPr lang="ru-RU" dirty="0" smtClean="0"/>
              <a:t>пригибающиеся </a:t>
            </a:r>
            <a:r>
              <a:rPr lang="ru-RU" dirty="0"/>
              <a:t>к земле. Листья </a:t>
            </a:r>
            <a:r>
              <a:rPr lang="ru-RU" dirty="0" err="1"/>
              <a:t>б.ч</a:t>
            </a:r>
            <a:r>
              <a:rPr lang="ru-RU" dirty="0"/>
              <a:t>. в числе 2, реже 3. </a:t>
            </a:r>
            <a:endParaRPr lang="ru-RU" dirty="0" smtClean="0"/>
          </a:p>
          <a:p>
            <a:r>
              <a:rPr lang="ru-RU" dirty="0" smtClean="0"/>
              <a:t>Соцветие </a:t>
            </a:r>
            <a:r>
              <a:rPr lang="ru-RU" dirty="0"/>
              <a:t>с 3-10 цветками. От распространенной в области </a:t>
            </a:r>
            <a:endParaRPr lang="ru-RU" dirty="0" smtClean="0"/>
          </a:p>
          <a:p>
            <a:r>
              <a:rPr lang="ru-RU" dirty="0" smtClean="0"/>
              <a:t>пролески </a:t>
            </a:r>
            <a:r>
              <a:rPr lang="ru-RU" dirty="0"/>
              <a:t>сибирской отличается цилиндрическими, не </a:t>
            </a:r>
            <a:endParaRPr lang="ru-RU" dirty="0" smtClean="0"/>
          </a:p>
          <a:p>
            <a:r>
              <a:rPr lang="ru-RU" dirty="0" smtClean="0"/>
              <a:t>сплюснутыми </a:t>
            </a:r>
            <a:r>
              <a:rPr lang="ru-RU" dirty="0"/>
              <a:t>цветоносами, несущими от 3 до 10 </a:t>
            </a:r>
            <a:endParaRPr lang="ru-RU" dirty="0" smtClean="0"/>
          </a:p>
          <a:p>
            <a:r>
              <a:rPr lang="ru-RU" dirty="0" smtClean="0"/>
              <a:t>прямостоячих </a:t>
            </a:r>
            <a:r>
              <a:rPr lang="ru-RU" dirty="0"/>
              <a:t>сиренево-голубых цветков. У пролески </a:t>
            </a:r>
            <a:endParaRPr lang="ru-RU" dirty="0" smtClean="0"/>
          </a:p>
          <a:p>
            <a:r>
              <a:rPr lang="ru-RU" dirty="0" smtClean="0"/>
              <a:t>сибирской </a:t>
            </a:r>
            <a:r>
              <a:rPr lang="ru-RU" dirty="0"/>
              <a:t>цветоносы сплюснутые, несут по 2-4 поникающих </a:t>
            </a:r>
            <a:endParaRPr lang="ru-RU" dirty="0" smtClean="0"/>
          </a:p>
          <a:p>
            <a:r>
              <a:rPr lang="ru-RU" dirty="0" smtClean="0"/>
              <a:t>ярко-голубых </a:t>
            </a:r>
            <a:r>
              <a:rPr lang="ru-RU" dirty="0"/>
              <a:t>цветков. Растет она в сходных условиях.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072" y="3861048"/>
            <a:ext cx="89697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 8-20 см высоты. Цветет в марте — мае. Растет в светлых лиственных лесах,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опушкам, полянам, кустарникам. Размножается семенами и вегетативно.</a:t>
            </a:r>
          </a:p>
          <a:p>
            <a:r>
              <a:rPr lang="ru-RU" b="1" dirty="0"/>
              <a:t>Распространение и встречаемость</a:t>
            </a:r>
            <a:endParaRPr lang="ru-RU" dirty="0"/>
          </a:p>
          <a:p>
            <a:r>
              <a:rPr lang="ru-RU" dirty="0"/>
              <a:t>В Белгородской области близ юго-западной границы ареала: в Белгородском и </a:t>
            </a:r>
            <a:endParaRPr lang="ru-RU" dirty="0" smtClean="0"/>
          </a:p>
          <a:p>
            <a:r>
              <a:rPr lang="ru-RU" dirty="0" err="1" smtClean="0"/>
              <a:t>Коро-чанском</a:t>
            </a:r>
            <a:r>
              <a:rPr lang="ru-RU" dirty="0" smtClean="0"/>
              <a:t> </a:t>
            </a:r>
            <a:r>
              <a:rPr lang="ru-RU" dirty="0"/>
              <a:t>районах.</a:t>
            </a:r>
          </a:p>
          <a:p>
            <a:r>
              <a:rPr lang="ru-RU" b="1" dirty="0"/>
              <a:t>Ограничивающие факторы</a:t>
            </a:r>
            <a:endParaRPr lang="ru-RU" dirty="0"/>
          </a:p>
          <a:p>
            <a:r>
              <a:rPr lang="ru-RU" dirty="0"/>
              <a:t>Вырубка леса, </a:t>
            </a:r>
            <a:r>
              <a:rPr lang="ru-RU" dirty="0" err="1"/>
              <a:t>вытаптывание</a:t>
            </a:r>
            <a:r>
              <a:rPr lang="ru-RU" dirty="0"/>
              <a:t>, сбор цветущих растений на букеты, очень слабая </a:t>
            </a:r>
            <a:endParaRPr lang="ru-RU" dirty="0" smtClean="0"/>
          </a:p>
          <a:p>
            <a:r>
              <a:rPr lang="ru-RU" dirty="0" smtClean="0"/>
              <a:t>фертильность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71750" cy="364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0" y="0"/>
            <a:ext cx="67158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БАРВИНОК ТРАВЯНИСТЫЙ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Двудольные</a:t>
            </a:r>
          </a:p>
          <a:p>
            <a:r>
              <a:rPr lang="ru-RU" b="1" dirty="0"/>
              <a:t>Семейство: </a:t>
            </a:r>
            <a:r>
              <a:rPr lang="ru-RU" dirty="0" err="1"/>
              <a:t>Кутровые</a:t>
            </a:r>
            <a:endParaRPr lang="ru-RU" dirty="0"/>
          </a:p>
          <a:p>
            <a:r>
              <a:rPr lang="ru-RU" b="1" dirty="0"/>
              <a:t>Категория и статус: </a:t>
            </a:r>
            <a:r>
              <a:rPr lang="ru-RU" dirty="0"/>
              <a:t>V- уязвимый вид. Европейско-Кавказский вид.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Листья сверху и по краям пушистые; нижние листья яйцевидные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верхние удлиненные, тонкие, опадающие. Стебли лежачие, на </a:t>
            </a:r>
            <a:endParaRPr lang="ru-RU" dirty="0" smtClean="0"/>
          </a:p>
          <a:p>
            <a:r>
              <a:rPr lang="ru-RU" dirty="0" smtClean="0"/>
              <a:t>верхушке </a:t>
            </a:r>
            <a:r>
              <a:rPr lang="ru-RU" dirty="0"/>
              <a:t>укореняющиеся. Цветки голубые. Доли венчика </a:t>
            </a:r>
            <a:endParaRPr lang="ru-RU" dirty="0" smtClean="0"/>
          </a:p>
          <a:p>
            <a:r>
              <a:rPr lang="ru-RU" dirty="0" smtClean="0"/>
              <a:t>островатые</a:t>
            </a:r>
            <a:r>
              <a:rPr lang="ru-RU" dirty="0"/>
              <a:t>, наиболее широкие по середине. Лопасти отгиба </a:t>
            </a:r>
            <a:endParaRPr lang="ru-RU" dirty="0" smtClean="0"/>
          </a:p>
          <a:p>
            <a:r>
              <a:rPr lang="ru-RU" dirty="0" smtClean="0"/>
              <a:t>венчика </a:t>
            </a:r>
            <a:r>
              <a:rPr lang="ru-RU" dirty="0"/>
              <a:t>10 мм длины и 1-5 мм ширины. От барвинка малого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/>
              <a:t>Vinca</a:t>
            </a:r>
            <a:r>
              <a:rPr lang="ru-RU" dirty="0"/>
              <a:t> </a:t>
            </a:r>
            <a:r>
              <a:rPr lang="ru-RU" dirty="0" err="1"/>
              <a:t>minor</a:t>
            </a:r>
            <a:r>
              <a:rPr lang="ru-RU" dirty="0"/>
              <a:t>) отличается тем, что у него листья кожистые, </a:t>
            </a:r>
            <a:endParaRPr lang="ru-RU" dirty="0" smtClean="0"/>
          </a:p>
          <a:p>
            <a:r>
              <a:rPr lang="ru-RU" dirty="0" smtClean="0"/>
              <a:t>зимне-зеленые</a:t>
            </a:r>
            <a:r>
              <a:rPr lang="ru-RU" dirty="0"/>
              <a:t>. Цветоносные побеги прямостоячие. Лопасти </a:t>
            </a:r>
            <a:endParaRPr lang="ru-RU" dirty="0" smtClean="0"/>
          </a:p>
          <a:p>
            <a:r>
              <a:rPr lang="ru-RU" dirty="0" smtClean="0"/>
              <a:t>отгиба </a:t>
            </a:r>
            <a:r>
              <a:rPr lang="ru-RU" dirty="0"/>
              <a:t>венчика 10-25 мм длины и 10 — 18 мм ширины.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780" y="3573016"/>
            <a:ext cx="90454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 15—35 см высоты. Цветет в апреле-мае. По </a:t>
            </a:r>
          </a:p>
          <a:p>
            <a:r>
              <a:rPr lang="ru-RU" dirty="0"/>
              <a:t>кустарникам и склонам. Размножается семенами.</a:t>
            </a:r>
          </a:p>
          <a:p>
            <a:r>
              <a:rPr lang="ru-RU" b="1" dirty="0"/>
              <a:t>Распространение и встречаемость</a:t>
            </a:r>
            <a:endParaRPr lang="ru-RU" dirty="0"/>
          </a:p>
          <a:p>
            <a:r>
              <a:rPr lang="ru-RU" dirty="0"/>
              <a:t>В Белгородской области: </a:t>
            </a:r>
            <a:r>
              <a:rPr lang="ru-RU" dirty="0" err="1"/>
              <a:t>Ровеньский</a:t>
            </a:r>
            <a:r>
              <a:rPr lang="ru-RU" dirty="0"/>
              <a:t> («Калюжный яр»), </a:t>
            </a:r>
            <a:r>
              <a:rPr lang="ru-RU" dirty="0" err="1"/>
              <a:t>Вейделевский</a:t>
            </a:r>
            <a:r>
              <a:rPr lang="ru-RU" dirty="0"/>
              <a:t> («Белая гора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«Гнилое»), </a:t>
            </a:r>
            <a:r>
              <a:rPr lang="ru-RU" dirty="0" err="1"/>
              <a:t>Корочанский</a:t>
            </a:r>
            <a:r>
              <a:rPr lang="ru-RU" dirty="0"/>
              <a:t> (Хмелевое), </a:t>
            </a:r>
            <a:r>
              <a:rPr lang="ru-RU" dirty="0" err="1"/>
              <a:t>Новооскольский</a:t>
            </a:r>
            <a:r>
              <a:rPr lang="ru-RU" dirty="0"/>
              <a:t> (балка «</a:t>
            </a:r>
            <a:r>
              <a:rPr lang="ru-RU" dirty="0" err="1"/>
              <a:t>Ханова</a:t>
            </a:r>
            <a:r>
              <a:rPr lang="ru-RU" dirty="0"/>
              <a:t>»), </a:t>
            </a:r>
            <a:r>
              <a:rPr lang="ru-RU" dirty="0" err="1" smtClean="0"/>
              <a:t>Яковлевский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окр</a:t>
            </a:r>
            <a:r>
              <a:rPr lang="ru-RU" dirty="0"/>
              <a:t>. ст. Вислое) районы.</a:t>
            </a:r>
          </a:p>
          <a:p>
            <a:r>
              <a:rPr lang="ru-RU" b="1" dirty="0"/>
              <a:t>Ограничивающие факторы</a:t>
            </a:r>
            <a:endParaRPr lang="ru-RU" dirty="0"/>
          </a:p>
          <a:p>
            <a:r>
              <a:rPr lang="ru-RU" dirty="0"/>
              <a:t>Сбор растений на декоративные цели. Антропогенные нагрузки (пастьба скота, весенние </a:t>
            </a:r>
            <a:endParaRPr lang="ru-RU" dirty="0" smtClean="0"/>
          </a:p>
          <a:p>
            <a:r>
              <a:rPr lang="ru-RU" dirty="0" smtClean="0"/>
              <a:t>поджоги </a:t>
            </a:r>
            <a:r>
              <a:rPr lang="ru-RU" dirty="0"/>
              <a:t>сухой травы).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57500" cy="2309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188640"/>
            <a:ext cx="6464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ТЮЛЬПАН БИБЕРШТЕЙНА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Однодольные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Лилейные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II — сокращающийся в </a:t>
            </a:r>
            <a:r>
              <a:rPr lang="ru-RU" dirty="0" smtClean="0"/>
              <a:t>распространенности</a:t>
            </a:r>
          </a:p>
          <a:p>
            <a:r>
              <a:rPr lang="ru-RU" dirty="0" smtClean="0"/>
              <a:t> </a:t>
            </a:r>
            <a:r>
              <a:rPr lang="ru-RU" dirty="0"/>
              <a:t>и численности Европейско-Среднеазиатский степной вид.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Многолетнее луковичное растение. Стебель с двумя (</a:t>
            </a:r>
            <a:r>
              <a:rPr lang="ru-RU" dirty="0" smtClean="0"/>
              <a:t>редко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6909" y="2335157"/>
            <a:ext cx="92420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более) линейными прикорневыми листьями, нижний из которых более широкий, голыми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Луковица яйцевидная, 1 — 2 см в диаметре, с черно-бурыми или почти черными </a:t>
            </a:r>
            <a:endParaRPr lang="ru-RU" dirty="0" smtClean="0"/>
          </a:p>
          <a:p>
            <a:r>
              <a:rPr lang="ru-RU" dirty="0" smtClean="0"/>
              <a:t>оболочками</a:t>
            </a:r>
            <a:r>
              <a:rPr lang="ru-RU" dirty="0"/>
              <a:t>. Цветки в числе 1 (5), до распускания поникающие. Листочки околоцветника </a:t>
            </a:r>
            <a:endParaRPr lang="ru-RU" dirty="0" smtClean="0"/>
          </a:p>
          <a:p>
            <a:r>
              <a:rPr lang="ru-RU" dirty="0" smtClean="0"/>
              <a:t>желтые</a:t>
            </a:r>
            <a:r>
              <a:rPr lang="ru-RU" dirty="0"/>
              <a:t>, снаружи часто с фиолетовым или зеленоватым оттенком, 15-40 мм длины, </a:t>
            </a:r>
            <a:r>
              <a:rPr lang="ru-RU" dirty="0" smtClean="0"/>
              <a:t>острые,</a:t>
            </a:r>
          </a:p>
          <a:p>
            <a:r>
              <a:rPr lang="ru-RU" dirty="0" smtClean="0"/>
              <a:t> </a:t>
            </a:r>
            <a:r>
              <a:rPr lang="ru-RU" dirty="0"/>
              <a:t>наружные вдвое шире внутренних. Тычинки вдвое короче околоцветника, нити их с </a:t>
            </a:r>
            <a:endParaRPr lang="ru-RU" dirty="0" smtClean="0"/>
          </a:p>
          <a:p>
            <a:r>
              <a:rPr lang="ru-RU" dirty="0" smtClean="0"/>
              <a:t>волосистым </a:t>
            </a:r>
            <a:r>
              <a:rPr lang="ru-RU" dirty="0"/>
              <a:t>кольцом. Коробочка 1,5 — 2,5 см длины, на верхушке заостренная. </a:t>
            </a:r>
            <a:endParaRPr lang="ru-RU" dirty="0" smtClean="0"/>
          </a:p>
          <a:p>
            <a:r>
              <a:rPr lang="ru-RU" dirty="0" smtClean="0"/>
              <a:t>Описанный </a:t>
            </a:r>
            <a:r>
              <a:rPr lang="ru-RU" dirty="0"/>
              <a:t>в качестве самостоятельного вида тюльпан дубравный (Т. </a:t>
            </a:r>
            <a:r>
              <a:rPr lang="ru-RU" dirty="0" err="1"/>
              <a:t>quercetorum</a:t>
            </a:r>
            <a:r>
              <a:rPr lang="ru-RU" dirty="0"/>
              <a:t> </a:t>
            </a:r>
            <a:r>
              <a:rPr lang="ru-RU" dirty="0" err="1"/>
              <a:t>Klok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/>
              <a:t>Zoz</a:t>
            </a:r>
            <a:r>
              <a:rPr lang="ru-RU" dirty="0"/>
              <a:t>.) является лесной </a:t>
            </a:r>
            <a:r>
              <a:rPr lang="ru-RU" dirty="0" err="1"/>
              <a:t>мезофильной</a:t>
            </a:r>
            <a:r>
              <a:rPr lang="ru-RU" dirty="0"/>
              <a:t> формой Т. </a:t>
            </a:r>
            <a:r>
              <a:rPr lang="ru-RU" dirty="0" err="1"/>
              <a:t>biebersteiniana</a:t>
            </a:r>
            <a:r>
              <a:rPr lang="ru-RU" dirty="0"/>
              <a:t>.</a:t>
            </a:r>
          </a:p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 16-40 см высотой. Цветет в конце весны (апрель) или в начале мая. </a:t>
            </a:r>
            <a:endParaRPr lang="ru-RU" dirty="0" smtClean="0"/>
          </a:p>
          <a:p>
            <a:r>
              <a:rPr lang="ru-RU" dirty="0" smtClean="0"/>
              <a:t>Эфемероид</a:t>
            </a:r>
            <a:r>
              <a:rPr lang="ru-RU" dirty="0"/>
              <a:t>. Размножается семенами и вегетативно.</a:t>
            </a:r>
          </a:p>
          <a:p>
            <a:r>
              <a:rPr lang="ru-RU" b="1" dirty="0"/>
              <a:t>Распространение и встречаемость</a:t>
            </a:r>
            <a:endParaRPr lang="ru-RU" dirty="0"/>
          </a:p>
          <a:p>
            <a:r>
              <a:rPr lang="ru-RU" dirty="0"/>
              <a:t>В Белгородской области: в </a:t>
            </a:r>
            <a:r>
              <a:rPr lang="ru-RU" dirty="0" err="1"/>
              <a:t>Новооскольском</a:t>
            </a:r>
            <a:r>
              <a:rPr lang="ru-RU" dirty="0"/>
              <a:t> (балка </a:t>
            </a:r>
            <a:r>
              <a:rPr lang="ru-RU" dirty="0" err="1"/>
              <a:t>Ханова</a:t>
            </a:r>
            <a:r>
              <a:rPr lang="ru-RU" dirty="0"/>
              <a:t>), </a:t>
            </a:r>
            <a:r>
              <a:rPr lang="ru-RU" dirty="0" err="1"/>
              <a:t>Вейделевском</a:t>
            </a:r>
            <a:r>
              <a:rPr lang="ru-RU" dirty="0"/>
              <a:t> районах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/>
              <a:t>ур</a:t>
            </a:r>
            <a:r>
              <a:rPr lang="ru-RU" dirty="0"/>
              <a:t>. «Гнилое»)</a:t>
            </a:r>
          </a:p>
          <a:p>
            <a:r>
              <a:rPr lang="ru-RU" b="1" dirty="0"/>
              <a:t>Ограничивающие факторы</a:t>
            </a:r>
            <a:endParaRPr lang="ru-RU" dirty="0"/>
          </a:p>
          <a:p>
            <a:r>
              <a:rPr lang="ru-RU" dirty="0"/>
              <a:t>Сокращение степных участков, пастьба скота, сбор растений на букеты</a:t>
            </a:r>
          </a:p>
        </p:txBody>
      </p:sp>
    </p:spTree>
    <p:extLst>
      <p:ext uri="{BB962C8B-B14F-4D97-AF65-F5344CB8AC3E}">
        <p14:creationId xmlns:p14="http://schemas.microsoft.com/office/powerpoint/2010/main" val="2504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7143" cy="2095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143" y="0"/>
            <a:ext cx="7011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БРАНДУШКА РАЗНОЦВЕТНАЯ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Однодольные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Лилейные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II — сокращающийся в численности </a:t>
            </a:r>
            <a:r>
              <a:rPr lang="ru-RU" dirty="0" smtClean="0"/>
              <a:t>Европейский</a:t>
            </a:r>
          </a:p>
          <a:p>
            <a:r>
              <a:rPr lang="ru-RU" dirty="0" smtClean="0"/>
              <a:t> </a:t>
            </a:r>
            <a:r>
              <a:rPr lang="ru-RU" dirty="0"/>
              <a:t>степной вид, включенный в Красную книгу России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Цветки одиночные или в числе 2-3, расположенные на очень </a:t>
            </a:r>
            <a:endParaRPr lang="ru-RU" dirty="0" smtClean="0"/>
          </a:p>
          <a:p>
            <a:r>
              <a:rPr lang="ru-RU" dirty="0" smtClean="0"/>
              <a:t>короткой </a:t>
            </a:r>
            <a:r>
              <a:rPr lang="ru-RU" dirty="0"/>
              <a:t>и скрытой в листовых влагалищах (но при плодах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2204864"/>
            <a:ext cx="93372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удлиняющейся) стрелке. Листочки околоцветника в числе 6, </a:t>
            </a:r>
            <a:r>
              <a:rPr lang="ru-RU" dirty="0" smtClean="0"/>
              <a:t>почти </a:t>
            </a:r>
            <a:r>
              <a:rPr lang="ru-RU" dirty="0"/>
              <a:t>до основания </a:t>
            </a:r>
            <a:r>
              <a:rPr lang="ru-RU" dirty="0" smtClean="0"/>
              <a:t>свободные,</a:t>
            </a:r>
          </a:p>
          <a:p>
            <a:r>
              <a:rPr lang="ru-RU" dirty="0" smtClean="0"/>
              <a:t> </a:t>
            </a:r>
            <a:r>
              <a:rPr lang="ru-RU" dirty="0"/>
              <a:t>лилово-розовые, редко белые, </a:t>
            </a:r>
            <a:r>
              <a:rPr lang="ru-RU" dirty="0" smtClean="0"/>
              <a:t>с </a:t>
            </a:r>
            <a:r>
              <a:rPr lang="ru-RU" dirty="0"/>
              <a:t>отгибом 20 -30 мм длиной и очень длинным и узким </a:t>
            </a:r>
            <a:endParaRPr lang="ru-RU" dirty="0" smtClean="0"/>
          </a:p>
          <a:p>
            <a:r>
              <a:rPr lang="ru-RU" dirty="0" smtClean="0"/>
              <a:t>ноготком</a:t>
            </a:r>
            <a:r>
              <a:rPr lang="ru-RU" dirty="0"/>
              <a:t>. </a:t>
            </a:r>
          </a:p>
          <a:p>
            <a:r>
              <a:rPr lang="ru-RU" dirty="0"/>
              <a:t>Тычинок 6, прикрепленных у основания отгиба, с широколинейными</a:t>
            </a:r>
          </a:p>
          <a:p>
            <a:r>
              <a:rPr lang="ru-RU" dirty="0"/>
              <a:t> пыльниками. Завязь трех-гнездная, с многочисленными </a:t>
            </a:r>
          </a:p>
          <a:p>
            <a:r>
              <a:rPr lang="ru-RU" dirty="0" err="1"/>
              <a:t>семезачатками</a:t>
            </a:r>
            <a:r>
              <a:rPr lang="ru-RU" dirty="0"/>
              <a:t> и очень длинным столбиком, на верхушке </a:t>
            </a:r>
          </a:p>
          <a:p>
            <a:r>
              <a:rPr lang="ru-RU" dirty="0"/>
              <a:t>разделенным на 3 узколинейные лопасти, несущие рыльца. </a:t>
            </a:r>
          </a:p>
          <a:p>
            <a:r>
              <a:rPr lang="ru-RU" dirty="0"/>
              <a:t>Плод — </a:t>
            </a:r>
            <a:r>
              <a:rPr lang="ru-RU" dirty="0" err="1"/>
              <a:t>многосеменная</a:t>
            </a:r>
            <a:r>
              <a:rPr lang="ru-RU" dirty="0"/>
              <a:t> коробочка, раскрывающаяся 3 створками,</a:t>
            </a:r>
          </a:p>
          <a:p>
            <a:r>
              <a:rPr lang="ru-RU" dirty="0"/>
              <a:t> 12 — 20 мм длиной. Клубнелуковица окружена темно-бурыми </a:t>
            </a:r>
          </a:p>
          <a:p>
            <a:r>
              <a:rPr lang="ru-RU" dirty="0"/>
              <a:t>перепончатыми оболочками. Листья в числе 3 — 4, развивающимися</a:t>
            </a:r>
          </a:p>
          <a:p>
            <a:r>
              <a:rPr lang="ru-RU" dirty="0"/>
              <a:t> одновременно с цветками ранней весной, широколинейные, голые </a:t>
            </a:r>
          </a:p>
          <a:p>
            <a:r>
              <a:rPr lang="ru-RU" dirty="0"/>
              <a:t>и гладкие.</a:t>
            </a:r>
          </a:p>
          <a:p>
            <a:r>
              <a:rPr lang="ru-RU" dirty="0"/>
              <a:t>Близких видов в Белгородской области нет.</a:t>
            </a:r>
          </a:p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 5-15 см. Цветет в апреле. Эфемероид: зацветает ранней весной и </a:t>
            </a:r>
            <a:r>
              <a:rPr lang="ru-RU" dirty="0" smtClean="0"/>
              <a:t>заканчивает</a:t>
            </a:r>
          </a:p>
          <a:p>
            <a:r>
              <a:rPr lang="ru-RU" dirty="0" smtClean="0"/>
              <a:t> </a:t>
            </a:r>
            <a:r>
              <a:rPr lang="ru-RU" dirty="0"/>
              <a:t>вегетацию с наступлением жаркого летнего периода. Размножается семенами.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4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" y="0"/>
            <a:ext cx="2857500" cy="178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3418" y="0"/>
            <a:ext cx="5650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КАСАТИК НИЗКИЙ ИЛИ ИРИС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Однодольные</a:t>
            </a:r>
          </a:p>
          <a:p>
            <a:r>
              <a:rPr lang="ru-RU" b="1" dirty="0"/>
              <a:t>Семейство: </a:t>
            </a:r>
            <a:r>
              <a:rPr lang="ru-RU" dirty="0" err="1"/>
              <a:t>Касатиковые</a:t>
            </a:r>
            <a:endParaRPr lang="ru-RU" dirty="0"/>
          </a:p>
          <a:p>
            <a:r>
              <a:rPr lang="ru-RU" b="1" dirty="0"/>
              <a:t>Категория и статус: </a:t>
            </a:r>
            <a:r>
              <a:rPr lang="ru-RU" dirty="0"/>
              <a:t>III — редкий Восточноевропейский </a:t>
            </a:r>
            <a:endParaRPr lang="ru-RU" dirty="0" smtClean="0"/>
          </a:p>
          <a:p>
            <a:r>
              <a:rPr lang="ru-RU" dirty="0" smtClean="0"/>
              <a:t>степной </a:t>
            </a:r>
            <a:r>
              <a:rPr lang="ru-RU" dirty="0"/>
              <a:t>вид.</a:t>
            </a:r>
          </a:p>
          <a:p>
            <a:r>
              <a:rPr lang="ru-RU" b="1" dirty="0"/>
              <a:t>Описание и отличие от близких видов.</a:t>
            </a:r>
            <a:endParaRPr lang="ru-RU" dirty="0"/>
          </a:p>
          <a:p>
            <a:r>
              <a:rPr lang="ru-RU" dirty="0"/>
              <a:t>Стебель с 1 цветком, несколько короче сизо-зеленых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8" y="1916832"/>
            <a:ext cx="92922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остроконечных листьев. Цветки фиолетовые, реже </a:t>
            </a:r>
          </a:p>
          <a:p>
            <a:r>
              <a:rPr lang="ru-RU" dirty="0"/>
              <a:t>желтоватые (белые). Трубка околоцветника тонкая, </a:t>
            </a:r>
          </a:p>
          <a:p>
            <a:r>
              <a:rPr lang="ru-RU" dirty="0"/>
              <a:t>далеко выступающая над прицветниками, в 3-5 раз </a:t>
            </a:r>
          </a:p>
          <a:p>
            <a:r>
              <a:rPr lang="ru-RU" dirty="0"/>
              <a:t>длиннее завязи, наружные доли околоцветника сверху у </a:t>
            </a:r>
          </a:p>
          <a:p>
            <a:r>
              <a:rPr lang="ru-RU" dirty="0"/>
              <a:t>основания с бородкой, вниз отогнутые, продолговато-</a:t>
            </a:r>
          </a:p>
          <a:p>
            <a:r>
              <a:rPr lang="ru-RU" dirty="0"/>
              <a:t>эллиптические, уже и несколько короче внутренних долей, обратнояйцевидных, внезапно </a:t>
            </a:r>
            <a:endParaRPr lang="ru-RU" dirty="0" smtClean="0"/>
          </a:p>
          <a:p>
            <a:r>
              <a:rPr lang="ru-RU" dirty="0" smtClean="0"/>
              <a:t>суженных </a:t>
            </a:r>
            <a:r>
              <a:rPr lang="ru-RU" dirty="0"/>
              <a:t>в ноготок; надрезы у верхней губы острые. Плод — трехгранная заостренная </a:t>
            </a:r>
            <a:endParaRPr lang="ru-RU" dirty="0" smtClean="0"/>
          </a:p>
          <a:p>
            <a:r>
              <a:rPr lang="ru-RU" dirty="0" smtClean="0"/>
              <a:t>коробочка</a:t>
            </a:r>
            <a:r>
              <a:rPr lang="ru-RU" dirty="0"/>
              <a:t>. От касатика безлистного (L. </a:t>
            </a:r>
            <a:r>
              <a:rPr lang="ru-RU" dirty="0" err="1"/>
              <a:t>aphyllci</a:t>
            </a:r>
            <a:r>
              <a:rPr lang="ru-RU" dirty="0"/>
              <a:t> L.) отличается тем, что у последнего стебель </a:t>
            </a:r>
            <a:endParaRPr lang="ru-RU" dirty="0" smtClean="0"/>
          </a:p>
          <a:p>
            <a:r>
              <a:rPr lang="ru-RU" dirty="0" smtClean="0"/>
              <a:t>превышает </a:t>
            </a:r>
            <a:r>
              <a:rPr lang="ru-RU" dirty="0"/>
              <a:t>мечевидные листья, цветков от 1 до 3, один верхушечный, доли околоцветника </a:t>
            </a:r>
            <a:endParaRPr lang="ru-RU" dirty="0" smtClean="0"/>
          </a:p>
          <a:p>
            <a:r>
              <a:rPr lang="ru-RU" dirty="0" smtClean="0"/>
              <a:t>почти </a:t>
            </a:r>
            <a:r>
              <a:rPr lang="ru-RU" dirty="0"/>
              <a:t>равные, с округленной верхушкой, нити тычинок почти равные пыльникам, завязь на </a:t>
            </a:r>
            <a:endParaRPr lang="ru-RU" dirty="0" smtClean="0"/>
          </a:p>
          <a:p>
            <a:r>
              <a:rPr lang="ru-RU" dirty="0" smtClean="0"/>
              <a:t>ножке</a:t>
            </a:r>
            <a:r>
              <a:rPr lang="ru-RU" dirty="0"/>
              <a:t>, равной ей по длине, 3-гранная.</a:t>
            </a:r>
          </a:p>
          <a:p>
            <a:r>
              <a:rPr lang="ru-RU" b="1" dirty="0"/>
              <a:t>Сведения по биологии и экологии.</a:t>
            </a:r>
            <a:endParaRPr lang="ru-RU" dirty="0"/>
          </a:p>
          <a:p>
            <a:r>
              <a:rPr lang="ru-RU" dirty="0"/>
              <a:t>Многолетнее растение 8 — 15 см высоты, с </a:t>
            </a:r>
            <a:r>
              <a:rPr lang="ru-RU" dirty="0" err="1"/>
              <a:t>развет</a:t>
            </a:r>
            <a:r>
              <a:rPr lang="ru-RU" dirty="0"/>
              <a:t>-ленным корневищем. Цветет в </a:t>
            </a:r>
            <a:r>
              <a:rPr lang="ru-RU" dirty="0" smtClean="0"/>
              <a:t>апреле-</a:t>
            </a:r>
          </a:p>
          <a:p>
            <a:r>
              <a:rPr lang="ru-RU" dirty="0" smtClean="0"/>
              <a:t>мае</a:t>
            </a:r>
            <a:r>
              <a:rPr lang="ru-RU" dirty="0"/>
              <a:t>. Семена созревают в июне. Размножается семенами и вегетативным путем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8" y="0"/>
            <a:ext cx="28575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2702" y="0"/>
            <a:ext cx="669728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ПРОСТРЕЛ ЛУГОВОЙ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Двудольные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Лютиковые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V- уязвимый на территории области </a:t>
            </a:r>
            <a:endParaRPr lang="ru-RU" dirty="0" smtClean="0"/>
          </a:p>
          <a:p>
            <a:r>
              <a:rPr lang="ru-RU" dirty="0" smtClean="0"/>
              <a:t>Европейский </a:t>
            </a:r>
            <a:r>
              <a:rPr lang="ru-RU" dirty="0"/>
              <a:t>лесостепной вид.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Стебли прямостоячие, мохнато-волосистые. Основная часть </a:t>
            </a:r>
            <a:endParaRPr lang="ru-RU" dirty="0" smtClean="0"/>
          </a:p>
          <a:p>
            <a:r>
              <a:rPr lang="ru-RU" dirty="0" smtClean="0"/>
              <a:t>листьев </a:t>
            </a:r>
            <a:r>
              <a:rPr lang="ru-RU" dirty="0"/>
              <a:t>собрана в прикорневую розетку; они появляются в </a:t>
            </a:r>
            <a:endParaRPr lang="ru-RU" dirty="0" smtClean="0"/>
          </a:p>
          <a:p>
            <a:r>
              <a:rPr lang="ru-RU" dirty="0" smtClean="0"/>
              <a:t>конце </a:t>
            </a:r>
            <a:r>
              <a:rPr lang="ru-RU" dirty="0"/>
              <a:t>или после цветения, имеют длинные черешки и </a:t>
            </a:r>
            <a:r>
              <a:rPr lang="ru-RU" dirty="0" smtClean="0"/>
              <a:t>пластинки </a:t>
            </a:r>
          </a:p>
          <a:p>
            <a:r>
              <a:rPr lang="ru-RU" dirty="0" smtClean="0"/>
              <a:t>в </a:t>
            </a:r>
            <a:r>
              <a:rPr lang="ru-RU" dirty="0"/>
              <a:t>очертании широкояйцевидные, перисто-рассеченные с </a:t>
            </a:r>
            <a:endParaRPr lang="ru-RU" dirty="0" smtClean="0"/>
          </a:p>
          <a:p>
            <a:r>
              <a:rPr lang="ru-RU" dirty="0" smtClean="0"/>
              <a:t>дважды </a:t>
            </a:r>
            <a:r>
              <a:rPr lang="ru-RU" dirty="0"/>
              <a:t>перисто-раздельными сегментами и конечными </a:t>
            </a:r>
            <a:endParaRPr lang="ru-RU" dirty="0" smtClean="0"/>
          </a:p>
          <a:p>
            <a:r>
              <a:rPr lang="ru-RU" dirty="0" smtClean="0"/>
              <a:t>дольками</a:t>
            </a:r>
            <a:r>
              <a:rPr lang="ru-RU" dirty="0"/>
              <a:t>, опушенные, особенно снизу. На стебле </a:t>
            </a:r>
            <a:r>
              <a:rPr lang="ru-RU" dirty="0" smtClean="0"/>
              <a:t>располагается</a:t>
            </a:r>
          </a:p>
          <a:p>
            <a:r>
              <a:rPr lang="ru-RU" dirty="0" smtClean="0"/>
              <a:t> </a:t>
            </a:r>
            <a:r>
              <a:rPr lang="ru-RU" dirty="0"/>
              <a:t>мутовка небольших сильно волосистых листьев покрывала, </a:t>
            </a:r>
            <a:endParaRPr lang="ru-RU" dirty="0" smtClean="0"/>
          </a:p>
          <a:p>
            <a:r>
              <a:rPr lang="ru-RU" dirty="0" smtClean="0"/>
              <a:t>разделенных </a:t>
            </a:r>
            <a:r>
              <a:rPr lang="ru-RU" dirty="0"/>
              <a:t>на линейные, волосистые доли. Из ее центра </a:t>
            </a:r>
            <a:endParaRPr lang="ru-RU" dirty="0" smtClean="0"/>
          </a:p>
          <a:p>
            <a:r>
              <a:rPr lang="ru-RU" dirty="0" smtClean="0"/>
              <a:t>выходит </a:t>
            </a:r>
            <a:r>
              <a:rPr lang="ru-RU" dirty="0"/>
              <a:t>изогнутый цветонос, при плодах удлиняющийся. </a:t>
            </a:r>
            <a:endParaRPr lang="ru-RU" dirty="0" smtClean="0"/>
          </a:p>
          <a:p>
            <a:r>
              <a:rPr lang="ru-RU" dirty="0" smtClean="0"/>
              <a:t>Цветки </a:t>
            </a:r>
            <a:r>
              <a:rPr lang="ru-RU" dirty="0"/>
              <a:t>обычно поникающие, колокольчатые, с листочками, </a:t>
            </a:r>
            <a:endParaRPr lang="ru-RU" dirty="0" smtClean="0"/>
          </a:p>
          <a:p>
            <a:r>
              <a:rPr lang="ru-RU" dirty="0" smtClean="0"/>
              <a:t>отогнутыми </a:t>
            </a:r>
            <a:r>
              <a:rPr lang="ru-RU" dirty="0"/>
              <a:t>наружу, снаружи бледно-лиловые, реже </a:t>
            </a:r>
            <a:endParaRPr lang="ru-RU" dirty="0" smtClean="0"/>
          </a:p>
          <a:p>
            <a:r>
              <a:rPr lang="ru-RU" dirty="0" smtClean="0"/>
              <a:t>красноватые</a:t>
            </a:r>
            <a:r>
              <a:rPr lang="ru-RU" dirty="0"/>
              <a:t>, с внутренней стороны желтовато-лиловые, </a:t>
            </a:r>
            <a:endParaRPr lang="ru-RU" dirty="0" smtClean="0"/>
          </a:p>
          <a:p>
            <a:r>
              <a:rPr lang="ru-RU" dirty="0" smtClean="0"/>
              <a:t>зеленовато-желтые </a:t>
            </a:r>
            <a:r>
              <a:rPr lang="ru-RU" dirty="0"/>
              <a:t>или желтоватые. Тычинки </a:t>
            </a:r>
            <a:endParaRPr lang="ru-RU" dirty="0" smtClean="0"/>
          </a:p>
          <a:p>
            <a:r>
              <a:rPr lang="ru-RU" dirty="0" smtClean="0"/>
              <a:t>многочисленные</a:t>
            </a:r>
            <a:r>
              <a:rPr lang="ru-RU" dirty="0"/>
              <a:t>, желтые. От прострела раскрытого, или </a:t>
            </a:r>
            <a:endParaRPr lang="ru-RU" dirty="0" smtClean="0"/>
          </a:p>
          <a:p>
            <a:r>
              <a:rPr lang="ru-RU" dirty="0" smtClean="0"/>
              <a:t>Сон-травы </a:t>
            </a:r>
            <a:r>
              <a:rPr lang="ru-RU" dirty="0"/>
              <a:t>(Р. </a:t>
            </a:r>
            <a:r>
              <a:rPr lang="ru-RU" dirty="0" err="1"/>
              <a:t>patens</a:t>
            </a:r>
            <a:r>
              <a:rPr lang="ru-RU" dirty="0"/>
              <a:t>) отличается тем, что у последнего </a:t>
            </a:r>
            <a:endParaRPr lang="ru-RU" dirty="0" smtClean="0"/>
          </a:p>
          <a:p>
            <a:r>
              <a:rPr lang="ru-RU" dirty="0" smtClean="0"/>
              <a:t>листья </a:t>
            </a:r>
            <a:r>
              <a:rPr lang="ru-RU" dirty="0"/>
              <a:t>розетки тройчатые, доли их пальчато-раздельные на </a:t>
            </a:r>
            <a:endParaRPr lang="ru-RU" dirty="0" smtClean="0"/>
          </a:p>
          <a:p>
            <a:r>
              <a:rPr lang="ru-RU" dirty="0" smtClean="0"/>
              <a:t>доли </a:t>
            </a:r>
            <a:r>
              <a:rPr lang="ru-RU" dirty="0"/>
              <a:t>второго порядка. Цветок крупный, светло-лиловый, </a:t>
            </a:r>
            <a:endParaRPr lang="ru-RU" dirty="0" smtClean="0"/>
          </a:p>
          <a:p>
            <a:r>
              <a:rPr lang="ru-RU" dirty="0" smtClean="0"/>
              <a:t>лепестки </a:t>
            </a:r>
            <a:r>
              <a:rPr lang="ru-RU" dirty="0"/>
              <a:t>в несколько раз длиннее тычинок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3333" cy="251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263" y="0"/>
            <a:ext cx="70103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РЯБЧИК РУССКИЙ</a:t>
            </a:r>
            <a:endParaRPr lang="ru-RU" dirty="0"/>
          </a:p>
          <a:p>
            <a:r>
              <a:rPr lang="ru-RU" b="1" dirty="0"/>
              <a:t>Класс: </a:t>
            </a:r>
            <a:r>
              <a:rPr lang="ru-RU" dirty="0"/>
              <a:t>Однодольные</a:t>
            </a:r>
          </a:p>
          <a:p>
            <a:r>
              <a:rPr lang="ru-RU" b="1" dirty="0"/>
              <a:t>Семейство: </a:t>
            </a:r>
            <a:r>
              <a:rPr lang="ru-RU" dirty="0"/>
              <a:t>Лилейные</a:t>
            </a:r>
          </a:p>
          <a:p>
            <a:r>
              <a:rPr lang="ru-RU" b="1" dirty="0"/>
              <a:t>Категория и статус: </a:t>
            </a:r>
            <a:r>
              <a:rPr lang="ru-RU" dirty="0"/>
              <a:t>V — уязвимый на территории области вид. </a:t>
            </a:r>
            <a:endParaRPr lang="ru-RU" dirty="0" smtClean="0"/>
          </a:p>
          <a:p>
            <a:r>
              <a:rPr lang="ru-RU" dirty="0" smtClean="0"/>
              <a:t>Включен </a:t>
            </a:r>
            <a:r>
              <a:rPr lang="ru-RU" dirty="0"/>
              <a:t>в Красную книгу России</a:t>
            </a:r>
          </a:p>
          <a:p>
            <a:r>
              <a:rPr lang="ru-RU" b="1" dirty="0"/>
              <a:t>Описание и отличие от близких видов</a:t>
            </a:r>
            <a:endParaRPr lang="ru-RU" dirty="0"/>
          </a:p>
          <a:p>
            <a:r>
              <a:rPr lang="ru-RU" dirty="0"/>
              <a:t>Стебель прямой, листья линейные, смещенные ко второй трети </a:t>
            </a:r>
            <a:endParaRPr lang="ru-RU" dirty="0" smtClean="0"/>
          </a:p>
          <a:p>
            <a:r>
              <a:rPr lang="ru-RU" dirty="0" smtClean="0"/>
              <a:t>стебля</a:t>
            </a:r>
            <a:r>
              <a:rPr lang="ru-RU" dirty="0"/>
              <a:t>, очередные, верхние нитевидные, сближенные, со </a:t>
            </a:r>
            <a:r>
              <a:rPr lang="ru-RU" dirty="0" smtClean="0"/>
              <a:t>спирально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602" y="2552014"/>
            <a:ext cx="931415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закрученными концами. Цветки от одного до пяти, собраны в редкой кисти на верхушке </a:t>
            </a:r>
            <a:endParaRPr lang="ru-RU" dirty="0" smtClean="0"/>
          </a:p>
          <a:p>
            <a:r>
              <a:rPr lang="ru-RU" dirty="0" smtClean="0"/>
              <a:t>стебля</a:t>
            </a:r>
            <a:r>
              <a:rPr lang="ru-RU" dirty="0"/>
              <a:t>. Околоцветник колокольчатый, снаружи темно-красный с более темным неясным </a:t>
            </a:r>
            <a:endParaRPr lang="ru-RU" dirty="0" smtClean="0"/>
          </a:p>
          <a:p>
            <a:r>
              <a:rPr lang="ru-RU" dirty="0" smtClean="0"/>
              <a:t>шахматным </a:t>
            </a:r>
            <a:r>
              <a:rPr lang="ru-RU" dirty="0"/>
              <a:t>рисунком, внутри желтоватый с зеленоватой центральной полоской; наружные </a:t>
            </a:r>
            <a:endParaRPr lang="ru-RU" dirty="0" smtClean="0"/>
          </a:p>
          <a:p>
            <a:r>
              <a:rPr lang="ru-RU" dirty="0" smtClean="0"/>
              <a:t>доли </a:t>
            </a:r>
            <a:r>
              <a:rPr lang="ru-RU" dirty="0"/>
              <a:t>околоцветника узкоовальные, до 3 см длиной и 8 мм шириной, внутренние </a:t>
            </a:r>
            <a:endParaRPr lang="ru-RU" dirty="0" smtClean="0"/>
          </a:p>
          <a:p>
            <a:r>
              <a:rPr lang="ru-RU" dirty="0" smtClean="0"/>
              <a:t>обратнояйцевидные</a:t>
            </a:r>
            <a:r>
              <a:rPr lang="ru-RU" dirty="0"/>
              <a:t>, до 3,5 см длиной и до 15 мм шириной, с оттянутой тупой верхушкой. </a:t>
            </a:r>
            <a:endParaRPr lang="ru-RU" dirty="0" smtClean="0"/>
          </a:p>
          <a:p>
            <a:r>
              <a:rPr lang="ru-RU" dirty="0" smtClean="0"/>
              <a:t>Луковица </a:t>
            </a:r>
            <a:r>
              <a:rPr lang="ru-RU" dirty="0"/>
              <a:t>сплюснутая. От рябчика шахматного (</a:t>
            </a:r>
            <a:r>
              <a:rPr lang="ru-RU" dirty="0" err="1"/>
              <a:t>Fritillaria</a:t>
            </a:r>
            <a:r>
              <a:rPr lang="ru-RU" dirty="0"/>
              <a:t> </a:t>
            </a:r>
            <a:r>
              <a:rPr lang="ru-RU" dirty="0" err="1"/>
              <a:t>meleagris</a:t>
            </a:r>
            <a:r>
              <a:rPr lang="ru-RU" dirty="0"/>
              <a:t> L.) отличается верхними </a:t>
            </a:r>
            <a:endParaRPr lang="ru-RU" dirty="0" smtClean="0"/>
          </a:p>
          <a:p>
            <a:r>
              <a:rPr lang="ru-RU" dirty="0" smtClean="0"/>
              <a:t>скученными </a:t>
            </a:r>
            <a:r>
              <a:rPr lang="ru-RU" dirty="0"/>
              <a:t>листьями с тонкой усиковидной закрученной верхушкой и 6-гранной крылатой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ребрам коробочкой.</a:t>
            </a:r>
          </a:p>
          <a:p>
            <a:r>
              <a:rPr lang="ru-RU" b="1" dirty="0"/>
              <a:t>Сведения по биологии и экологии</a:t>
            </a:r>
            <a:endParaRPr lang="ru-RU" dirty="0"/>
          </a:p>
          <a:p>
            <a:r>
              <a:rPr lang="ru-RU" dirty="0"/>
              <a:t>Многолетник. 15-30 см высотой. Цветет в апреле-мае. Плодоносит в конце мая-начале </a:t>
            </a:r>
            <a:endParaRPr lang="ru-RU" dirty="0" smtClean="0"/>
          </a:p>
          <a:p>
            <a:r>
              <a:rPr lang="ru-RU" dirty="0" smtClean="0"/>
              <a:t>июня </a:t>
            </a:r>
            <a:r>
              <a:rPr lang="ru-RU" dirty="0"/>
              <a:t>и вскоре заканчивает вегетацию; эфемероид. Размножается семенами и вегетативно. </a:t>
            </a:r>
            <a:endParaRPr lang="ru-RU" dirty="0" smtClean="0"/>
          </a:p>
          <a:p>
            <a:r>
              <a:rPr lang="ru-RU" dirty="0" smtClean="0"/>
              <a:t>Произрастает </a:t>
            </a:r>
            <a:r>
              <a:rPr lang="ru-RU" dirty="0"/>
              <a:t>в светлых лесах, на лугах, </a:t>
            </a:r>
            <a:r>
              <a:rPr lang="ru-RU" dirty="0" err="1"/>
              <a:t>остепненных</a:t>
            </a:r>
            <a:r>
              <a:rPr lang="ru-RU" dirty="0"/>
              <a:t> полянах и опушках.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860</Words>
  <Application>Microsoft Office PowerPoint</Application>
  <PresentationFormat>Экран (4:3)</PresentationFormat>
  <Paragraphs>187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Деревья и кустарники Белгородской области занесенные в Красную Книгу.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Белгородской области занесенные в Красную Книгу.</dc:title>
  <dc:creator>Cергей</dc:creator>
  <cp:lastModifiedBy>Cергей</cp:lastModifiedBy>
  <cp:revision>8</cp:revision>
  <dcterms:created xsi:type="dcterms:W3CDTF">2014-01-08T17:35:12Z</dcterms:created>
  <dcterms:modified xsi:type="dcterms:W3CDTF">2014-01-08T20:10:22Z</dcterms:modified>
</cp:coreProperties>
</file>