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3" r:id="rId2"/>
    <p:sldId id="261" r:id="rId3"/>
    <p:sldId id="304" r:id="rId4"/>
    <p:sldId id="296" r:id="rId5"/>
    <p:sldId id="297" r:id="rId6"/>
    <p:sldId id="302" r:id="rId7"/>
    <p:sldId id="303" r:id="rId8"/>
    <p:sldId id="301" r:id="rId9"/>
    <p:sldId id="295" r:id="rId10"/>
    <p:sldId id="269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7635"/>
    <a:srgbClr val="922300"/>
    <a:srgbClr val="B84542"/>
    <a:srgbClr val="008000"/>
    <a:srgbClr val="002600"/>
    <a:srgbClr val="B9FFB9"/>
    <a:srgbClr val="F7923F"/>
    <a:srgbClr val="A950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1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5C09E3-3013-44F9-8D59-E156D4C334B4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A95167-E27D-4B8D-BB96-60916C5BED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95167-E27D-4B8D-BB96-60916C5BED7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95167-E27D-4B8D-BB96-60916C5BED7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B21CB-FF47-4E68-A1F5-21510453A608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 dir="in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laudinedu11200.c.l.pic.centerblog.net/481e9cc4.png" TargetMode="External"/><Relationship Id="rId2" Type="http://schemas.openxmlformats.org/officeDocument/2006/relationships/hyperlink" Target="http://img-fotki.yandex.ru/get/6608/123155165.37/0_97944_a16594dc_X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claudinedu11200.c.l.pic.centerblog.net/481e9cc4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285852" y="0"/>
            <a:ext cx="7143750" cy="6858000"/>
          </a:xfrm>
          <a:prstGeom prst="rect">
            <a:avLst/>
          </a:prstGeom>
          <a:noFill/>
        </p:spPr>
      </p:pic>
      <p:sp>
        <p:nvSpPr>
          <p:cNvPr id="11" name="Прямоугольник 2"/>
          <p:cNvSpPr>
            <a:spLocks noChangeArrowheads="1"/>
          </p:cNvSpPr>
          <p:nvPr/>
        </p:nvSpPr>
        <p:spPr bwMode="auto">
          <a:xfrm rot="21399349">
            <a:off x="1125280" y="2370787"/>
            <a:ext cx="7572033" cy="1575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4400" b="1" i="1" dirty="0" smtClean="0">
                <a:solidFill>
                  <a:srgbClr val="FF0000"/>
                </a:solidFill>
              </a:rPr>
              <a:t>Интегрированные уроки в </a:t>
            </a:r>
            <a:r>
              <a:rPr lang="ru-RU" sz="4400" b="1" i="1" smtClean="0">
                <a:solidFill>
                  <a:srgbClr val="FF0000"/>
                </a:solidFill>
              </a:rPr>
              <a:t>начальной школе</a:t>
            </a:r>
            <a:endParaRPr lang="ru-RU" sz="4800" i="1" dirty="0">
              <a:solidFill>
                <a:srgbClr val="FF0000"/>
              </a:solidFill>
            </a:endParaRPr>
          </a:p>
        </p:txBody>
      </p:sp>
      <p:pic>
        <p:nvPicPr>
          <p:cNvPr id="12" name="Picture 2" descr="http://img-fotki.yandex.ru/get/6100/102699435.5e9/0_82f66_e96c9e6e_XL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785918" y="214290"/>
            <a:ext cx="4786346" cy="100013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995936" y="445314"/>
            <a:ext cx="42484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987824" y="1606733"/>
            <a:ext cx="51845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339752" y="3078252"/>
            <a:ext cx="58326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971600" y="5031759"/>
            <a:ext cx="720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000100" y="71120"/>
            <a:ext cx="721523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Интеграция нескольких предметов является средством интенсификации урока, расширяют его информативную емкость, способствуют развитию интереса к предметам, повышают творческий потенциал учащихся.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88640"/>
            <a:ext cx="748883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– ресурсы:</a:t>
            </a:r>
          </a:p>
          <a:p>
            <a:pPr algn="ctr">
              <a:defRPr/>
            </a:pPr>
            <a:endParaRPr lang="ru-RU" sz="800" dirty="0" smtClean="0"/>
          </a:p>
          <a:p>
            <a:pPr algn="ctr">
              <a:defRPr/>
            </a:pPr>
            <a:r>
              <a:rPr lang="ru-RU" sz="2400" dirty="0" smtClean="0"/>
              <a:t>Декоративная «решетка» для  создания фона:</a:t>
            </a:r>
          </a:p>
          <a:p>
            <a:pPr algn="ctr">
              <a:defRPr/>
            </a:pPr>
            <a:r>
              <a:rPr lang="ru-RU" dirty="0" smtClean="0">
                <a:hlinkClick r:id="rId2"/>
              </a:rPr>
              <a:t>http://img-fotki.yandex.ru/get/6608/123155165.37/0_97944_a16594dc_XL</a:t>
            </a:r>
            <a:endParaRPr lang="ru-RU" dirty="0" smtClean="0"/>
          </a:p>
          <a:p>
            <a:pPr algn="ctr">
              <a:defRPr/>
            </a:pPr>
            <a:endParaRPr lang="ru-RU" sz="800" dirty="0" smtClean="0"/>
          </a:p>
          <a:p>
            <a:pPr algn="ctr">
              <a:defRPr/>
            </a:pPr>
            <a:endParaRPr lang="ru-RU" sz="800" dirty="0" smtClean="0"/>
          </a:p>
          <a:p>
            <a:pPr algn="ctr">
              <a:defRPr/>
            </a:pPr>
            <a:r>
              <a:rPr lang="ru-RU" sz="2400" dirty="0" smtClean="0"/>
              <a:t>Картинка с ромашками для надписи (слайд 1): </a:t>
            </a:r>
          </a:p>
          <a:p>
            <a:pPr algn="ctr">
              <a:defRPr/>
            </a:pPr>
            <a:endParaRPr lang="ru-RU" sz="400" dirty="0" smtClean="0"/>
          </a:p>
          <a:p>
            <a:pPr algn="ctr"/>
            <a:r>
              <a:rPr lang="en-US" dirty="0" smtClean="0">
                <a:hlinkClick r:id="rId3"/>
              </a:rPr>
              <a:t>http://claudinedu11200.c.l.pic.centerblog.net/481e9cc4.png</a:t>
            </a:r>
            <a:endParaRPr lang="ru-RU" dirty="0" smtClean="0"/>
          </a:p>
          <a:p>
            <a:pPr algn="ctr"/>
            <a:endParaRPr lang="ru-RU" sz="800" dirty="0" smtClean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0" y="29673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928662" y="3063147"/>
            <a:ext cx="73581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844422"/>
            <a:ext cx="842965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indent="-74295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Формирование совокупности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универсальных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учебных действий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 обеспечивающих компетенцию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научиться учиться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а не только освоение учащимися конкретных предметных знаний     и навыков в рамках отдельных дисциплин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</a:t>
            </a:r>
            <a:r>
              <a:rPr lang="ru-RU" sz="3200" b="1" dirty="0" smtClean="0">
                <a:solidFill>
                  <a:srgbClr val="FF0000"/>
                </a:solidFill>
              </a:rPr>
              <a:t>важная задача современной системы образования</a:t>
            </a:r>
            <a:r>
              <a:rPr lang="ru-RU" sz="2800" b="1" dirty="0" smtClean="0"/>
              <a:t>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971600" y="146271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214422"/>
            <a:ext cx="721522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</a:rPr>
              <a:t>    Главное в работе учителя начальной школы – </a:t>
            </a:r>
            <a:endParaRPr lang="ru-RU" sz="3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4800" b="1" dirty="0" smtClean="0">
                <a:solidFill>
                  <a:srgbClr val="C00000"/>
                </a:solidFill>
              </a:rPr>
              <a:t>научить  детей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</a:rPr>
              <a:t>учиться, развить  их  речь,  ум, воображение. 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357166"/>
            <a:ext cx="742955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Когда возможна интеграция предметов?</a:t>
            </a:r>
          </a:p>
          <a:p>
            <a:r>
              <a:rPr lang="ru-RU" sz="2800" b="1" dirty="0" smtClean="0"/>
              <a:t>Она предполагает выполнение трёх условий:</a:t>
            </a: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*</a:t>
            </a: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объекты исследования должны совпадать либо быть достаточно близкими;</a:t>
            </a: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*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 интегрированных учебных предметах используются одинаковые или близкие методы исследования;</a:t>
            </a: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*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интегрируемые учебные предметы строятся на общих закономерностях, общих теоретических концепциях.</a:t>
            </a:r>
          </a:p>
          <a:p>
            <a:endParaRPr lang="ru-RU" sz="2800" b="1" dirty="0" smtClean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0"/>
            <a:ext cx="742955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Возможности </a:t>
            </a:r>
            <a:r>
              <a:rPr lang="ru-RU" sz="3200" b="1" dirty="0" smtClean="0">
                <a:solidFill>
                  <a:srgbClr val="FF0000"/>
                </a:solidFill>
              </a:rPr>
              <a:t>интеграции в начальном обучении.</a:t>
            </a:r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ru-RU" sz="3200" b="1" dirty="0" smtClean="0"/>
              <a:t>  Все школьные дисциплины обладают своеобразным интеграционным потенциалом, но их способность сочетаться, эффективность интегрированного курса зависят от многих условий.  </a:t>
            </a:r>
          </a:p>
          <a:p>
            <a:r>
              <a:rPr lang="ru-RU" sz="3200" b="1" dirty="0" smtClean="0"/>
              <a:t>   Учитель прежде всего анализирует уровень подготовленности учеников своего класса, оценивает</a:t>
            </a:r>
            <a:r>
              <a:rPr lang="ru-RU" b="1" dirty="0" smtClean="0"/>
              <a:t> </a:t>
            </a:r>
            <a:r>
              <a:rPr lang="ru-RU" sz="3200" b="1" dirty="0" smtClean="0"/>
              <a:t>их психологические особенности и познавательные интересы.</a:t>
            </a:r>
            <a:endParaRPr lang="ru-RU" sz="28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857224" y="-398285"/>
            <a:ext cx="7429552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с детьми показывает, что они лучше воспринимают и прочнее запоминают новую информацию, если  последняя опирается на опыт и уже имеющиеся знания  и особый интерес у них проявляется, если привлекаются знания других учебных предметов.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928662" y="2893323"/>
            <a:ext cx="728667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857224" y="646113"/>
            <a:ext cx="74295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Интегрированные уроки позволяют учесть опыт школьника, разнообразить методы и приёмы работы, избежать повторов одних и тех же знаний в разных учебных предметах, тем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самым уменьшая затраты обучающегося на освоение знаний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500438"/>
            <a:ext cx="75009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800000"/>
                </a:solidFill>
              </a:rPr>
              <a:t>Термин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«интеграция»  </a:t>
            </a:r>
            <a:r>
              <a:rPr lang="ru-RU" sz="3200" b="1" dirty="0" smtClean="0">
                <a:solidFill>
                  <a:srgbClr val="800000"/>
                </a:solidFill>
              </a:rPr>
              <a:t>всё чаще и чаще используется в научной педагогической литературе. Латинское слово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</a:rPr>
              <a:t>inteqratio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» </a:t>
            </a:r>
            <a:r>
              <a:rPr lang="ru-RU" sz="3200" b="1" dirty="0" smtClean="0">
                <a:solidFill>
                  <a:srgbClr val="800000"/>
                </a:solidFill>
              </a:rPr>
              <a:t>имеет значение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</a:rPr>
              <a:t>востановление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, восполнение»</a:t>
            </a:r>
            <a:r>
              <a:rPr lang="ru-RU" sz="3200" b="1" dirty="0" smtClean="0">
                <a:solidFill>
                  <a:srgbClr val="800000"/>
                </a:solidFill>
              </a:rPr>
              <a:t>. </a:t>
            </a:r>
            <a:endParaRPr lang="ru-RU" sz="32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85728"/>
            <a:ext cx="72866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 каждом классе есть группы школьников, отличающиеся типами памяти, восприятия, внимания. Кого-то из них темп объяснения учителя устраивает, а для кого-то он слишком быстр.</a:t>
            </a:r>
          </a:p>
          <a:p>
            <a:r>
              <a:rPr lang="ru-RU" sz="2800" b="1" dirty="0" smtClean="0"/>
              <a:t>Кому-то используемая на уроке таблица кажется ясной, а другие воспринимают ее только после длительных разъяснений. Отсюда возникают споры и разногласия. Самостоятельная исследовательская работа учеников несколько уравнивает их шансы, так как каждый выбирает свойственный ему интеллектуальный  уровень</a:t>
            </a:r>
            <a:r>
              <a:rPr lang="ru-RU" sz="2800" dirty="0" smtClean="0"/>
              <a:t>.  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785794"/>
            <a:ext cx="735811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Ян </a:t>
            </a:r>
            <a:r>
              <a:rPr lang="ru-RU" sz="3200" b="1" dirty="0" err="1" smtClean="0">
                <a:solidFill>
                  <a:srgbClr val="00B0F0"/>
                </a:solidFill>
              </a:rPr>
              <a:t>Амос</a:t>
            </a:r>
            <a:r>
              <a:rPr lang="ru-RU" sz="3200" b="1" dirty="0" smtClean="0">
                <a:solidFill>
                  <a:srgbClr val="00B0F0"/>
                </a:solidFill>
              </a:rPr>
              <a:t> Каменский </a:t>
            </a:r>
            <a:r>
              <a:rPr lang="ru-RU" sz="3200" b="1" dirty="0" smtClean="0"/>
              <a:t>еще в XVII веке говорил, что </a:t>
            </a:r>
            <a:r>
              <a:rPr lang="ru-RU" sz="3200" b="1" u="sng" dirty="0" smtClean="0"/>
              <a:t>начальная школа должна учить не только чтению, письму и счету, но и полезным детям сведениям, которые входят в фонд общих знаний, основанных на интересах детей. Школа</a:t>
            </a:r>
            <a:r>
              <a:rPr lang="ru-RU" sz="3200" b="1" dirty="0" smtClean="0"/>
              <a:t>, </a:t>
            </a:r>
            <a:r>
              <a:rPr lang="ru-RU" sz="3200" b="1" dirty="0" smtClean="0">
                <a:solidFill>
                  <a:srgbClr val="00B0F0"/>
                </a:solidFill>
              </a:rPr>
              <a:t>по мнению Я.А.Каменского, </a:t>
            </a:r>
            <a:r>
              <a:rPr lang="ru-RU" sz="3200" b="1" u="sng" dirty="0" smtClean="0"/>
              <a:t>должна стать мастерской, в которой происходит взаимное обучение, обсуждение, экспериментирование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43634"/>
      </a:hlink>
      <a:folHlink>
        <a:srgbClr val="CD737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442</Words>
  <Application>Microsoft Office PowerPoint</Application>
  <PresentationFormat>Экран (4:3)</PresentationFormat>
  <Paragraphs>42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Андрей</cp:lastModifiedBy>
  <cp:revision>27</cp:revision>
  <dcterms:created xsi:type="dcterms:W3CDTF">2014-06-15T09:49:01Z</dcterms:created>
  <dcterms:modified xsi:type="dcterms:W3CDTF">2014-12-10T17:39:42Z</dcterms:modified>
</cp:coreProperties>
</file>