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88" r:id="rId14"/>
    <p:sldId id="289" r:id="rId15"/>
    <p:sldId id="290" r:id="rId16"/>
    <p:sldId id="291" r:id="rId17"/>
    <p:sldId id="267" r:id="rId18"/>
    <p:sldId id="268" r:id="rId19"/>
    <p:sldId id="269" r:id="rId20"/>
    <p:sldId id="270" r:id="rId21"/>
    <p:sldId id="279" r:id="rId22"/>
    <p:sldId id="278" r:id="rId23"/>
    <p:sldId id="277" r:id="rId24"/>
    <p:sldId id="276" r:id="rId25"/>
    <p:sldId id="285" r:id="rId26"/>
    <p:sldId id="275" r:id="rId27"/>
    <p:sldId id="280" r:id="rId28"/>
    <p:sldId id="281" r:id="rId29"/>
    <p:sldId id="286" r:id="rId30"/>
    <p:sldId id="282" r:id="rId31"/>
    <p:sldId id="287" r:id="rId32"/>
    <p:sldId id="28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C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tx>
        <c:rich>
          <a:bodyPr/>
          <a:lstStyle/>
          <a:p>
            <a:pPr>
              <a:defRPr/>
            </a:pPr>
            <a:r>
              <a:rPr lang="ru-RU" sz="2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ru-RU" sz="2400" b="0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планете Земля</a:t>
            </a:r>
            <a:endParaRPr lang="ru-RU" sz="2400" b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0.23846241986779579"/>
          <c:y val="7.0609498031496395E-2"/>
          <c:w val="0.47908935814287135"/>
          <c:h val="0.816890501968506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38100">
              <a:solidFill>
                <a:schemeClr val="accent3">
                  <a:lumMod val="50000"/>
                </a:schemeClr>
              </a:solidFill>
            </a:ln>
          </c:spPr>
          <c:dPt>
            <c:idx val="0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2">
                  <a:lumMod val="50000"/>
                </a:schemeClr>
              </a:solidFill>
              <a:ln w="38100">
                <a:solidFill>
                  <a:schemeClr val="accent3">
                    <a:lumMod val="50000"/>
                  </a:schemeClr>
                </a:solidFill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Вода</a:t>
                    </a:r>
                    <a:endParaRPr lang="en-US" sz="24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Суша</a:t>
                    </a:r>
                    <a:endParaRPr lang="en-US" sz="24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dPt>
            <c:idx val="0"/>
            <c:spPr>
              <a:solidFill>
                <a:srgbClr val="C00000"/>
              </a:solidFill>
              <a:ln w="25400" cap="flat" cmpd="sng" algn="ctr">
                <a:solidFill>
                  <a:srgbClr val="0070C0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70C0"/>
                </a:solidFill>
              </a:ln>
            </c:spPr>
          </c:dPt>
          <c:cat>
            <c:strRef>
              <c:f>Лист1!$A$2:$A$3</c:f>
              <c:strCache>
                <c:ptCount val="2"/>
                <c:pt idx="0">
                  <c:v>Пресная вода</c:v>
                </c:pt>
                <c:pt idx="1">
                  <c:v>Соленая вода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2.5</c:v>
                </c:pt>
                <c:pt idx="1">
                  <c:v>85</c:v>
                </c:pt>
              </c:numCache>
            </c:numRef>
          </c:val>
        </c:ser>
        <c:firstSliceAng val="0"/>
      </c:pie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2084806867349585"/>
          <c:y val="0.28598818897637884"/>
          <c:w val="0.33883148043015032"/>
          <c:h val="0.36927362204724568"/>
        </c:manualLayout>
      </c:layout>
      <c:spPr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c:spPr>
      <c:txPr>
        <a:bodyPr/>
        <a:lstStyle/>
        <a:p>
          <a:pPr>
            <a:defRPr sz="2400">
              <a:solidFill>
                <a:schemeClr val="dk1"/>
              </a:solidFill>
              <a:latin typeface="Arial" pitchFamily="34" charset="0"/>
              <a:ea typeface="+mn-ea"/>
              <a:cs typeface="Arial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0.05815</cdr:x>
      <cdr:y>0.03288</cdr:y>
    </cdr:from>
    <cdr:to>
      <cdr:x>0.16371</cdr:x>
      <cdr:y>0.33213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 rot="711762">
          <a:off x="402940" y="133639"/>
          <a:ext cx="731520" cy="1216152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0.05815</cdr:x>
      <cdr:y>0.03288</cdr:y>
    </cdr:from>
    <cdr:to>
      <cdr:x>0.16371</cdr:x>
      <cdr:y>0.33213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 rot="711762">
          <a:off x="402940" y="133639"/>
          <a:ext cx="731520" cy="1216152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00B0F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0.61376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0" y="2790069"/>
          <a:ext cx="6929486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endParaRPr lang="ru-RU" sz="32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endParaRPr lang="ru-RU" sz="3200" b="1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  <a:p xmlns:a="http://schemas.openxmlformats.org/drawingml/2006/main">
          <a:pPr algn="ctr"/>
          <a:r>
            <a: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                        </a:t>
          </a:r>
          <a:endParaRPr lang="ru-RU" sz="3200" b="1" cap="none" spc="0" dirty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rgbClr val="FF0000"/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?lr=213&amp;source=wiz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c/2/69/415/69415843_04.png" TargetMode="External"/><Relationship Id="rId5" Type="http://schemas.openxmlformats.org/officeDocument/2006/relationships/hyperlink" Target="http://img1.liveinternet.ru/images/attach/c/2/69/415/69415810_03.png" TargetMode="External"/><Relationship Id="rId4" Type="http://schemas.openxmlformats.org/officeDocument/2006/relationships/hyperlink" Target="http://i001.radikal.ru/0711/b8/d9de2e060dd9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548680"/>
            <a:ext cx="85324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Муниципальное  казенное образовательное учреждение </a:t>
            </a:r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 err="1" smtClean="0"/>
              <a:t>Мирновская</a:t>
            </a:r>
            <a:r>
              <a:rPr lang="ru-RU" sz="2400" b="1" dirty="0" smtClean="0"/>
              <a:t> СОШ №34»</a:t>
            </a:r>
          </a:p>
          <a:p>
            <a:pPr algn="ctr"/>
            <a:r>
              <a:rPr lang="ru-RU" sz="2400" b="1" dirty="0" err="1" smtClean="0"/>
              <a:t>Ефремовский</a:t>
            </a:r>
            <a:r>
              <a:rPr lang="ru-RU" sz="2400" b="1" dirty="0" smtClean="0"/>
              <a:t> район Тульская область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Исследовательский проект </a:t>
            </a:r>
          </a:p>
          <a:p>
            <a:pPr algn="ctr"/>
            <a:r>
              <a:rPr lang="ru-RU" sz="2400" b="1" dirty="0" smtClean="0"/>
              <a:t>«Вода. Состав воды. Охрана вод»</a:t>
            </a:r>
          </a:p>
          <a:p>
            <a:pPr algn="ctr"/>
            <a:r>
              <a:rPr lang="ru-RU" sz="2400" b="1" dirty="0" smtClean="0"/>
              <a:t>«Окружающий мир. 3 класс»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   </a:t>
            </a:r>
            <a:r>
              <a:rPr lang="ru-RU" sz="2400" b="1" dirty="0" err="1" smtClean="0"/>
              <a:t>Яковенко</a:t>
            </a:r>
            <a:r>
              <a:rPr lang="ru-RU" sz="2400" b="1" dirty="0" smtClean="0"/>
              <a:t> Ольга Борисовна </a:t>
            </a:r>
          </a:p>
          <a:p>
            <a:pPr algn="ctr"/>
            <a:r>
              <a:rPr lang="ru-RU" sz="2400" b="1" dirty="0" smtClean="0"/>
              <a:t>учитель начальных классов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73728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Какая вода </a:t>
            </a:r>
          </a:p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встречается в природе ?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115616" y="1988840"/>
          <a:ext cx="692948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47664" y="404664"/>
            <a:ext cx="5019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встречается </a:t>
            </a:r>
          </a:p>
          <a:p>
            <a:pPr algn="ctr"/>
            <a:r>
              <a:rPr lang="ru-RU" sz="5400" b="1" cap="none" spc="0" dirty="0" smtClean="0">
                <a:ln w="11430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солёная вода?</a:t>
            </a:r>
            <a:endParaRPr lang="ru-RU" sz="5400" b="1" cap="none" spc="0" dirty="0">
              <a:ln w="11430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93100" y="3068960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01157" y="2204864"/>
            <a:ext cx="2238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океан</a:t>
            </a:r>
            <a:endParaRPr lang="ru-RU" sz="5400" b="1" cap="all" spc="0" dirty="0">
              <a:ln w="9000" cmpd="sng">
                <a:solidFill>
                  <a:srgbClr val="FF0000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2348880"/>
            <a:ext cx="1965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</a:t>
            </a:r>
            <a:r>
              <a:rPr lang="ru-RU" sz="5400" b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ОРЕ</a:t>
            </a:r>
            <a:endParaRPr lang="ru-RU" sz="5400" b="1" cap="none" spc="0" dirty="0">
              <a:ln w="11430">
                <a:solidFill>
                  <a:srgbClr val="FF0000"/>
                </a:solidFill>
              </a:ln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Pictures\iCAGDFOM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3122966"/>
            <a:ext cx="3888432" cy="2916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встречается пресная вода ?</a:t>
            </a:r>
            <a:endParaRPr lang="ru-RU" sz="48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264" y="2060848"/>
            <a:ext cx="2650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родник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6268" y="1988840"/>
            <a:ext cx="1734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46" y="3068960"/>
            <a:ext cx="2135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озёро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36715" y="2924944"/>
            <a:ext cx="25124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болото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3861048"/>
            <a:ext cx="267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Вывод: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3861048"/>
            <a:ext cx="47568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Пресной воды 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Земле мало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7056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Пресная вода </a:t>
            </a:r>
            <a:r>
              <a:rPr lang="ru-RU" sz="4800" b="1" dirty="0" err="1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Ефремовского</a:t>
            </a:r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района</a:t>
            </a:r>
            <a:endParaRPr lang="ru-RU" sz="4800" b="1" cap="none" spc="0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204864"/>
            <a:ext cx="30736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родники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788024" y="2204864"/>
            <a:ext cx="1786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59832" y="3573016"/>
            <a:ext cx="2310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пруды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6" grpId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71600" y="188640"/>
            <a:ext cx="45993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Красивая Меча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Desktop\методичка\цветы\фото О.Б\113___08\IMG_1030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403648" y="1052736"/>
            <a:ext cx="643271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9511" y="0"/>
            <a:ext cx="93235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71287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Большой пруд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посёлка Мирный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 descr="C:\Users\user\Pictures\2012-11-27 видеофото\видеофото 008.JPG"/>
          <p:cNvPicPr>
            <a:picLocks noChangeAspect="1"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1187624" y="1700808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9511" y="0"/>
            <a:ext cx="93235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71287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Родник. 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На Святом источнике</a:t>
            </a:r>
          </a:p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села </a:t>
            </a:r>
            <a:r>
              <a:rPr lang="ru-RU" sz="3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Туртень</a:t>
            </a:r>
            <a:endParaRPr lang="ru-RU" sz="3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211960" y="4653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C:\Users\user\Desktop\методичка\цветы\фото О.Б\фото школа\фотопоходы\фотопоходы 002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30000"/>
          </a:blip>
          <a:srcRect/>
          <a:stretch>
            <a:fillRect/>
          </a:stretch>
        </p:blipFill>
        <p:spPr bwMode="auto">
          <a:xfrm>
            <a:off x="1403648" y="1916832"/>
            <a:ext cx="5904656" cy="4305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9511" y="0"/>
            <a:ext cx="932351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0"/>
            <a:ext cx="4729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FFFF0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Свойства воды</a:t>
            </a:r>
            <a:endParaRPr lang="ru-RU" sz="5400" b="1" cap="none" spc="50" dirty="0">
              <a:ln w="11430">
                <a:solidFill>
                  <a:srgbClr val="FFFF0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836712"/>
            <a:ext cx="56669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1. Имеет ли вода  запах?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117___12\IMG_117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556792"/>
            <a:ext cx="1728192" cy="25271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15616" y="4077072"/>
            <a:ext cx="52793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2. Имеет ли вода вкус?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Users\user\Desktop\117___12\IMG_117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2204864"/>
            <a:ext cx="2000739" cy="2448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26183" y="1556792"/>
            <a:ext cx="7217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4000" b="1" dirty="0" smtClean="0">
                <a:solidFill>
                  <a:srgbClr val="FF0000"/>
                </a:solidFill>
              </a:rPr>
              <a:t> вода не имеет запаха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653136"/>
            <a:ext cx="6577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вода не имеет вкуса.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35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48680"/>
            <a:ext cx="7406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3. Имеет ли вода цвет?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1712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F0"/>
                </a:solidFill>
              </a:rPr>
              <a:t>молоко</a:t>
            </a:r>
            <a:endParaRPr lang="ru-RU" sz="36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24328" y="2420888"/>
            <a:ext cx="1146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вода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cxnSp>
        <p:nvCxnSpPr>
          <p:cNvPr id="9" name="Прямая со стрелкой 8"/>
          <p:cNvCxnSpPr>
            <a:stCxn id="6" idx="3"/>
          </p:cNvCxnSpPr>
          <p:nvPr/>
        </p:nvCxnSpPr>
        <p:spPr>
          <a:xfrm flipV="1">
            <a:off x="1964105" y="2924944"/>
            <a:ext cx="807695" cy="35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1"/>
          </p:cNvCxnSpPr>
          <p:nvPr/>
        </p:nvCxnSpPr>
        <p:spPr>
          <a:xfrm flipH="1" flipV="1">
            <a:off x="6228184" y="2708920"/>
            <a:ext cx="1296144" cy="35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C:\Users\user\Desktop\117___12\IMG_117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15816" y="1412776"/>
            <a:ext cx="1512168" cy="2736304"/>
          </a:xfrm>
          <a:prstGeom prst="rect">
            <a:avLst/>
          </a:prstGeom>
          <a:noFill/>
        </p:spPr>
      </p:pic>
      <p:pic>
        <p:nvPicPr>
          <p:cNvPr id="18" name="Рисунок 17" descr="C:\Users\user\Desktop\117___12\IMG_117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008" y="1412776"/>
            <a:ext cx="1512168" cy="273630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691680" y="4365104"/>
            <a:ext cx="54846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Вывод: </a:t>
            </a:r>
            <a:r>
              <a:rPr lang="ru-RU" sz="4000" b="1" dirty="0" smtClean="0">
                <a:solidFill>
                  <a:srgbClr val="FF0000"/>
                </a:solidFill>
              </a:rPr>
              <a:t>вода бесцветна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и прозрачна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35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FFFF00"/>
                  </a:solidFill>
                </a:ln>
                <a:solidFill>
                  <a:srgbClr val="002060"/>
                </a:solidFill>
              </a:rPr>
              <a:t>4. Что произойдёт, если в воду добавить соль?</a:t>
            </a:r>
            <a:endParaRPr lang="ru-RU" sz="3200" b="1" dirty="0">
              <a:ln>
                <a:solidFill>
                  <a:srgbClr val="FFFF0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117___12\IMG_117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9" y="1052736"/>
            <a:ext cx="2718660" cy="1728192"/>
          </a:xfrm>
          <a:prstGeom prst="rect">
            <a:avLst/>
          </a:prstGeom>
          <a:noFill/>
        </p:spPr>
      </p:pic>
      <p:pic>
        <p:nvPicPr>
          <p:cNvPr id="3075" name="Picture 3" descr="C:\Users\user\Desktop\117___12\IMG_11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1124744"/>
            <a:ext cx="2016224" cy="1747393"/>
          </a:xfrm>
          <a:prstGeom prst="rect">
            <a:avLst/>
          </a:prstGeom>
          <a:noFill/>
        </p:spPr>
      </p:pic>
      <p:pic>
        <p:nvPicPr>
          <p:cNvPr id="3076" name="Picture 4" descr="C:\Users\user\Desktop\117___12\IMG_11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84168" y="908720"/>
            <a:ext cx="2016223" cy="2211032"/>
          </a:xfrm>
          <a:prstGeom prst="rect">
            <a:avLst/>
          </a:prstGeom>
          <a:noFill/>
        </p:spPr>
      </p:pic>
      <p:pic>
        <p:nvPicPr>
          <p:cNvPr id="3078" name="Picture 6" descr="C:\Users\user\Desktop\117___12\IMG_117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067944" y="3284984"/>
            <a:ext cx="2520280" cy="1992979"/>
          </a:xfrm>
          <a:prstGeom prst="rect">
            <a:avLst/>
          </a:prstGeom>
          <a:noFill/>
        </p:spPr>
      </p:pic>
      <p:pic>
        <p:nvPicPr>
          <p:cNvPr id="3079" name="Picture 7" descr="C:\Users\user\Desktop\117___12\IMG_117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403648" y="3140968"/>
            <a:ext cx="1909093" cy="2189483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3347864" y="191683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59832" y="1772816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80112" y="2132856"/>
            <a:ext cx="28803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3275856" y="2708920"/>
            <a:ext cx="266429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079" idx="3"/>
          </p:cNvCxnSpPr>
          <p:nvPr/>
        </p:nvCxnSpPr>
        <p:spPr>
          <a:xfrm>
            <a:off x="3312741" y="4235710"/>
            <a:ext cx="755203" cy="633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76256" y="3789040"/>
            <a:ext cx="17646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Солёная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вода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6660232" y="4581128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95736" y="5445224"/>
            <a:ext cx="4704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Вода растворяет 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некоторые твёрдые тела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276872"/>
            <a:ext cx="84249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«В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ода.</a:t>
            </a:r>
          </a:p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войства воды.  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храна вод.»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72362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Исследовательский</a:t>
            </a: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проект: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C:\Users\user\Pictures\iCAGDFOMG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885457">
            <a:off x="5265749" y="1472771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2912" y="188640"/>
            <a:ext cx="66893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5. Что происходит  с водой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при нагревании и охлаждении 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user\Pictures\0026-026-Svojstva-vody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19672" y="1484784"/>
            <a:ext cx="5473334" cy="1804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14038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Горячая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68344" y="2060848"/>
            <a:ext cx="848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Лёд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043608" y="2276872"/>
            <a:ext cx="986408" cy="7703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08104" y="2564904"/>
            <a:ext cx="216024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2" y="3789040"/>
            <a:ext cx="891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Вывод:</a:t>
            </a:r>
            <a:r>
              <a:rPr lang="ru-RU" sz="3600" b="1" dirty="0" smtClean="0"/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при нагревании вода расширяется,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              а при охлаждении сжимается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7" y="188640"/>
            <a:ext cx="6408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Загадка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Я и туча и туман,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Я ручей и океан,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Я летаю и бегу,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И стеклянной быть могу.</a:t>
            </a:r>
            <a:endParaRPr lang="ru-RU" sz="3600" b="1" dirty="0">
              <a:solidFill>
                <a:srgbClr val="00B0F0"/>
              </a:solidFill>
            </a:endParaRPr>
          </a:p>
        </p:txBody>
      </p:sp>
      <p:pic>
        <p:nvPicPr>
          <p:cNvPr id="5123" name="Picture 3" descr="C:\Users\user\Pictures\7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60648"/>
            <a:ext cx="3840427" cy="28803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20072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4" name="Picture 4" descr="C:\Users\user\Pictures\1231837664_1231596782_antarctica_0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3968" y="1484784"/>
            <a:ext cx="4392488" cy="23060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63888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5" name="Picture 5" descr="C:\Users\user\Pictures\640x48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763688" y="3645024"/>
            <a:ext cx="3480048" cy="2610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332656"/>
            <a:ext cx="4771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Три состояния воды.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C:\Users\user\Pictures\0200301.g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988840"/>
            <a:ext cx="7200800" cy="29163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1" y="980728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пар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940152" y="836712"/>
            <a:ext cx="980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лёд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843808" y="5517232"/>
            <a:ext cx="3564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вода- жидкость</a:t>
            </a:r>
            <a:endParaRPr lang="ru-RU" sz="4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63688" y="1484784"/>
            <a:ext cx="28803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372200" y="1340768"/>
            <a:ext cx="72008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139952" y="4941168"/>
            <a:ext cx="14401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88737" y="476672"/>
            <a:ext cx="5923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Кому нужна вода 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Users\user\Pictures\_22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35633">
            <a:off x="525733" y="1699087"/>
            <a:ext cx="3183111" cy="22966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4008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user\Pictures\elitefon_ru-174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83392">
            <a:off x="5086718" y="1791598"/>
            <a:ext cx="3072341" cy="230425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07904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8" name="Picture 4" descr="C:\Users\user\Pictures\Zheltyi_cvetok_na_vode-1280x102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59832" y="4005064"/>
            <a:ext cx="2736304" cy="2189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476672"/>
            <a:ext cx="6912768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Вывод:   </a:t>
            </a:r>
            <a:r>
              <a:rPr kumimoji="0" lang="ru-RU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вода – это жизнь! Без неё не проживёшь!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0" y="2132856"/>
            <a:ext cx="8316416" cy="40062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умыться , не напиться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без воды.                                                                                  Листику не распуститься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без воды.                                                                                           Без воды прожить не могут                                                               Птица , зверь и человек!                                                             И поэтому всегда                                                                      Всем везде нужна вода!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3511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188640"/>
            <a:ext cx="8964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Выскажи своё мнение по поводу увиденного</a:t>
            </a:r>
            <a:endParaRPr lang="ru-RU" sz="3200" b="1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C:\Users\user\Pictures\umAE0JGxQ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052736"/>
            <a:ext cx="3528392" cy="2258171"/>
          </a:xfrm>
          <a:prstGeom prst="rect">
            <a:avLst/>
          </a:prstGeom>
          <a:noFill/>
        </p:spPr>
      </p:pic>
      <p:pic>
        <p:nvPicPr>
          <p:cNvPr id="5123" name="Picture 3" descr="C:\Users\user\Pictures\bird5b7d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908720"/>
            <a:ext cx="3342051" cy="2378199"/>
          </a:xfrm>
          <a:prstGeom prst="rect">
            <a:avLst/>
          </a:prstGeom>
          <a:noFill/>
        </p:spPr>
      </p:pic>
      <p:pic>
        <p:nvPicPr>
          <p:cNvPr id="5125" name="Picture 5" descr="C:\Users\user\Pictures\shark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55776" y="3356992"/>
            <a:ext cx="3672408" cy="24482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5877272"/>
            <a:ext cx="7314823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4000" b="1" u="sng" dirty="0" smtClean="0"/>
              <a:t>Почему погибли эти животные?</a:t>
            </a:r>
            <a:endParaRPr lang="ru-RU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445314"/>
            <a:ext cx="471601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Валим отходы и мусор мы в реки,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Дескать вода унесет,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Но у воды есть пределы терпенья,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Смотрите </a:t>
            </a:r>
            <a:r>
              <a:rPr lang="ru-RU" sz="2400" b="1" dirty="0" smtClean="0">
                <a:solidFill>
                  <a:srgbClr val="002060"/>
                </a:solidFill>
              </a:rPr>
              <a:t>же, </a:t>
            </a:r>
            <a:r>
              <a:rPr lang="ru-RU" sz="2400" b="1" dirty="0">
                <a:solidFill>
                  <a:srgbClr val="002060"/>
                </a:solidFill>
              </a:rPr>
              <a:t>люди, вперед!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dirty="0">
                <a:latin typeface="Franklin Gothic Demi" pitchFamily="34" charset="0"/>
              </a:rPr>
              <a:t/>
            </a:r>
            <a:br>
              <a:rPr lang="ru-RU" sz="2400" dirty="0">
                <a:latin typeface="Franklin Gothic Demi" pitchFamily="34" charset="0"/>
              </a:rPr>
            </a:br>
            <a:endParaRPr lang="ru-RU" sz="2400" dirty="0">
              <a:latin typeface="Franklin Gothic Dem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44" y="2924944"/>
            <a:ext cx="47171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Пусть на Земле не умирают реки,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Пусть стороной обходит их беда.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И будет оставаться в них навеки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Чистая и вкусная вода!</a:t>
            </a:r>
          </a:p>
        </p:txBody>
      </p:sp>
      <p:pic>
        <p:nvPicPr>
          <p:cNvPr id="2050" name="Picture 2" descr="C:\Users\user\Pictures\40858c396106d30951dc2ec4d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764704"/>
            <a:ext cx="3312368" cy="2242511"/>
          </a:xfrm>
          <a:prstGeom prst="rect">
            <a:avLst/>
          </a:prstGeom>
          <a:noFill/>
        </p:spPr>
      </p:pic>
      <p:pic>
        <p:nvPicPr>
          <p:cNvPr id="2051" name="Picture 3" descr="C:\Users\user\Pictures\untitled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4509120"/>
            <a:ext cx="4080569" cy="179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113___08\IMG_103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76672"/>
            <a:ext cx="7272808" cy="54546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332656"/>
            <a:ext cx="67871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На живописных берегах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Красивой Мечи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24328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101" name="Picture 5" descr="F:\111___06\IMG_094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214754"/>
            <a:ext cx="7524328" cy="564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860444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Вывод:</a:t>
            </a:r>
          </a:p>
          <a:p>
            <a:pPr algn="ctr"/>
            <a:r>
              <a:rPr lang="ru-RU" sz="2800" b="1" dirty="0" smtClean="0"/>
              <a:t>1.Нельзя в водоёмы выбрасывать мусор. </a:t>
            </a:r>
          </a:p>
          <a:p>
            <a:pPr algn="ctr"/>
            <a:r>
              <a:rPr lang="ru-RU" sz="2800" b="1" dirty="0" smtClean="0"/>
              <a:t>От загрязнения воды страдает всё живое.</a:t>
            </a:r>
          </a:p>
          <a:p>
            <a:pPr algn="ctr"/>
            <a:r>
              <a:rPr lang="ru-RU" sz="2800" b="1" dirty="0" smtClean="0"/>
              <a:t>2. Большой вред водоёмам приносит отравление нефтяными продуктами. </a:t>
            </a:r>
          </a:p>
          <a:p>
            <a:pPr algn="ctr"/>
            <a:r>
              <a:rPr lang="ru-RU" sz="2800" b="1" dirty="0" smtClean="0"/>
              <a:t>От них погибают растения и животные, чахнут растения на берегах.</a:t>
            </a:r>
          </a:p>
          <a:p>
            <a:pPr algn="ctr"/>
            <a:r>
              <a:rPr lang="ru-RU" sz="2800" b="1" dirty="0" smtClean="0"/>
              <a:t>3. Загрязнённая вода вредна для здоровья человека.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b="1" u="sng" dirty="0" smtClean="0">
                <a:solidFill>
                  <a:srgbClr val="FF0000"/>
                </a:solidFill>
              </a:rPr>
              <a:t>Закон об охране природы запрещает спускать в водоёмы вредные отбросы и сточные воды, </a:t>
            </a:r>
          </a:p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вырубать  леса вокруг водоёмов.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79511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706879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u="sng" cap="all" spc="0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Народная мудрость</a:t>
            </a:r>
            <a:endParaRPr lang="ru-RU" sz="4000" b="1" u="sng" cap="all" spc="0" dirty="0">
              <a:ln>
                <a:solidFill>
                  <a:srgbClr val="FF000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4704"/>
            <a:ext cx="593200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ru-RU" sz="3600" b="1" dirty="0" smtClean="0">
                <a:solidFill>
                  <a:srgbClr val="FF0000"/>
                </a:solidFill>
              </a:rPr>
              <a:t>Вода – мать полей, </a:t>
            </a:r>
          </a:p>
          <a:p>
            <a:pPr marL="0" lvl="3"/>
            <a:r>
              <a:rPr lang="ru-RU" sz="3600" b="1" dirty="0" smtClean="0">
                <a:solidFill>
                  <a:srgbClr val="FF0000"/>
                </a:solidFill>
              </a:rPr>
              <a:t>а без матери не проживёшь</a:t>
            </a:r>
            <a:r>
              <a:rPr lang="ru-RU" sz="3100" i="1" dirty="0" smtClean="0">
                <a:solidFill>
                  <a:srgbClr val="FF0000"/>
                </a:solidFill>
              </a:rPr>
              <a:t>.</a:t>
            </a:r>
          </a:p>
          <a:p>
            <a:pPr marL="0" lvl="3"/>
            <a:r>
              <a:rPr lang="ru-RU" sz="3100" i="1" dirty="0" smtClean="0">
                <a:solidFill>
                  <a:srgbClr val="002060"/>
                </a:solidFill>
              </a:rPr>
              <a:t>( Китайская пословица)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4000" dirty="0" smtClean="0"/>
              <a:t> 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348880"/>
            <a:ext cx="655557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Arial" pitchFamily="34" charset="0"/>
              <a:buChar char="•"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Мы не ценим воду до тех пор ,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 пока не высохнет колодец. </a:t>
            </a:r>
          </a:p>
          <a:p>
            <a:pPr algn="ctr">
              <a:defRPr/>
            </a:pPr>
            <a:r>
              <a:rPr lang="ru-RU" sz="3600" i="1" dirty="0" smtClean="0">
                <a:solidFill>
                  <a:srgbClr val="002060"/>
                </a:solidFill>
              </a:rPr>
              <a:t>(Английская пословица) 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933056"/>
            <a:ext cx="684398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Капля за каплей образует озеро,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 перестанет капать –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образуется пустыня</a:t>
            </a:r>
            <a:r>
              <a:rPr lang="ru-RU" sz="36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( Узбекская пословица)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235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46223" y="548680"/>
            <a:ext cx="71354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</a:t>
            </a:r>
            <a:r>
              <a:rPr lang="ru-RU" sz="6000" b="1" u="sng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Проблема:</a:t>
            </a:r>
            <a:endParaRPr lang="ru-RU" sz="6000" b="1" u="sng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32856"/>
            <a:ext cx="8751109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«Н</a:t>
            </a:r>
            <a:r>
              <a:rPr lang="ru-RU" sz="6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ужно ли беречь</a:t>
            </a:r>
          </a:p>
          <a:p>
            <a:pPr algn="ctr"/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Воду ?»</a:t>
            </a:r>
            <a:endParaRPr lang="ru-RU" sz="6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43608" y="260648"/>
            <a:ext cx="55275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 сохранить </a:t>
            </a:r>
          </a:p>
          <a:p>
            <a:pPr algn="ctr"/>
            <a:r>
              <a:rPr lang="ru-RU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запасы пресной воды ?</a:t>
            </a:r>
            <a:endParaRPr lang="ru-RU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556792"/>
            <a:ext cx="82809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Плотно закрывай кран. 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Если заметил, что из крана течет напрасно вода, закрой кран. 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Когда моешь руки – не включай сильно струю. Это не помешает умыться, а воды утечет меньше. </a:t>
            </a:r>
          </a:p>
          <a:p>
            <a:pPr algn="ctr">
              <a:buFont typeface="Wingdings" pitchFamily="2" charset="2"/>
              <a:buChar char="v"/>
            </a:pPr>
            <a:r>
              <a:rPr lang="ru-RU" sz="28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</a:rPr>
              <a:t>Наливай воду в стаканчик, когда чистишь зубы. Полоскать рот из стаканчика очень удобно, а сколько воды сбережешь! 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806489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>
                <a:gd name="adj" fmla="val 2745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Человек, запомни навсегда!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Символ жизни на Земле – вода!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Экономь её и береги-</a:t>
            </a:r>
          </a:p>
          <a:p>
            <a:r>
              <a:rPr lang="ru-RU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ведь на планете не одни!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    В.А.Андреев</a:t>
            </a:r>
            <a:endParaRPr lang="ru-RU" sz="36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water-liv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07704" y="2852936"/>
            <a:ext cx="4608512" cy="3000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196752"/>
            <a:ext cx="82089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Интернет-ресурсы и литература:</a:t>
            </a:r>
          </a:p>
          <a:p>
            <a:pPr marL="342900" indent="-342900">
              <a:buAutoNum type="arabicPeriod"/>
            </a:pPr>
            <a:r>
              <a:rPr lang="ru-RU" i="1" u="sng" dirty="0" smtClean="0">
                <a:hlinkClick r:id="rId3"/>
              </a:rPr>
              <a:t>   http://images.yandex.ru/?lr=213&amp;source=wiz</a:t>
            </a:r>
            <a:endParaRPr lang="ru-RU" i="1" u="sng" dirty="0" smtClean="0"/>
          </a:p>
          <a:p>
            <a:pPr marL="342900" indent="-342900">
              <a:buAutoNum type="arabicPeriod"/>
            </a:pPr>
            <a:r>
              <a:rPr lang="ru-RU" dirty="0" smtClean="0">
                <a:latin typeface="Monotype Corsiva" pitchFamily="66" charset="0"/>
              </a:rPr>
              <a:t>Солнце </a:t>
            </a:r>
            <a:r>
              <a:rPr lang="en-US" dirty="0" smtClean="0">
                <a:latin typeface="Monotype Corsiva" pitchFamily="66" charset="0"/>
                <a:hlinkClick r:id="rId4"/>
              </a:rPr>
              <a:t>http://i001.radikal.ru/0711/b8/d9de2e060dd9.png</a:t>
            </a:r>
            <a:endParaRPr lang="ru-RU" dirty="0" smtClean="0"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ru-RU" dirty="0" smtClean="0">
                <a:latin typeface="Monotype Corsiva" pitchFamily="66" charset="0"/>
              </a:rPr>
              <a:t>Гном 4  </a:t>
            </a:r>
            <a:r>
              <a:rPr lang="en-US" dirty="0" smtClean="0">
                <a:latin typeface="Monotype Corsiva" pitchFamily="66" charset="0"/>
                <a:hlinkClick r:id="rId5"/>
              </a:rPr>
              <a:t>http://img1.liveinternet.ru/images/attach/c/2//69/415/69415810_03.png</a:t>
            </a:r>
            <a:endParaRPr lang="ru-RU" dirty="0" smtClean="0">
              <a:latin typeface="Monotype Corsiva" pitchFamily="66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latin typeface="Monotype Corsiva" pitchFamily="66" charset="0"/>
              </a:rPr>
              <a:t>Гном 5 </a:t>
            </a:r>
            <a:r>
              <a:rPr lang="en-US" dirty="0" smtClean="0">
                <a:latin typeface="Monotype Corsiva" pitchFamily="66" charset="0"/>
                <a:hlinkClick r:id="rId6"/>
              </a:rPr>
              <a:t>http://img1.liveinternet.ru/images/attach/c/2//69/415/69415843_04.png</a:t>
            </a:r>
            <a:endParaRPr lang="ru-RU" dirty="0" smtClean="0">
              <a:latin typeface="Monotype Corsiva" pitchFamily="66" charset="0"/>
            </a:endParaRPr>
          </a:p>
          <a:p>
            <a:pPr marL="342900" lvl="0" indent="-342900">
              <a:buFontTx/>
              <a:buAutoNum type="arabicPeriod"/>
            </a:pPr>
            <a:r>
              <a:rPr lang="ru-RU" dirty="0" smtClean="0">
                <a:latin typeface="Monotype Corsiva" pitchFamily="66" charset="0"/>
              </a:rPr>
              <a:t>«Нестандартные и интегрированные уроки по курсу «Окружающий мир», </a:t>
            </a:r>
            <a:r>
              <a:rPr lang="ru-RU" dirty="0" err="1" smtClean="0">
                <a:latin typeface="Monotype Corsiva" pitchFamily="66" charset="0"/>
              </a:rPr>
              <a:t>Н.Т.Брыкина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 marL="342900" lvl="0" indent="-342900"/>
            <a:r>
              <a:rPr lang="ru-RU" dirty="0" smtClean="0">
                <a:latin typeface="Monotype Corsiva" pitchFamily="66" charset="0"/>
              </a:rPr>
              <a:t>       </a:t>
            </a:r>
            <a:r>
              <a:rPr lang="ru-RU" dirty="0" err="1" smtClean="0">
                <a:latin typeface="Monotype Corsiva" pitchFamily="66" charset="0"/>
              </a:rPr>
              <a:t>О.Е.Жиренко</a:t>
            </a:r>
            <a:r>
              <a:rPr lang="ru-RU" dirty="0" smtClean="0">
                <a:latin typeface="Monotype Corsiva" pitchFamily="66" charset="0"/>
              </a:rPr>
              <a:t>, Москва: «</a:t>
            </a:r>
            <a:r>
              <a:rPr lang="ru-RU" dirty="0" err="1" smtClean="0">
                <a:latin typeface="Monotype Corsiva" pitchFamily="66" charset="0"/>
              </a:rPr>
              <a:t>Вако</a:t>
            </a:r>
            <a:r>
              <a:rPr lang="ru-RU" dirty="0" smtClean="0">
                <a:latin typeface="Monotype Corsiva" pitchFamily="66" charset="0"/>
              </a:rPr>
              <a:t>», 2004г.</a:t>
            </a:r>
          </a:p>
          <a:p>
            <a:pPr marL="342900" lvl="0" indent="-342900"/>
            <a:r>
              <a:rPr lang="ru-RU" dirty="0" smtClean="0">
                <a:latin typeface="Monotype Corsiva" pitchFamily="66" charset="0"/>
              </a:rPr>
              <a:t>6. Журнал «Педагогическое мастерство» №3 2003г.</a:t>
            </a:r>
          </a:p>
          <a:p>
            <a:pPr marL="342900" indent="-342900">
              <a:buAutoNum type="arabicPeriod"/>
            </a:pPr>
            <a:endParaRPr lang="ru-RU" i="1" u="sng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3861048"/>
            <a:ext cx="8532440" cy="442535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2000" dirty="0" smtClean="0">
                <a:latin typeface="Monotype Corsiva" pitchFamily="66" charset="0"/>
              </a:rPr>
              <a:t>                                                                                                                                                                   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Гипотеза: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124744"/>
            <a:ext cx="825008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«Если </a:t>
            </a:r>
            <a:r>
              <a:rPr lang="ru-RU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загрязнять </a:t>
            </a:r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воду, </a:t>
            </a:r>
          </a:p>
          <a:p>
            <a:pPr algn="ctr"/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 </a:t>
            </a:r>
            <a:r>
              <a:rPr lang="ru-RU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погибнет всё живое на планете</a:t>
            </a:r>
            <a:r>
              <a:rPr lang="ru-RU" sz="54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Pictures\img_1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27784" y="3941676"/>
            <a:ext cx="3600400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844824"/>
            <a:ext cx="83529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зучить свойства воды, разобраться, нужно ли беречь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охранять запасы чистой воды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user\Pictures\2316-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4005064"/>
            <a:ext cx="4113848" cy="19442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332656"/>
            <a:ext cx="68987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</a:t>
            </a:r>
          </a:p>
          <a:p>
            <a:pPr algn="ctr"/>
            <a:r>
              <a:rPr lang="ru-RU" sz="36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исследовательской работы: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332656"/>
            <a:ext cx="8367117" cy="5016758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u="sng" dirty="0" smtClean="0">
                <a:solidFill>
                  <a:srgbClr val="FF0000"/>
                </a:solidFill>
              </a:rPr>
              <a:t>Задачи: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1.Узнать, сколько воды на Земле , какая она бывает в природе и каковы её свойства?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2. Выяснить, кому и для чего нужна вода?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3. Узнать, как загрязняют водоёмы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           и как этого  избежать?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7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Актуальность работы :</a:t>
            </a:r>
            <a:endParaRPr lang="ru-RU" sz="5400" b="0" cap="none" spc="0" dirty="0">
              <a:ln w="10160">
                <a:solidFill>
                  <a:srgbClr val="FF000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501008"/>
            <a:ext cx="736073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</a:t>
            </a:r>
            <a:r>
              <a:rPr lang="ru-RU" sz="54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начение чистой воды: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где вода – </a:t>
            </a:r>
          </a:p>
          <a:p>
            <a:pPr algn="ctr"/>
            <a:r>
              <a:rPr lang="ru-RU" sz="5400" b="1" cap="none" spc="0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там и жизнь.</a:t>
            </a:r>
            <a:endParaRPr lang="ru-RU" sz="5400" b="1" cap="none" spc="0" dirty="0">
              <a:ln w="18000">
                <a:solidFill>
                  <a:srgbClr val="00206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C:\Users\user\Pictures\iCACOPOX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908720"/>
            <a:ext cx="3960440" cy="2712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5162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Вода – в природе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C:\Users\user\Pictures\104___11\IMG_03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328362">
            <a:off x="309832" y="1103054"/>
            <a:ext cx="2271988" cy="2139089"/>
          </a:xfrm>
          <a:prstGeom prst="rect">
            <a:avLst/>
          </a:prstGeom>
          <a:noFill/>
        </p:spPr>
      </p:pic>
      <p:pic>
        <p:nvPicPr>
          <p:cNvPr id="2051" name="Picture 3" descr="C:\Users\user\Pictures\wat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59832" y="836712"/>
            <a:ext cx="2520280" cy="16834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23629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2" name="Picture 4" descr="C:\Users\user\Pictures\1238923822_1238829400_nature-landscape-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04699">
            <a:off x="5585035" y="1594823"/>
            <a:ext cx="2544282" cy="190821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9878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3" name="Picture 5" descr="C:\Users\user\Pictures\desktopwallpapers_org_ua-653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27784" y="2492896"/>
            <a:ext cx="2592288" cy="194421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292080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4" name="Picture 6" descr="C:\Users\user\Pictures\Still Creek_ Mount Hood National Forest_ Oregon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004048" y="3789040"/>
            <a:ext cx="2592288" cy="194421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355976" y="29969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5" name="Picture 7" descr="C:\Users\user\Pictures\elitefon_ru-1742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47664" y="4293096"/>
            <a:ext cx="2664296" cy="1998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AppData\Local\Temp\Rar$DI00.477\Фокина Л. П. Шаблон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9755" y="0"/>
            <a:ext cx="932351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48680"/>
            <a:ext cx="757101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Сколько воды на планете?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87624" y="1628800"/>
          <a:ext cx="6429420" cy="442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rapper">
    <a:dk1>
      <a:sysClr val="windowText" lastClr="000000"/>
    </a:dk1>
    <a:lt1>
      <a:sysClr val="window" lastClr="FFFFFF"/>
    </a:lt1>
    <a:dk2>
      <a:srgbClr val="006270"/>
    </a:dk2>
    <a:lt2>
      <a:srgbClr val="FBFEC6"/>
    </a:lt2>
    <a:accent1>
      <a:srgbClr val="A0C435"/>
    </a:accent1>
    <a:accent2>
      <a:srgbClr val="F29F26"/>
    </a:accent2>
    <a:accent3>
      <a:srgbClr val="08BBDB"/>
    </a:accent3>
    <a:accent4>
      <a:srgbClr val="687CDD"/>
    </a:accent4>
    <a:accent5>
      <a:srgbClr val="28C874"/>
    </a:accent5>
    <a:accent6>
      <a:srgbClr val="E47963"/>
    </a:accent6>
    <a:hlink>
      <a:srgbClr val="64C143"/>
    </a:hlink>
    <a:folHlink>
      <a:srgbClr val="9A9A9A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Calligraphy">
    <a:fillStyleLst>
      <a:solidFill>
        <a:schemeClr val="phClr"/>
      </a:solidFill>
      <a:gradFill rotWithShape="1">
        <a:gsLst>
          <a:gs pos="0">
            <a:schemeClr val="phClr">
              <a:tint val="90000"/>
              <a:satMod val="130000"/>
            </a:schemeClr>
          </a:gs>
          <a:gs pos="50000">
            <a:schemeClr val="phClr">
              <a:tint val="45000"/>
              <a:satMod val="220000"/>
            </a:schemeClr>
          </a:gs>
          <a:gs pos="100000">
            <a:schemeClr val="phClr">
              <a:tint val="90000"/>
              <a:satMod val="130000"/>
            </a:schemeClr>
          </a:gs>
        </a:gsLst>
        <a:lin ang="5400000" scaled="1"/>
      </a:gradFill>
      <a:gradFill rotWithShape="1">
        <a:gsLst>
          <a:gs pos="0">
            <a:schemeClr val="phClr">
              <a:tint val="100000"/>
              <a:shade val="90000"/>
              <a:hueMod val="100000"/>
              <a:satMod val="200000"/>
            </a:schemeClr>
          </a:gs>
          <a:gs pos="50000">
            <a:schemeClr val="phClr">
              <a:tint val="100000"/>
              <a:shade val="60000"/>
              <a:hueMod val="100000"/>
              <a:satMod val="180000"/>
            </a:schemeClr>
          </a:gs>
          <a:gs pos="100000">
            <a:schemeClr val="phClr">
              <a:tint val="100000"/>
              <a:shade val="90000"/>
              <a:hueMod val="100000"/>
              <a:satMod val="200000"/>
            </a:schemeClr>
          </a:gs>
        </a:gsLst>
        <a:lin ang="5400000" scaled="1"/>
      </a:gradFill>
    </a:fillStyleLst>
    <a:lnStyleLst>
      <a:ln w="127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dbl" algn="ctr">
        <a:solidFill>
          <a:schemeClr val="phClr"/>
        </a:solidFill>
        <a:prstDash val="solid"/>
      </a:ln>
    </a:lnStyleLst>
    <a:effectStyleLst>
      <a:effectStyle>
        <a:effectLst>
          <a:glow rad="50600">
            <a:schemeClr val="phClr">
              <a:alpha val="40000"/>
            </a:schemeClr>
          </a:glow>
        </a:effectLst>
      </a:effectStyle>
      <a:effectStyle>
        <a:effectLst>
          <a:glow rad="101600">
            <a:schemeClr val="phClr">
              <a:alpha val="60000"/>
            </a:schemeClr>
          </a:glow>
        </a:effectLst>
        <a:scene3d>
          <a:camera prst="isometricLeftDown" fov="0">
            <a:rot lat="0" lon="0" rev="0"/>
          </a:camera>
          <a:lightRig rig="harsh" dir="tl">
            <a:rot lat="0" lon="0" rev="14280000"/>
          </a:lightRig>
        </a:scene3d>
        <a:sp3d prstMaterial="flat">
          <a:bevelT w="38100" h="50800" prst="softRound"/>
        </a:sp3d>
      </a:effectStyle>
      <a:effectStyle>
        <a:effectLst>
          <a:glow>
            <a:schemeClr val="phClr"/>
          </a:glow>
        </a:effectLst>
        <a:scene3d>
          <a:camera prst="isometricLeftDown">
            <a:rot lat="0" lon="0" rev="0"/>
          </a:camera>
          <a:lightRig rig="harsh" dir="tl">
            <a:rot lat="0" lon="0" rev="14280000"/>
          </a:lightRig>
        </a:scene3d>
        <a:sp3d extrusionH="63500" contourW="38100" prstMaterial="flat">
          <a:bevelT w="50800" h="63500" prst="softRound"/>
          <a:contourClr>
            <a:schemeClr val="phClr">
              <a:tint val="5"/>
              <a:satMod val="13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711</Words>
  <Application>Microsoft Office PowerPoint</Application>
  <PresentationFormat>Экран (4:3)</PresentationFormat>
  <Paragraphs>156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79</cp:revision>
  <dcterms:created xsi:type="dcterms:W3CDTF">2011-05-07T16:34:21Z</dcterms:created>
  <dcterms:modified xsi:type="dcterms:W3CDTF">2011-06-26T15:07:21Z</dcterms:modified>
</cp:coreProperties>
</file>