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84" r:id="rId17"/>
    <p:sldId id="285" r:id="rId18"/>
    <p:sldId id="273" r:id="rId19"/>
    <p:sldId id="286" r:id="rId20"/>
    <p:sldId id="287" r:id="rId21"/>
    <p:sldId id="281" r:id="rId22"/>
    <p:sldId id="282" r:id="rId23"/>
    <p:sldId id="280" r:id="rId24"/>
    <p:sldId id="278" r:id="rId25"/>
    <p:sldId id="271" r:id="rId26"/>
    <p:sldId id="277" r:id="rId27"/>
    <p:sldId id="275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6220DF-80F7-444C-AD78-A025141F041F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9B255A-69CB-4842-ABE4-01510B20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F5972-1B49-460A-86FB-C606FC1F0A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D7DC-0038-4371-8C97-BBFABACA80BC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663C-A3AC-431C-A19F-889D841DB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3262-7FCF-40D4-ACFB-4345366730B8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CD6F4-55A1-4A08-9684-EBEF13861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6D7B-634F-4CCE-BB04-6E1F697AA3EC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4485-74AE-4AB9-98BD-809448A62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ED92F-92ED-46AF-9065-AFF9C68593BC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F2635-137E-42B8-B4C0-82B637E6A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9F6B8-0DD1-47D9-8499-D34DAC0CE49B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2ED4-DA84-448A-BD0E-CE3E4DBED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2FD7-09E4-4363-B53B-A5D9119257A8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AD085-41E1-4C5C-BB7A-2E885D24D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9B49-A8B7-45C3-9F12-BFF825027DFC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1586-29C5-421A-860E-26C38DCC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ABF0-DDF7-44BE-8163-D6B1F3F537FB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0A43C-CF73-404C-970B-CAE6AD4FA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E04B-C38F-40FF-9C38-93577CA6C0B4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FDAA-A4AD-4E9B-AF5E-E878053E7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F12B-F8C1-49BE-9305-75BD815CB90C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AF4C-73D8-49CC-8760-6A85F136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35BD-2EE8-4870-9DFD-331912245929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AFF73-4343-4FE5-ACC4-1F8CB03CC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388ECE8-FDFA-4871-A241-C1990DC860EB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ACACD6C-2164-4BC9-A655-DAE44AB64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proektnaya-i-issledovatelskaya-deyatelnost-v-nachalnoi-shkole" TargetMode="External"/><Relationship Id="rId2" Type="http://schemas.openxmlformats.org/officeDocument/2006/relationships/hyperlink" Target="http://festival.1september.ru/articles/56505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osystema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14375" y="3357563"/>
            <a:ext cx="7772400" cy="1143000"/>
          </a:xfrm>
        </p:spPr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 </a:t>
            </a:r>
            <a:br>
              <a:rPr lang="ru-RU" sz="1800" smtClean="0"/>
            </a:br>
            <a:r>
              <a:rPr lang="ru-RU" sz="4000" b="1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4000" b="1" smtClean="0"/>
              <a:t>Формирование навыков исследовательской деятельности учащихся начальных классов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i="1" smtClean="0"/>
              <a:t> 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400" i="1" smtClean="0"/>
              <a:t>Полякова Елена Александровна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i="1" smtClean="0"/>
              <a:t>учитель начальных классов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i="1" smtClean="0"/>
              <a:t>НОУ «Школа-интернат №8 ОАО «РЖД»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i="1" smtClean="0"/>
              <a:t>г.Астрахань</a:t>
            </a:r>
            <a:endParaRPr lang="ru-RU" sz="24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857250" y="785813"/>
            <a:ext cx="7600950" cy="5310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Группы исследовательских умений младших школьников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b="1" i="1" smtClean="0"/>
              <a:t> </a:t>
            </a:r>
            <a:endParaRPr lang="ru-RU" smtClean="0"/>
          </a:p>
          <a:p>
            <a:pPr eaLnBrk="1" hangingPunct="1"/>
            <a:r>
              <a:rPr lang="ru-RU" b="1" smtClean="0"/>
              <a:t>ОРГАНИЗАЦИОННЫЕ </a:t>
            </a:r>
            <a:endParaRPr lang="ru-RU" smtClean="0"/>
          </a:p>
          <a:p>
            <a:pPr eaLnBrk="1" hangingPunct="1"/>
            <a:r>
              <a:rPr lang="ru-RU" b="1" smtClean="0"/>
              <a:t>ПОИСКОВЫЕ</a:t>
            </a:r>
            <a:endParaRPr lang="ru-RU" smtClean="0"/>
          </a:p>
          <a:p>
            <a:pPr eaLnBrk="1" hangingPunct="1"/>
            <a:r>
              <a:rPr lang="ru-RU" b="1" smtClean="0"/>
              <a:t>ИНФОРМАЦИОННЫЕ</a:t>
            </a:r>
            <a:endParaRPr lang="ru-RU" smtClean="0"/>
          </a:p>
          <a:p>
            <a:pPr eaLnBrk="1" hangingPunct="1"/>
            <a:r>
              <a:rPr lang="ru-RU" b="1" smtClean="0"/>
              <a:t>ПРЕЗЕНТАЦИОННЫЕ</a:t>
            </a:r>
            <a:endParaRPr lang="ru-RU" smtClean="0"/>
          </a:p>
          <a:p>
            <a:pPr eaLnBrk="1" hangingPunct="1"/>
            <a:r>
              <a:rPr lang="ru-RU" b="1" smtClean="0"/>
              <a:t>ОЦЕНОЧНЫЕ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t3.gstatic.com/images?q=tbn:ANd9GcSCkV38q5AFpq0nkwSLQye79UPxTzT36z0wbj7gAmRAMHiS3JBr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3786190"/>
            <a:ext cx="271461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72312" cy="11430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Содержимое 4" descr="http://portal30.ru/User_Files/a-n_Files/image/astrakhan/kreml2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071546"/>
            <a:ext cx="3500462" cy="249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2071688" y="428625"/>
            <a:ext cx="4630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Garamond" pitchFamily="18" charset="0"/>
              </a:rPr>
              <a:t>Дорогое моё Понизовье</a:t>
            </a:r>
          </a:p>
        </p:txBody>
      </p:sp>
      <p:pic>
        <p:nvPicPr>
          <p:cNvPr id="13319" name="Picture 7" descr="C:\Documents and Settings\Елена Александровна\Мои документы\окружающий мир\астраханская природа\0_3b79_f0d8f345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4714884"/>
            <a:ext cx="2357454" cy="196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0" name="Picture 8" descr="C:\Documents and Settings\Елена Александровна\Мои документы\окружающий мир\астраханская природа\f_nature_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429132"/>
            <a:ext cx="3176215" cy="212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1" name="Picture 9" descr="C:\Documents and Settings\Елена Александровна\Мои документы\окружающий мир\астраханская природа\51886157_LEBED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1071546"/>
            <a:ext cx="3487504" cy="2619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www.perunica.ru/uploads/posts/2009-10/1255267322_swan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3000372"/>
            <a:ext cx="2928958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3429000"/>
            <a:ext cx="3017810" cy="328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14375" y="500063"/>
            <a:ext cx="7772400" cy="4114800"/>
          </a:xfrm>
        </p:spPr>
        <p:txBody>
          <a:bodyPr/>
          <a:lstStyle/>
          <a:p>
            <a:pPr eaLnBrk="1" hangingPunct="1"/>
            <a:r>
              <a:rPr lang="ru-RU" b="1" i="1" smtClean="0"/>
              <a:t>Проблема:</a:t>
            </a:r>
            <a:r>
              <a:rPr lang="ru-RU" smtClean="0"/>
              <a:t> </a:t>
            </a:r>
            <a:r>
              <a:rPr lang="ru-RU" sz="2800" smtClean="0"/>
              <a:t>ухудшение экологической обстановки в родном городе.</a:t>
            </a:r>
          </a:p>
          <a:p>
            <a:pPr eaLnBrk="1" hangingPunct="1"/>
            <a:r>
              <a:rPr lang="ru-RU" b="1" i="1" smtClean="0"/>
              <a:t>Тема:</a:t>
            </a:r>
            <a:r>
              <a:rPr lang="ru-RU" smtClean="0"/>
              <a:t> </a:t>
            </a:r>
            <a:r>
              <a:rPr lang="ru-RU" sz="2800" smtClean="0"/>
              <a:t>«Чистая школа – чистый город – чистая совесть»</a:t>
            </a:r>
          </a:p>
          <a:p>
            <a:pPr eaLnBrk="1" hangingPunct="1"/>
            <a:r>
              <a:rPr lang="ru-RU" b="1" i="1" smtClean="0"/>
              <a:t>Актуальность:</a:t>
            </a:r>
            <a:r>
              <a:rPr lang="ru-RU" smtClean="0"/>
              <a:t> </a:t>
            </a:r>
            <a:r>
              <a:rPr lang="ru-RU" sz="2800" smtClean="0"/>
              <a:t>загрязнение окружающей среды отходами промышленного производства, твёрдыми бытовыми отходами, вырубка зелёных насаждений  разрушает экологию родного края, страдают все объекты живой и неживой природы, вымирают редкие виды животных, ухудшается здоровье людей</a:t>
            </a:r>
            <a:r>
              <a:rPr lang="ru-RU" smtClean="0"/>
              <a:t>.</a:t>
            </a:r>
          </a:p>
          <a:p>
            <a:pPr eaLnBrk="1" hangingPunct="1">
              <a:buFontTx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85800" y="928688"/>
            <a:ext cx="7772400" cy="5167312"/>
          </a:xfrm>
        </p:spPr>
        <p:txBody>
          <a:bodyPr/>
          <a:lstStyle/>
          <a:p>
            <a:pPr eaLnBrk="1" hangingPunct="1"/>
            <a:r>
              <a:rPr lang="ru-RU" b="1" i="1" smtClean="0"/>
              <a:t>Цель: </a:t>
            </a:r>
            <a:r>
              <a:rPr lang="ru-RU" sz="2800" smtClean="0"/>
              <a:t>формирование и реализации активной экологической  и гражданской позиции участников проекта.</a:t>
            </a:r>
            <a:r>
              <a:rPr lang="ru-RU" sz="2800" b="1" i="1" smtClean="0"/>
              <a:t> </a:t>
            </a:r>
            <a:endParaRPr lang="ru-RU" sz="2800" smtClean="0"/>
          </a:p>
          <a:p>
            <a:pPr eaLnBrk="1" hangingPunct="1"/>
            <a:r>
              <a:rPr lang="ru-RU" b="1" i="1" smtClean="0"/>
              <a:t>Задачи:</a:t>
            </a:r>
            <a:endParaRPr lang="ru-RU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400" smtClean="0"/>
              <a:t>Подобрать и проанализировать литературу по проблеме.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smtClean="0"/>
              <a:t>Определить сущность понятия «экологическая  безопасность» для всех участников проекта.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smtClean="0"/>
              <a:t>Разработать модель формирования основ экологической грамотности младших школьников, активизации  экологической позиции взрослых участников проекта.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smtClean="0"/>
              <a:t>Убедить участников проекта  в возможности и необходимости их личного участия в решении проблем  экологии.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714375" y="642938"/>
            <a:ext cx="7772400" cy="4114800"/>
          </a:xfrm>
        </p:spPr>
        <p:txBody>
          <a:bodyPr/>
          <a:lstStyle/>
          <a:p>
            <a:pPr eaLnBrk="1" hangingPunct="1"/>
            <a:r>
              <a:rPr lang="ru-RU" b="1" i="1" smtClean="0"/>
              <a:t>Гипотеза:</a:t>
            </a:r>
            <a:r>
              <a:rPr lang="ru-RU" smtClean="0"/>
              <a:t>  если создать  условия для формирования и реализации активной экологической и гражданской позиции, повышать экологическую грамотность, то возможно изменить экологическую  ситуацию нашего родного края в лучшую сторону.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714752"/>
            <a:ext cx="3714776" cy="2782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C:\Documents and Settings\Елена Александровна\Мои документы\окружающий мир\астраханская природа\zapovednik-e12862864767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929066"/>
            <a:ext cx="2214578" cy="165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C:\Documents and Settings\Елена Александровна\Мои документы\окружающий мир\астраханская природа\1276095353_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7" y="4857760"/>
            <a:ext cx="2262851" cy="1509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714375" y="42862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Организация исследования:</a:t>
            </a:r>
            <a:endParaRPr lang="ru-RU" smtClean="0"/>
          </a:p>
          <a:p>
            <a:pPr eaLnBrk="1" hangingPunct="1"/>
            <a:r>
              <a:rPr lang="ru-RU" sz="2800" smtClean="0"/>
              <a:t>Организация поисковой работы (библиотека, пресса, интернет)</a:t>
            </a: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4" name="Рисунок 3" descr="P10300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1928802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P10400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071678"/>
            <a:ext cx="4190997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P10400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4286256"/>
            <a:ext cx="2857488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rrowheads="1"/>
          </p:cNvPicPr>
          <p:nvPr/>
        </p:nvPicPr>
        <p:blipFill>
          <a:blip r:embed="rId2" cstate="email"/>
          <a:srcRect t="-244" r="-21"/>
          <a:stretch>
            <a:fillRect/>
          </a:stretch>
        </p:blipFill>
        <p:spPr bwMode="auto">
          <a:xfrm>
            <a:off x="6786563" y="1357313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714375" y="571500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/>
              <a:t>Составление экологического словарика, ведение экологического дневника.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2938" y="2214563"/>
            <a:ext cx="7572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Экология — наука о связях между живыми существами  и окружающим их миром, между человеком и  природой.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Экологи — это люди, которые занимаются экологией, защищают природу.</a:t>
            </a:r>
            <a:endParaRPr lang="ru-RU" sz="2400" kern="0" dirty="0">
              <a:solidFill>
                <a:srgbClr val="7030A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7030A0"/>
                </a:solidFill>
                <a:latin typeface="Calibri" pitchFamily="34" charset="0"/>
              </a:rPr>
              <a:t>АТМОСФЕРА  - газообразная оболочка Земли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7030A0"/>
                </a:solidFill>
                <a:latin typeface="Calibri" pitchFamily="34" charset="0"/>
              </a:rPr>
              <a:t>ГИДРОСФЕРА - водная оболочка Земли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7030A0"/>
                </a:solidFill>
                <a:latin typeface="Calibri" pitchFamily="34" charset="0"/>
              </a:rPr>
              <a:t>ЛИТОСФЕРА  - верхняя оболочка Земли,  включает земную кору.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email"/>
          <a:srcRect l="33440" t="50713" r="36305" b="-3381"/>
          <a:stretch>
            <a:fillRect/>
          </a:stretch>
        </p:blipFill>
        <p:spPr bwMode="auto">
          <a:xfrm>
            <a:off x="714348" y="5929330"/>
            <a:ext cx="723900" cy="74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email"/>
          <a:srcRect t="50713" r="69745" b="-1424"/>
          <a:stretch>
            <a:fillRect/>
          </a:stretch>
        </p:blipFill>
        <p:spPr bwMode="auto">
          <a:xfrm>
            <a:off x="2214546" y="6000768"/>
            <a:ext cx="723900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5" cstate="email"/>
          <a:srcRect l="33015" r="36729" b="50711"/>
          <a:stretch>
            <a:fillRect/>
          </a:stretch>
        </p:blipFill>
        <p:spPr bwMode="auto">
          <a:xfrm>
            <a:off x="3643306" y="6000768"/>
            <a:ext cx="771525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6" cstate="email"/>
          <a:srcRect l="67834" t="890" r="-319" b="51067"/>
          <a:stretch>
            <a:fillRect/>
          </a:stretch>
        </p:blipFill>
        <p:spPr bwMode="auto">
          <a:xfrm>
            <a:off x="5072066" y="6000768"/>
            <a:ext cx="771525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7" cstate="email"/>
          <a:srcRect r="55179"/>
          <a:stretch>
            <a:fillRect/>
          </a:stretch>
        </p:blipFill>
        <p:spPr bwMode="auto">
          <a:xfrm>
            <a:off x="6357950" y="6000768"/>
            <a:ext cx="771525" cy="66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8" cstate="email"/>
          <a:srcRect t="179" r="69745" b="49109"/>
          <a:stretch>
            <a:fillRect/>
          </a:stretch>
        </p:blipFill>
        <p:spPr bwMode="auto">
          <a:xfrm>
            <a:off x="7572396" y="5929330"/>
            <a:ext cx="742950" cy="71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CIMG537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4071942"/>
            <a:ext cx="3357557" cy="251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714375" y="428625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/>
              <a:t>Проведение  экскурсий, ознакомительных бесед, викторин, конкурсов,  классных часов с участием родителей, подготовка сообщений и минипроектов.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P10305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500306"/>
            <a:ext cx="2786082" cy="208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7" descr="CIMG49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500306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5" descr="P10306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4286256"/>
            <a:ext cx="3000397" cy="225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P10201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500438"/>
            <a:ext cx="39798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P1020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480"/>
            <a:ext cx="4000528" cy="265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008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571480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10008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3500438"/>
            <a:ext cx="3929090" cy="294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642938" y="428625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/>
              <a:t>Подготовка к участию в областном конкурсе экологических спектаклей и конкурсе поделок.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CIMG4876.JPG"/>
          <p:cNvPicPr>
            <a:picLocks noChangeAspect="1"/>
          </p:cNvPicPr>
          <p:nvPr/>
        </p:nvPicPr>
        <p:blipFill>
          <a:blip r:embed="rId2" cstate="email"/>
          <a:srcRect t="12500" r="13294"/>
          <a:stretch>
            <a:fillRect/>
          </a:stretch>
        </p:blipFill>
        <p:spPr bwMode="auto">
          <a:xfrm>
            <a:off x="605577" y="2126063"/>
            <a:ext cx="264320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306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571612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4" descr="P103062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3786190"/>
            <a:ext cx="3643338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642938" y="50006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smtClean="0"/>
              <a:t>«</a:t>
            </a:r>
            <a:r>
              <a:rPr lang="ru-RU" sz="2400" smtClean="0">
                <a:latin typeface="Comic Sans MS" pitchFamily="66" charset="0"/>
              </a:rPr>
              <a:t>Дети охотно всегда чем-нибудь занимаются. Это весьма полезно, а потому не только не следует им мешать, но нужно принимать меры к тому, чтобы всегда у них было что делать.»  </a:t>
            </a:r>
            <a:endParaRPr lang="en-US" sz="24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2400" smtClean="0">
                <a:latin typeface="Comic Sans MS" pitchFamily="66" charset="0"/>
              </a:rPr>
              <a:t>(</a:t>
            </a:r>
            <a:r>
              <a:rPr lang="ru-RU" sz="2000" smtClean="0">
                <a:latin typeface="Comic Sans MS" pitchFamily="66" charset="0"/>
              </a:rPr>
              <a:t>Ян Амос Каменский , основоположник дидактики, 17 век.)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smtClean="0">
                <a:latin typeface="Comic Sans MS" pitchFamily="66" charset="0"/>
              </a:rPr>
              <a:t>«Развитие и образование ни одному человеку не могут быть даны или сообщены. Всякий, кто желает к ним приобщиться, должен достигнуть этого собственной деятельностью, собственными силами, собственным напряжением». </a:t>
            </a:r>
            <a:r>
              <a:rPr lang="ru-RU" sz="2000" smtClean="0">
                <a:latin typeface="Comic Sans MS" pitchFamily="66" charset="0"/>
              </a:rPr>
              <a:t>(А.Дистервег )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smtClean="0">
                <a:latin typeface="Comic Sans MS" pitchFamily="66" charset="0"/>
              </a:rPr>
              <a:t>«Плохой учитель преподносит истину, хороший учит ее находить</a:t>
            </a:r>
            <a:r>
              <a:rPr lang="ru-RU" sz="2000" smtClean="0">
                <a:latin typeface="Comic Sans MS" pitchFamily="66" charset="0"/>
              </a:rPr>
              <a:t>».  (А. Дистервег)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785813" y="785813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/>
              <a:t>Составление  сборника математических задач с экологической тематикой.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r>
              <a:rPr lang="ru-RU" sz="280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endParaRPr lang="ru-RU" sz="2800" smtClean="0">
              <a:latin typeface="Calibri" pitchFamily="34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2800" smtClean="0">
              <a:latin typeface="Calibri" pitchFamily="34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800" smtClean="0">
                <a:latin typeface="Calibri" pitchFamily="34" charset="0"/>
                <a:cs typeface="Times New Roman" pitchFamily="18" charset="0"/>
              </a:rPr>
              <a:t>               </a:t>
            </a:r>
            <a:endParaRPr lang="ru-RU" sz="2800" smtClean="0"/>
          </a:p>
          <a:p>
            <a:pPr algn="ctr">
              <a:buFontTx/>
              <a:buNone/>
            </a:pPr>
            <a:r>
              <a:rPr lang="ru-RU" sz="280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Классный</a:t>
            </a:r>
            <a:endParaRPr lang="ru-RU" sz="2800" smtClean="0"/>
          </a:p>
          <a:p>
            <a:pPr algn="ctr"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экологический </a:t>
            </a:r>
            <a:endParaRPr lang="ru-RU" sz="2800" smtClean="0"/>
          </a:p>
          <a:p>
            <a:pPr algn="ctr"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задачник</a:t>
            </a:r>
            <a:endParaRPr lang="ru-RU" sz="2800" smtClean="0"/>
          </a:p>
          <a:p>
            <a:pPr algn="ctr">
              <a:buFontTx/>
              <a:buNone/>
            </a:pPr>
            <a:r>
              <a:rPr lang="ru-RU" sz="2800" smtClean="0">
                <a:latin typeface="Calibri" pitchFamily="34" charset="0"/>
                <a:cs typeface="Times New Roman" pitchFamily="18" charset="0"/>
              </a:rPr>
              <a:t>    </a:t>
            </a:r>
            <a:endParaRPr lang="ru-RU" sz="2800" smtClean="0"/>
          </a:p>
          <a:p>
            <a:pPr eaLnBrk="1" hangingPunct="1"/>
            <a:endParaRPr lang="ru-RU" sz="1600" smtClean="0"/>
          </a:p>
        </p:txBody>
      </p:sp>
      <p:pic>
        <p:nvPicPr>
          <p:cNvPr id="22531" name="Рисунок 1"/>
          <p:cNvPicPr>
            <a:picLocks noChangeArrowheads="1"/>
          </p:cNvPicPr>
          <p:nvPr/>
        </p:nvPicPr>
        <p:blipFill>
          <a:blip r:embed="rId2" cstate="email"/>
          <a:srcRect t="-244" r="-21"/>
          <a:stretch>
            <a:fillRect/>
          </a:stretch>
        </p:blipFill>
        <p:spPr bwMode="auto">
          <a:xfrm>
            <a:off x="2857500" y="1785938"/>
            <a:ext cx="29194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1.gstatic.com/images?q=tbn:ANd9GcRzvA7pSzTkwsqF0DB_nkv7hegA34KtaOZIJyLlKPR1rjt3uamxDw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071546"/>
            <a:ext cx="3929090" cy="3714776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285750" y="3071813"/>
            <a:ext cx="5500688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Более 2млн тонн мусора в год скапливается на свалках на территории Астраханской области, что привело к загрязнению почвы. Лучший способ снижения и загрязнения природных ресурсов, использование отходов как вторичного сырья. Сколько необходимо построить заводов по утилизации, если один завод перерабатывает 500 тысяч тонн мусора в год?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1.gstatic.com/images?q=tbn:ANd9GcRzRdqFKsutC7_o_8KClZfvV2YRs8X2t2NZsUeO40XaCK1awckt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2871770"/>
            <a:ext cx="5662644" cy="398623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6786562" cy="3390900"/>
          </a:xfrm>
        </p:spPr>
        <p:txBody>
          <a:bodyPr/>
          <a:lstStyle/>
          <a:p>
            <a:pPr eaLnBrk="1" hangingPunct="1"/>
            <a:r>
              <a:rPr lang="ru-RU" sz="2800" smtClean="0"/>
              <a:t>Лотос – священный цветок. В дельте Волги на территории Астраханского заповедника находятся самые большие цветущие акватории на планете, которые  достигают 15 км в длину и 3 км в ширину. На сколько квадратных километров  простираются поля уникального цветка?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5" name="Рисунок 4" descr="http://t1.gstatic.com/images?q=tbn:ANd9GcTweJTN-RIJxMHdBlKPgKvEI7FJPCwLNU6JnpenjSBRAjTJRmXqEw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500042"/>
            <a:ext cx="1357315" cy="1285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t1.gstatic.com/images?q=tbn:ANd9GcTweJTN-RIJxMHdBlKPgKvEI7FJPCwLNU6JnpenjSBRAjTJRmXqEw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5214950"/>
            <a:ext cx="1428753" cy="1214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nimals_Birds_Seagull_in_the_sky_028842_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71802" y="214290"/>
            <a:ext cx="5843590" cy="507209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571500" y="3071813"/>
            <a:ext cx="6572250" cy="1285875"/>
          </a:xfrm>
        </p:spPr>
        <p:txBody>
          <a:bodyPr/>
          <a:lstStyle/>
          <a:p>
            <a:pPr eaLnBrk="1" hangingPunct="1"/>
            <a:r>
              <a:rPr lang="ru-RU" sz="2800" smtClean="0"/>
              <a:t>Главные источники загрязнения </a:t>
            </a:r>
            <a:r>
              <a:rPr lang="ru-RU" sz="2800" u="sng" smtClean="0"/>
              <a:t>атмосферы </a:t>
            </a:r>
            <a:r>
              <a:rPr lang="ru-RU" sz="2800" smtClean="0"/>
              <a:t>– промышленные, транспортные и бытовые выбросы. По Астраханской области выбросы в атмосферу загрязняющих веществ в прошлом году  составили120 тысяч тонн. 1/6 часть этих выбросов приходится на долю автотранспорта. Сколько тысяч тонн загрязняющих веществ выбросил в воздух автотранспорт?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88" y="3643313"/>
            <a:ext cx="6286500" cy="4667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</a:rPr>
              <a:t>Решение задач с использованием экологических понятий и терминов</a:t>
            </a:r>
            <a:r>
              <a:rPr lang="ru-RU" sz="3600" b="1" smtClean="0">
                <a:solidFill>
                  <a:srgbClr val="002060"/>
                </a:solidFill>
              </a:rPr>
              <a:t/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en-US" sz="3600" b="1" smtClean="0">
              <a:solidFill>
                <a:srgbClr val="00206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4857750"/>
            <a:ext cx="4857750" cy="857250"/>
          </a:xfrm>
        </p:spPr>
        <p:txBody>
          <a:bodyPr/>
          <a:lstStyle/>
          <a:p>
            <a:pPr eaLnBrk="1" hangingPunct="1"/>
            <a:r>
              <a:rPr lang="ru-RU" smtClean="0"/>
              <a:t>Урок математики с элементами экологии</a:t>
            </a:r>
            <a:endParaRPr lang="en-US" smtClean="0"/>
          </a:p>
        </p:txBody>
      </p:sp>
      <p:pic>
        <p:nvPicPr>
          <p:cNvPr id="26628" name="Picture 8" descr="Z:\newtek\_backgrounds_1.02\Tim\powerpoint templates\101-120\woodland_stroll\elements\tire_swing_swaying_hg_clr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а 182 из 120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28625"/>
            <a:ext cx="2786062" cy="284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4784725" y="214313"/>
            <a:ext cx="435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Полякова Елена Александровна</a:t>
            </a:r>
          </a:p>
          <a:p>
            <a:r>
              <a:rPr lang="ru-RU">
                <a:latin typeface="Garamond" pitchFamily="18" charset="0"/>
              </a:rPr>
              <a:t>учитель начальных классов</a:t>
            </a:r>
          </a:p>
          <a:p>
            <a:r>
              <a:rPr lang="ru-RU">
                <a:latin typeface="Garamond" pitchFamily="18" charset="0"/>
              </a:rPr>
              <a:t>НОУ «Школа – интернат №8 ОАО «РЖД»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714375" y="35718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Презентация исследовательского проекта.</a:t>
            </a:r>
            <a:endParaRPr lang="ru-RU" smtClean="0"/>
          </a:p>
          <a:p>
            <a:pPr eaLnBrk="1" hangingPunct="1"/>
            <a:r>
              <a:rPr lang="ru-RU" smtClean="0"/>
              <a:t>Проведение открытого урока.</a:t>
            </a:r>
          </a:p>
          <a:p>
            <a:pPr eaLnBrk="1" hangingPunct="1">
              <a:buFontTx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pic>
        <p:nvPicPr>
          <p:cNvPr id="3" name="Рисунок 4" descr="P10306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214554"/>
            <a:ext cx="3190897" cy="2393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5" descr="P10306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4143380"/>
            <a:ext cx="3143272" cy="2356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7" descr="P103063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071678"/>
            <a:ext cx="3333750" cy="250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25" descr="Z:\newtek\_backgrounds_1.02\Tim\powerpoint templates\101-120\woodland_stroll\elements\tire_swing_swaying_hg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785938"/>
            <a:ext cx="30749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928688" y="714375"/>
            <a:ext cx="4714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Кто?</a:t>
            </a:r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 или </a:t>
            </a: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что?</a:t>
            </a:r>
          </a:p>
          <a:p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Вот в чём вопрос!</a:t>
            </a:r>
          </a:p>
        </p:txBody>
      </p:sp>
      <p:pic>
        <p:nvPicPr>
          <p:cNvPr id="28677" name="Picture 4" descr="Z:\newtek\_backgrounds_1.02\Ryan\PP Template 13\drops_falling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63" y="714375"/>
            <a:ext cx="18573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Z:\newtek\_backgrounds_1.02\Ryan\PP Template 12\Transition_animation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500042"/>
            <a:ext cx="2714644" cy="2357453"/>
          </a:xfrm>
          <a:prstGeom prst="cloud">
            <a:avLst/>
          </a:prstGeom>
          <a:noFill/>
        </p:spPr>
      </p:pic>
      <p:pic>
        <p:nvPicPr>
          <p:cNvPr id="28679" name="Picture 4" descr="D:\мамина работа\весёлые картинки\2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63" y="4143375"/>
            <a:ext cx="27146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4857760"/>
            <a:ext cx="7420622" cy="851892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Разговор по душам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714375" y="1643063"/>
            <a:ext cx="291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latin typeface="Joinks"/>
              </a:rPr>
              <a:t>Экологический театр</a:t>
            </a: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28625" y="5500688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Joinks"/>
              </a:rPr>
              <a:t>Автор: Михалаке С.И. школьный психолог</a:t>
            </a:r>
          </a:p>
          <a:p>
            <a:r>
              <a:rPr lang="ru-RU" sz="2000" i="1">
                <a:latin typeface="Joinks"/>
              </a:rPr>
              <a:t>Исполнители: ученики  3 «Б» класса  НОУ «Школа-интернат №8 </a:t>
            </a:r>
          </a:p>
          <a:p>
            <a:r>
              <a:rPr lang="ru-RU" sz="2000" i="1">
                <a:latin typeface="Joinks"/>
              </a:rPr>
              <a:t>                ОАО «РЖД»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Показ спектакля.</a:t>
            </a:r>
            <a:br>
              <a:rPr lang="ru-RU" smtClean="0"/>
            </a:br>
            <a:endParaRPr lang="ru-RU" smtClean="0"/>
          </a:p>
        </p:txBody>
      </p:sp>
      <p:pic>
        <p:nvPicPr>
          <p:cNvPr id="23556" name="Рисунок 5" descr="P10306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071545"/>
            <a:ext cx="3786214" cy="283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7" name="Рисунок 7" descr="P10306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214422"/>
            <a:ext cx="3000397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Рисунок 8" descr="P103062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3643314"/>
            <a:ext cx="3857625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Дорогу осилит идущий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Задавать вопросы</a:t>
            </a:r>
          </a:p>
          <a:p>
            <a:pPr eaLnBrk="1" hangingPunct="1"/>
            <a:r>
              <a:rPr lang="ru-RU" dirty="0" smtClean="0"/>
              <a:t>Видеть проблемы</a:t>
            </a:r>
          </a:p>
          <a:p>
            <a:pPr eaLnBrk="1" hangingPunct="1"/>
            <a:r>
              <a:rPr lang="ru-RU" dirty="0" smtClean="0"/>
              <a:t>Наблюдать </a:t>
            </a:r>
          </a:p>
          <a:p>
            <a:pPr eaLnBrk="1" hangingPunct="1"/>
            <a:r>
              <a:rPr lang="ru-RU" dirty="0" smtClean="0"/>
              <a:t>Экспериментировать</a:t>
            </a:r>
          </a:p>
          <a:p>
            <a:pPr eaLnBrk="1" hangingPunct="1"/>
            <a:r>
              <a:rPr lang="ru-RU" dirty="0" smtClean="0"/>
              <a:t>Работать с информацией</a:t>
            </a:r>
          </a:p>
          <a:p>
            <a:pPr eaLnBrk="1" hangingPunct="1"/>
            <a:r>
              <a:rPr lang="ru-RU" dirty="0" smtClean="0"/>
              <a:t>Ошибаться и действовать</a:t>
            </a:r>
          </a:p>
          <a:p>
            <a:pPr eaLnBrk="1" hangingPunct="1"/>
            <a:r>
              <a:rPr lang="ru-RU" dirty="0" smtClean="0"/>
              <a:t>Оценивать себя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428736"/>
          </a:xfrm>
        </p:spPr>
        <p:txBody>
          <a:bodyPr/>
          <a:lstStyle/>
          <a:p>
            <a:r>
              <a:rPr lang="ru-RU" dirty="0" smtClean="0"/>
              <a:t>Источники информации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772400" cy="41148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Леонтович А.В. Исследовательская деятельность учащихся. Сборник статей // Библиотека журнала «Исследовательская работа школьников», серия «Сборники и монографии», М., 2006, 114 с.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Методика исследовательской деятельности учащихся в области естественных наук / Ред.-сост. А.С. Обухов. – М.: МИОО; журнал «Исследовательская работа школьников», 2006. – 128 с.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Пискунова М.В. Психологические сопровождение исследовательской деятельности учащихся // Исследовательская работа школьников. – 2006. № 1. – С. 93-99.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Плигин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А.А.   Исследовательская деятельность школьников в модели личностно-ориентированного образования// Исследовательская работа школьников.-2005.-№4. - с.47-56.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Савенков А.И.   Виды исследований школьников// Одаренный ребенок.-2005.-№2. - с.84-106 .</a:t>
            </a:r>
          </a:p>
          <a:p>
            <a:r>
              <a:rPr lang="en-US" sz="1800" dirty="0" smtClean="0">
                <a:hlinkClick r:id="rId2"/>
              </a:rPr>
              <a:t>http://festival.1september.ru/articles/565054/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http://nsportal.ru/proektnaya-i-issledovatelskaya-deyatelnost-v-nachalnoi-shkole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http://www.ecosystema.ru/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642938" y="857250"/>
            <a:ext cx="7772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b="1" i="1" dirty="0" smtClean="0"/>
              <a:t>Исследовательская деятельность</a:t>
            </a:r>
            <a:r>
              <a:rPr lang="ru-RU" dirty="0" smtClean="0"/>
              <a:t>- </a:t>
            </a:r>
            <a:r>
              <a:rPr lang="ru-RU" sz="2800" dirty="0" smtClean="0"/>
              <a:t>это специально организованная, познавательная творческая деятельность учащихся, по своей структуре соответствующая научной деятельности, характеризующаяся целенаправленностью, активностью, предметностью, </a:t>
            </a:r>
            <a:r>
              <a:rPr lang="ru-RU" sz="2800" dirty="0" err="1" smtClean="0"/>
              <a:t>мотивированностью</a:t>
            </a:r>
            <a:r>
              <a:rPr lang="ru-RU" sz="2800" dirty="0" smtClean="0"/>
              <a:t> и сознательностью, результатом которой является формирование познавательных мотивов, исследовательских умений, субъективно новых для учащихся знаний или способов деятельности.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857250" y="642938"/>
            <a:ext cx="7772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b="1" i="1" dirty="0" smtClean="0"/>
              <a:t>Цель исследовательской деятельности:</a:t>
            </a:r>
            <a:r>
              <a:rPr lang="ru-RU" dirty="0" smtClean="0"/>
              <a:t> стимулировать развитие интеллектуально-творческого потенциала младших школьников через развитие и совершенствование исследовательских способностей и навыков исследовательского поведения, создание условий для формирования и развития исследовательских умений младших школьников.</a:t>
            </a:r>
          </a:p>
          <a:p>
            <a:pPr eaLnBrk="1" hangingPunct="1">
              <a:buFontTx/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642938" y="28575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Задачи исследовательской деятельности:</a:t>
            </a:r>
            <a:endParaRPr lang="ru-RU" smtClean="0"/>
          </a:p>
          <a:p>
            <a:pPr eaLnBrk="1" hangingPunct="1"/>
            <a:r>
              <a:rPr lang="ru-RU" sz="2400" smtClean="0"/>
              <a:t>Развивать у учащихся способность аналитически мыслить: классифицировать, сравнивать, обобщать собранный материал.</a:t>
            </a:r>
          </a:p>
          <a:p>
            <a:pPr eaLnBrk="1" hangingPunct="1"/>
            <a:r>
              <a:rPr lang="ru-RU" sz="2400" smtClean="0"/>
              <a:t>Познакомить обучающихся с методами исследования, их применением в собственном исследовании.</a:t>
            </a:r>
          </a:p>
          <a:p>
            <a:pPr eaLnBrk="1" hangingPunct="1"/>
            <a:r>
              <a:rPr lang="ru-RU" sz="2400" smtClean="0"/>
              <a:t>Обучить основам оформления работ.</a:t>
            </a:r>
          </a:p>
          <a:p>
            <a:pPr eaLnBrk="1" hangingPunct="1"/>
            <a:r>
              <a:rPr lang="ru-RU" sz="2400" smtClean="0"/>
              <a:t>Познакомить с основами применения информационных технологий в исследовательской деятельности.</a:t>
            </a:r>
            <a:endParaRPr lang="en-US" sz="2400" smtClean="0"/>
          </a:p>
          <a:p>
            <a:pPr eaLnBrk="1" hangingPunct="1"/>
            <a:r>
              <a:rPr lang="ru-RU" sz="2400" smtClean="0"/>
              <a:t>Развивать коммуникативные способности, умение работать в группе.</a:t>
            </a:r>
          </a:p>
          <a:p>
            <a:pPr eaLnBrk="1" hangingPunct="1"/>
            <a:r>
              <a:rPr lang="ru-RU" sz="2400" smtClean="0"/>
              <a:t>Формировать опыт публичного выступления, способствовать формированию культуры речи.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 </a:t>
            </a:r>
            <a:endParaRPr lang="ru-RU" sz="2400" smtClean="0"/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71563" y="1000125"/>
            <a:ext cx="77724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i="1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Этапы исследовательской деятельности: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ru-RU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Сформулировать проблему исследования;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ru-RU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Выбор темы;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ru-RU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Актуальность;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ru-RU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Постановка цели и задач;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ru-RU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Гипотеза исследования;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ru-RU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Организация исследования;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ru-RU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Подготовка к защите и защита работы.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40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1" hangingPunct="1"/>
            <a:endParaRPr lang="ru-RU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714375" y="785813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Технология формирования исследовательских  умений:</a:t>
            </a:r>
            <a:endParaRPr lang="ru-RU" smtClean="0"/>
          </a:p>
          <a:p>
            <a:pPr eaLnBrk="1" hangingPunct="1"/>
            <a:r>
              <a:rPr lang="ru-RU" sz="2800" smtClean="0"/>
              <a:t>Развитие учебно-логических умений детей;</a:t>
            </a:r>
          </a:p>
          <a:p>
            <a:pPr eaLnBrk="1" hangingPunct="1"/>
            <a:r>
              <a:rPr lang="ru-RU" sz="2800" smtClean="0"/>
              <a:t>Включение заданий проблемного характера;</a:t>
            </a:r>
          </a:p>
          <a:p>
            <a:pPr eaLnBrk="1" hangingPunct="1"/>
            <a:r>
              <a:rPr lang="ru-RU" sz="2800" smtClean="0"/>
              <a:t>Проведение уроков-исследований.</a:t>
            </a:r>
          </a:p>
          <a:p>
            <a:pPr eaLnBrk="1" hangingPunct="1">
              <a:buFontTx/>
              <a:buNone/>
            </a:pPr>
            <a:r>
              <a:rPr lang="ru-RU" b="1" smtClean="0"/>
              <a:t>                 У</a:t>
            </a:r>
            <a:r>
              <a:rPr lang="ru-RU" smtClean="0"/>
              <a:t> – удивление</a:t>
            </a:r>
          </a:p>
          <a:p>
            <a:pPr eaLnBrk="1" hangingPunct="1">
              <a:buFontTx/>
              <a:buNone/>
            </a:pPr>
            <a:r>
              <a:rPr lang="ru-RU" b="1" smtClean="0"/>
              <a:t>                 У</a:t>
            </a:r>
            <a:r>
              <a:rPr lang="ru-RU" smtClean="0"/>
              <a:t> – удовольствие</a:t>
            </a:r>
          </a:p>
          <a:p>
            <a:pPr eaLnBrk="1" hangingPunct="1">
              <a:buFontTx/>
              <a:buNone/>
            </a:pPr>
            <a:r>
              <a:rPr lang="ru-RU" b="1" smtClean="0"/>
              <a:t>                 У</a:t>
            </a:r>
            <a:r>
              <a:rPr lang="ru-RU" smtClean="0"/>
              <a:t> – удовлетворение</a:t>
            </a:r>
          </a:p>
          <a:p>
            <a:pPr eaLnBrk="1" hangingPunct="1">
              <a:buFontTx/>
              <a:buNone/>
            </a:pPr>
            <a:r>
              <a:rPr lang="ru-RU" b="1" smtClean="0"/>
              <a:t>                 У</a:t>
            </a:r>
            <a:r>
              <a:rPr lang="ru-RU" smtClean="0"/>
              <a:t> - успешность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714375" y="785813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Условия формирования исследовательских умений младших школьников:</a:t>
            </a:r>
            <a:endParaRPr lang="ru-RU" smtClean="0"/>
          </a:p>
          <a:p>
            <a:pPr eaLnBrk="1" hangingPunct="1"/>
            <a:r>
              <a:rPr lang="ru-RU" smtClean="0"/>
              <a:t>Целенаправленность и систематичность;</a:t>
            </a:r>
          </a:p>
          <a:p>
            <a:pPr eaLnBrk="1" hangingPunct="1"/>
            <a:r>
              <a:rPr lang="ru-RU" smtClean="0"/>
              <a:t>Мотивированность;</a:t>
            </a:r>
          </a:p>
          <a:p>
            <a:pPr eaLnBrk="1" hangingPunct="1"/>
            <a:r>
              <a:rPr lang="ru-RU" smtClean="0"/>
              <a:t>Творческая среда;</a:t>
            </a:r>
          </a:p>
          <a:p>
            <a:pPr eaLnBrk="1" hangingPunct="1"/>
            <a:r>
              <a:rPr lang="ru-RU" smtClean="0"/>
              <a:t>Психологический комфорт;</a:t>
            </a:r>
          </a:p>
          <a:p>
            <a:pPr eaLnBrk="1" hangingPunct="1"/>
            <a:r>
              <a:rPr lang="ru-RU" smtClean="0"/>
              <a:t>Личность педагога;</a:t>
            </a:r>
          </a:p>
          <a:p>
            <a:pPr eaLnBrk="1" hangingPunct="1"/>
            <a:r>
              <a:rPr lang="ru-RU" smtClean="0"/>
              <a:t>Учет возрастных особенностей.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714375" y="500063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Виды исследований в начальной школе:</a:t>
            </a:r>
            <a:endParaRPr lang="ru-RU" smtClean="0"/>
          </a:p>
          <a:p>
            <a:pPr eaLnBrk="1" hangingPunct="1"/>
            <a:r>
              <a:rPr lang="ru-RU" i="1" smtClean="0"/>
              <a:t>По количеству участников</a:t>
            </a:r>
            <a:r>
              <a:rPr lang="ru-RU" smtClean="0"/>
              <a:t>: индивидуальные, групповые, коллективные;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i="1" smtClean="0"/>
              <a:t>По месту проведения:</a:t>
            </a:r>
            <a:r>
              <a:rPr lang="ru-RU" smtClean="0"/>
              <a:t> урочные и внеурочные;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i="1" smtClean="0"/>
              <a:t>По времени</a:t>
            </a:r>
            <a:r>
              <a:rPr lang="ru-RU" smtClean="0"/>
              <a:t>: кратковременные и долговременные;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i="1" smtClean="0"/>
              <a:t>По теме</a:t>
            </a:r>
            <a:r>
              <a:rPr lang="ru-RU" smtClean="0"/>
              <a:t>:  образовательные и социальные.</a:t>
            </a:r>
          </a:p>
          <a:p>
            <a:pPr eaLnBrk="1" hangingPunct="1">
              <a:buFontTx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swamp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222</TotalTime>
  <Words>877</Words>
  <Application>Microsoft Office PowerPoint</Application>
  <PresentationFormat>Экран (4:3)</PresentationFormat>
  <Paragraphs>133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green_swamp</vt:lpstr>
      <vt:lpstr>         Формирование навыков исследовательской деятельности учащихся начальных классов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Более 2млн тонн мусора в год скапливается на свалках на территории Астраханской области, что привело к загрязнению почвы. Лучший способ снижения и загрязнения природных ресурсов, использование отходов как вторичного сырья. Сколько необходимо построить заводов по утилизации, если один завод перерабатывает 500 тысяч тонн мусора в год? </vt:lpstr>
      <vt:lpstr>Лотос – священный цветок. В дельте Волги на территории Астраханского заповедника находятся самые большие цветущие акватории на планете, которые  достигают 15 км в длину и 3 км в ширину. На сколько квадратных километров  простираются поля уникального цветка? </vt:lpstr>
      <vt:lpstr>Главные источники загрязнения атмосферы – промышленные, транспортные и бытовые выбросы. По Астраханской области выбросы в атмосферу загрязняющих веществ в прошлом году  составили120 тысяч тонн. 1/6 часть этих выбросов приходится на долю автотранспорта. Сколько тысяч тонн загрязняющих веществ выбросил в воздух автотранспорт? </vt:lpstr>
      <vt:lpstr>Решение задач с использованием экологических понятий и терминов </vt:lpstr>
      <vt:lpstr>Слайд 25</vt:lpstr>
      <vt:lpstr>Слайд 26</vt:lpstr>
      <vt:lpstr>Показ спектакля. </vt:lpstr>
      <vt:lpstr>Дорогу осилит идущий</vt:lpstr>
      <vt:lpstr>Источники информации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исследовательской деятельности учащихся начальных классов</dc:title>
  <dc:creator>Елена</dc:creator>
  <cp:lastModifiedBy>ы</cp:lastModifiedBy>
  <cp:revision>26</cp:revision>
  <dcterms:created xsi:type="dcterms:W3CDTF">2011-11-24T21:33:50Z</dcterms:created>
  <dcterms:modified xsi:type="dcterms:W3CDTF">2012-02-26T17:46:09Z</dcterms:modified>
</cp:coreProperties>
</file>