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1" r:id="rId13"/>
    <p:sldId id="282" r:id="rId14"/>
    <p:sldId id="266" r:id="rId15"/>
    <p:sldId id="29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78" r:id="rId26"/>
    <p:sldId id="283" r:id="rId27"/>
    <p:sldId id="286" r:id="rId28"/>
    <p:sldId id="287" r:id="rId29"/>
    <p:sldId id="288" r:id="rId30"/>
    <p:sldId id="289" r:id="rId31"/>
    <p:sldId id="268" r:id="rId32"/>
    <p:sldId id="269" r:id="rId33"/>
    <p:sldId id="292" r:id="rId34"/>
    <p:sldId id="27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7BBFA7-D7AB-4B82-B7F1-D82DBF598AD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FDFB1B-067F-4731-BF19-5BD7C1FFCC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 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«Здоровье планеты </a:t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наших руках!»</a:t>
            </a:r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а Галкина11\Desktop\tvwoM_gxJm0.jpg"/>
          <p:cNvPicPr>
            <a:picLocks noChangeAspect="1" noChangeArrowheads="1"/>
          </p:cNvPicPr>
          <p:nvPr/>
        </p:nvPicPr>
        <p:blipFill>
          <a:blip r:embed="rId2" cstate="print"/>
          <a:srcRect t="7883" r="2930" b="15253"/>
          <a:stretch>
            <a:fillRect/>
          </a:stretch>
        </p:blipFill>
        <p:spPr bwMode="auto">
          <a:xfrm>
            <a:off x="3059832" y="3212976"/>
            <a:ext cx="2880320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«Саженцы – планете»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 этому экологическому движению в мире с 2007 года посажено     14 миллиардов                   деревьев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Света Галкина11\Desktop\научная работа\феликс ф\Феликс Финкбайнер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31236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вета Галкина11\Desktop\научная работа\феликс ф\VzxtTl_EyX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5104"/>
            <a:ext cx="1384176" cy="17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ІІ этап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определили научные названия деревьев и кустарников, растущих около нашей школы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C:\Users\Света Галкина11\Desktop\der_w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19927000">
            <a:off x="1982505" y="4636274"/>
            <a:ext cx="4106318" cy="133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вета Галкина11\Desktop\kust_w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19918219">
            <a:off x="3866532" y="4618827"/>
            <a:ext cx="4026441" cy="137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растут деревья: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пушистая; 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бородавчатая;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 европейская;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клён остролистный;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липа мелколистная;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лиственница европейская;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тополь чёрный;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 козья;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также кустарники: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боярышник;</a:t>
            </a:r>
          </a:p>
          <a:p>
            <a:pPr lvl="0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карагана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древовидная;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пузыреплодник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калинолистный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84482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ІІІ этап</a:t>
            </a:r>
            <a:endParaRPr lang="ru-RU" sz="9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анкетирование среди учащихся начальной школы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Вопрос1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Какие деревья и кустарники растут на территории нашей школы?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 Галкина11\Desktop\научная работа\берёзы\Bereza бор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1556792"/>
            <a:ext cx="6192688" cy="4649502"/>
          </a:xfrm>
          <a:prstGeom prst="rect">
            <a:avLst/>
          </a:prstGeom>
          <a:noFill/>
        </p:spPr>
      </p:pic>
      <p:graphicFrame>
        <p:nvGraphicFramePr>
          <p:cNvPr id="16" name="Содержимое 15"/>
          <p:cNvGraphicFramePr>
            <a:graphicFrameLocks noChangeAspect="1"/>
          </p:cNvGraphicFramePr>
          <p:nvPr>
            <p:ph sz="half" idx="2"/>
          </p:nvPr>
        </p:nvGraphicFramePr>
        <p:xfrm>
          <a:off x="5043488" y="2843213"/>
          <a:ext cx="3529012" cy="4013200"/>
        </p:xfrm>
        <a:graphic>
          <a:graphicData uri="http://schemas.openxmlformats.org/presentationml/2006/ole">
            <p:oleObj spid="_x0000_s1030" name="Диаграмма" r:id="rId4" imgW="5379814" imgH="6118854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а Галкина11\Desktop\научная работа\ель европ\ель евро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6067772" cy="470864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ChangeAspect="1"/>
          </p:cNvGraphicFramePr>
          <p:nvPr>
            <p:ph sz="half" idx="2"/>
          </p:nvPr>
        </p:nvGraphicFramePr>
        <p:xfrm>
          <a:off x="4824218" y="3933056"/>
          <a:ext cx="3714373" cy="2474788"/>
        </p:xfrm>
        <a:graphic>
          <a:graphicData uri="http://schemas.openxmlformats.org/presentationml/2006/ole">
            <p:oleObj spid="_x0000_s2052" name="Диаграмма" r:id="rId4" imgW="6095913" imgH="406152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Тополь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а Галкина11\Desktop\научная работа\тополь чёр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4248472" cy="5106863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4700587" y="3356992"/>
          <a:ext cx="4443413" cy="3898900"/>
        </p:xfrm>
        <a:graphic>
          <a:graphicData uri="http://schemas.openxmlformats.org/presentationml/2006/ole">
            <p:oleObj spid="_x0000_s3075" name="Диаграмма" r:id="rId4" imgW="6774220" imgH="5943506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а Галкина11\Desktop\научная работа\лиственница\лист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3"/>
            <a:ext cx="3960440" cy="4824536"/>
          </a:xfrm>
          <a:prstGeom prst="rect">
            <a:avLst/>
          </a:prstGeom>
          <a:noFill/>
        </p:spPr>
      </p:pic>
      <p:graphicFrame>
        <p:nvGraphicFramePr>
          <p:cNvPr id="4100" name="Содержимое 5"/>
          <p:cNvGraphicFramePr>
            <a:graphicFrameLocks noChangeAspect="1"/>
          </p:cNvGraphicFramePr>
          <p:nvPr/>
        </p:nvGraphicFramePr>
        <p:xfrm>
          <a:off x="4700588" y="3357563"/>
          <a:ext cx="4443412" cy="3898900"/>
        </p:xfrm>
        <a:graphic>
          <a:graphicData uri="http://schemas.openxmlformats.org/presentationml/2006/ole">
            <p:oleObj spid="_x0000_s4100" name="Диаграмма" r:id="rId4" imgW="6774220" imgH="5943506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8064" y="2492896"/>
            <a:ext cx="3744416" cy="386202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Сорокина Виктория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Сашенков Андрей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Воронов Алексей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Лясников Артём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Айрапетян Гарик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1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2 «А» класса 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«Сонковская СОШ»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а Галкина11\Pictures\100_0049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803478" cy="38164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Клён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а Галкина11\Desktop\2946127606555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4479630" cy="4869979"/>
          </a:xfrm>
          <a:prstGeom prst="rect">
            <a:avLst/>
          </a:prstGeom>
          <a:noFill/>
        </p:spPr>
      </p:pic>
      <p:graphicFrame>
        <p:nvGraphicFramePr>
          <p:cNvPr id="5123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4829175" y="2614613"/>
          <a:ext cx="4443413" cy="4027487"/>
        </p:xfrm>
        <a:graphic>
          <a:graphicData uri="http://schemas.openxmlformats.org/presentationml/2006/ole">
            <p:oleObj spid="_x0000_s5123" name="Диаграмма" r:id="rId4" imgW="7406746" imgH="671314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а Галкина11\Desktop\enc_2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83701"/>
            <a:ext cx="6048672" cy="4464496"/>
          </a:xfrm>
          <a:prstGeom prst="rect">
            <a:avLst/>
          </a:prstGeom>
          <a:noFill/>
        </p:spPr>
      </p:pic>
      <p:graphicFrame>
        <p:nvGraphicFramePr>
          <p:cNvPr id="6148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5220072" y="2716212"/>
          <a:ext cx="4543425" cy="4141788"/>
        </p:xfrm>
        <a:graphic>
          <a:graphicData uri="http://schemas.openxmlformats.org/presentationml/2006/ole">
            <p:oleObj spid="_x0000_s6148" name="Диаграмма" r:id="rId4" imgW="7574325" imgH="690382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 козья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Света Галкина11\Desktop\iva_kozya_tree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6347048" cy="4760286"/>
          </a:xfrm>
          <a:prstGeom prst="rect">
            <a:avLst/>
          </a:prstGeom>
          <a:noFill/>
        </p:spPr>
      </p:pic>
      <p:graphicFrame>
        <p:nvGraphicFramePr>
          <p:cNvPr id="7172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5652120" y="3209925"/>
          <a:ext cx="4038600" cy="3648075"/>
        </p:xfrm>
        <a:graphic>
          <a:graphicData uri="http://schemas.openxmlformats.org/presentationml/2006/ole">
            <p:oleObj spid="_x0000_s7172" name="Диаграмма" r:id="rId4" imgW="7398971" imgH="668269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Боярышник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вета Галкина11\Desktop\imagick_d24b239b7800a2861b33587c831a1788002af06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6336704" cy="4750153"/>
          </a:xfrm>
          <a:prstGeom prst="rect">
            <a:avLst/>
          </a:prstGeom>
          <a:noFill/>
        </p:spPr>
      </p:pic>
      <p:graphicFrame>
        <p:nvGraphicFramePr>
          <p:cNvPr id="8195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5292080" y="2852936"/>
          <a:ext cx="4038600" cy="3670300"/>
        </p:xfrm>
        <a:graphic>
          <a:graphicData uri="http://schemas.openxmlformats.org/presentationml/2006/ole">
            <p:oleObj spid="_x0000_s8195" name="Диаграмма" r:id="rId4" imgW="7589442" imgH="688848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Пузыреплодник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калинолистный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вета Галкина11\Desktop\научная работа\пузыреплодник калинолистный\пузырепл-к калинол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6192688" cy="4574996"/>
          </a:xfrm>
          <a:prstGeom prst="rect">
            <a:avLst/>
          </a:prstGeom>
          <a:noFill/>
        </p:spPr>
      </p:pic>
      <p:graphicFrame>
        <p:nvGraphicFramePr>
          <p:cNvPr id="9219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5508104" y="3188389"/>
          <a:ext cx="4038600" cy="3669611"/>
        </p:xfrm>
        <a:graphic>
          <a:graphicData uri="http://schemas.openxmlformats.org/presentationml/2006/ole">
            <p:oleObj spid="_x0000_s9219" name="Диаграмма" r:id="rId4" imgW="7589442" imgH="688848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Карагана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древовидная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(жёлтая акация)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Света Галкина11\Desktop\научная работа\карагана древовидная\карагана древовидн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4176464" cy="4867996"/>
          </a:xfrm>
          <a:prstGeom prst="rect">
            <a:avLst/>
          </a:prstGeom>
          <a:noFill/>
        </p:spPr>
      </p:pic>
      <p:graphicFrame>
        <p:nvGraphicFramePr>
          <p:cNvPr id="10243" name="Содержимое 5"/>
          <p:cNvGraphicFramePr>
            <a:graphicFrameLocks noChangeAspect="1"/>
          </p:cNvGraphicFramePr>
          <p:nvPr>
            <p:ph sz="half" idx="2"/>
          </p:nvPr>
        </p:nvGraphicFramePr>
        <p:xfrm>
          <a:off x="5105400" y="2924944"/>
          <a:ext cx="4038600" cy="3669611"/>
        </p:xfrm>
        <a:graphic>
          <a:graphicData uri="http://schemas.openxmlformats.org/presentationml/2006/ole">
            <p:oleObj spid="_x0000_s10243" name="Диаграмма" r:id="rId4" imgW="7589442" imgH="688848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920012"/>
          <a:ext cx="7704856" cy="4480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14258"/>
                <a:gridCol w="1290598"/>
              </a:tblGrid>
              <a:tr h="1568907">
                <a:tc>
                  <a:txBody>
                    <a:bodyPr/>
                    <a:lstStyle/>
                    <a:p>
                      <a:r>
                        <a:rPr kumimoji="0" lang="ru-RU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Кто заботится о деревьях и кустарниках, растущих у нашей школы?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8126">
                <a:tc>
                  <a:txBody>
                    <a:bodyPr/>
                    <a:lstStyle/>
                    <a:p>
                      <a:r>
                        <a:rPr kumimoji="0" lang="ru-RU" sz="4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Учителя и ученики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126">
                <a:tc>
                  <a:txBody>
                    <a:bodyPr/>
                    <a:lstStyle/>
                    <a:p>
                      <a:r>
                        <a:rPr kumimoji="0" lang="ru-RU" sz="4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Садоводы, лесники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126">
                <a:tc>
                  <a:txBody>
                    <a:bodyPr/>
                    <a:lstStyle/>
                    <a:p>
                      <a:r>
                        <a:rPr kumimoji="0" lang="ru-RU" sz="4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Никто 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276871"/>
          <a:ext cx="7067128" cy="32928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83351"/>
                <a:gridCol w="1183777"/>
              </a:tblGrid>
              <a:tr h="1464027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Делал ли ты шалаш из свежих веток?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5647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5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647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16831"/>
          <a:ext cx="7355160" cy="41858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23137"/>
                <a:gridCol w="1232023"/>
              </a:tblGrid>
              <a:tr h="1735905">
                <a:tc>
                  <a:txBody>
                    <a:bodyPr/>
                    <a:lstStyle/>
                    <a:p>
                      <a:r>
                        <a:rPr kumimoji="0" lang="ru-RU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Приходилось ли тебе наблюдать, как кто-то ломает ветки живых деревьев и кустов? 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9902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5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902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16831"/>
          <a:ext cx="7499176" cy="43924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243029"/>
                <a:gridCol w="1256147"/>
              </a:tblGrid>
              <a:tr h="2038056">
                <a:tc>
                  <a:txBody>
                    <a:bodyPr/>
                    <a:lstStyle/>
                    <a:p>
                      <a:r>
                        <a:rPr kumimoji="0" lang="ru-RU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ты знаешь о том, какую пользу приносят деревья? 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7216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7216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5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348880"/>
            <a:ext cx="8424936" cy="1224136"/>
          </a:xfrm>
        </p:spPr>
        <p:txBody>
          <a:bodyPr>
            <a:prstTxWarp prst="textDoubleWave1">
              <a:avLst>
                <a:gd name="adj1" fmla="val 12500"/>
                <a:gd name="adj2" fmla="val 45"/>
              </a:avLst>
            </a:prstTxWarp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Наши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 -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и кустарники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представляем исследовательскую работу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вета Галкина11\Desktop\научная работа\феликс ф\277d4c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143250" cy="246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2492896"/>
          <a:ext cx="7704856" cy="36988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34885"/>
                <a:gridCol w="1269971"/>
              </a:tblGrid>
              <a:tr h="1697902">
                <a:tc>
                  <a:txBody>
                    <a:bodyPr/>
                    <a:lstStyle/>
                    <a:p>
                      <a:r>
                        <a:rPr kumimoji="0" lang="ru-RU" sz="3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ты думаешь, нуждаются ли деревья и кустарники в защите? 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0738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5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0738">
                <a:tc>
                  <a:txBody>
                    <a:bodyPr/>
                    <a:lstStyle/>
                    <a:p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lang="ru-RU" sz="4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54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00808"/>
            <a:ext cx="36724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Мы повязали на деревья и кустарники  ленточки с их названиями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48681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І</a:t>
            </a:r>
            <a:r>
              <a:rPr lang="en-US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V</a:t>
            </a:r>
            <a:r>
              <a:rPr lang="ru-RU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этап</a:t>
            </a:r>
            <a:r>
              <a:rPr lang="ru-RU" sz="9600" dirty="0" smtClean="0">
                <a:solidFill>
                  <a:srgbClr val="002060"/>
                </a:solidFill>
              </a:rPr>
              <a:t/>
            </a:r>
            <a:br>
              <a:rPr lang="ru-RU" sz="9600" dirty="0" smtClean="0">
                <a:solidFill>
                  <a:srgbClr val="002060"/>
                </a:solidFill>
              </a:rPr>
            </a:br>
            <a:endParaRPr lang="ru-RU" sz="9600" dirty="0"/>
          </a:p>
        </p:txBody>
      </p:sp>
      <p:pic>
        <p:nvPicPr>
          <p:cNvPr id="1026" name="Picture 2" descr="C:\Users\Света Галкина11\Desktop\научная работа\феликс ф\100_0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63480" y="1844824"/>
            <a:ext cx="4680520" cy="501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0" y="1412776"/>
            <a:ext cx="3240360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создали экологическую листовку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Света Галкина11\Desktop\научная работа\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80112" y="1772816"/>
            <a:ext cx="2088068" cy="270892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деревья и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кустарники – «лёгкие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нашей планеты»!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12776"/>
            <a:ext cx="3312368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277d4c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26358"/>
            <a:ext cx="1944216" cy="203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899592" y="1484784"/>
            <a:ext cx="2808312" cy="2016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46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Сохрани!</a:t>
            </a:r>
            <a:endParaRPr lang="ru-RU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результаты: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узнали много интересной и полезной информации о деревьях и кустарниках;</a:t>
            </a: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определили научные названия деревьев и кустарников, растущих на территории нашей школы;</a:t>
            </a: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выяснили с помощью анкетирования отношение учеников начальных классов к охране деревьев и кустарников;</a:t>
            </a: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создали экологическую листовку.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планы на будущее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посадить аллею саженцев на территории нашей школы и впоследствии заботиться и о них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egoe Script" pitchFamily="34" charset="0"/>
                <a:cs typeface="Arial" charset="0"/>
              </a:rPr>
              <a:t>Спасибо за внимание!</a:t>
            </a:r>
            <a:endParaRPr lang="ru-RU" sz="9600" dirty="0"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Света Галкина11\Desktop\bereza_slomann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456384" cy="2592288"/>
          </a:xfrm>
          <a:prstGeom prst="rect">
            <a:avLst/>
          </a:prstGeom>
          <a:noFill/>
        </p:spPr>
      </p:pic>
      <p:pic>
        <p:nvPicPr>
          <p:cNvPr id="3075" name="Picture 3" descr="C:\Users\Света Галкина11\Desktop\9287072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388882" cy="2592288"/>
          </a:xfrm>
          <a:prstGeom prst="rect">
            <a:avLst/>
          </a:prstGeom>
          <a:noFill/>
        </p:spPr>
      </p:pic>
      <p:pic>
        <p:nvPicPr>
          <p:cNvPr id="3077" name="Picture 5" descr="C:\Users\Света Галкина11\Desktop\79893494_eb7b33fe3e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нашей работы: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научные названия деревьев и кустарников, растущих на территории школы, и защитить их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/>
              <a:t>изучить научную литературу и другую информацию по теме «Наши </a:t>
            </a:r>
            <a:r>
              <a:rPr lang="ru-RU" b="1" i="1" dirty="0" smtClean="0"/>
              <a:t>друзья </a:t>
            </a:r>
            <a:r>
              <a:rPr lang="ru-RU" b="1" i="1" smtClean="0"/>
              <a:t>– деревья </a:t>
            </a:r>
            <a:r>
              <a:rPr lang="ru-RU" b="1" i="1" dirty="0" smtClean="0"/>
              <a:t>и кустарники»;</a:t>
            </a:r>
          </a:p>
          <a:p>
            <a:pPr lvl="0">
              <a:buNone/>
            </a:pPr>
            <a:endParaRPr lang="ru-RU" b="1" i="1" dirty="0" smtClean="0"/>
          </a:p>
          <a:p>
            <a:r>
              <a:rPr lang="ru-RU" b="1" i="1" dirty="0" smtClean="0"/>
              <a:t>с помощью Определителя узнать научные названия деревьев и кустарников, растущих на территории нашей школы;</a:t>
            </a:r>
          </a:p>
          <a:p>
            <a:endParaRPr lang="ru-RU" b="1" i="1" dirty="0" smtClean="0"/>
          </a:p>
          <a:p>
            <a:pPr lvl="0"/>
            <a:r>
              <a:rPr lang="ru-RU" b="1" i="1" dirty="0" smtClean="0"/>
              <a:t>провести анкетирование среди учащихся начальной школы и обработать полученные данные;</a:t>
            </a:r>
          </a:p>
          <a:p>
            <a:pPr lvl="0">
              <a:buNone/>
            </a:pPr>
            <a:endParaRPr lang="ru-RU" b="1" i="1" dirty="0" smtClean="0"/>
          </a:p>
          <a:p>
            <a:pPr lvl="0"/>
            <a:r>
              <a:rPr lang="ru-RU" b="1" i="1" dirty="0" smtClean="0"/>
              <a:t>разработать экологическую листовку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5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251520" y="548680"/>
            <a:ext cx="8435280" cy="28803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247"/>
              </a:avLst>
            </a:prstTxWarp>
          </a:bodyPr>
          <a:lstStyle/>
          <a:p>
            <a:pPr algn="ctr">
              <a:buNone/>
            </a:pPr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Ход работы: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44827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330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І этап</a:t>
            </a:r>
            <a:r>
              <a:rPr lang="ru-RU" sz="9600" dirty="0" smtClean="0">
                <a:solidFill>
                  <a:srgbClr val="002060"/>
                </a:solidFill>
              </a:rPr>
              <a:t/>
            </a:r>
            <a:br>
              <a:rPr lang="ru-RU" sz="9600" dirty="0" smtClean="0">
                <a:solidFill>
                  <a:srgbClr val="002060"/>
                </a:solidFill>
              </a:rPr>
            </a:br>
            <a:endParaRPr lang="ru-RU" sz="9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изучили научную литературу и другую информацию </a:t>
            </a:r>
          </a:p>
          <a:p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07-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52844"/>
            <a:ext cx="2520280" cy="2309145"/>
          </a:xfrm>
          <a:prstGeom prst="rect">
            <a:avLst/>
          </a:prstGeom>
          <a:noFill/>
        </p:spPr>
      </p:pic>
      <p:pic>
        <p:nvPicPr>
          <p:cNvPr id="8" name="Picture 10" descr="052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348064"/>
            <a:ext cx="1800200" cy="12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Деревья и кустарники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обогащают воздух кислородом и поглощают углекислый газ;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очищают воздух от выхлопных газов;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улавливают пыль; 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выделяют  фитонциды, убивающие микроорганизмы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422</Words>
  <Application>Microsoft Office PowerPoint</Application>
  <PresentationFormat>Экран (4:3)</PresentationFormat>
  <Paragraphs>120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Поток</vt:lpstr>
      <vt:lpstr>Диаграмма</vt:lpstr>
      <vt:lpstr>Научно-практическая конференция   «Здоровье планеты  в наших руках!»   </vt:lpstr>
      <vt:lpstr> </vt:lpstr>
      <vt:lpstr> </vt:lpstr>
      <vt:lpstr> Актуальность темы </vt:lpstr>
      <vt:lpstr>Цель нашей работы:  </vt:lpstr>
      <vt:lpstr> Задачи: </vt:lpstr>
      <vt:lpstr> </vt:lpstr>
      <vt:lpstr>І этап </vt:lpstr>
      <vt:lpstr>Деревья и кустарники </vt:lpstr>
      <vt:lpstr> «Саженцы – планете»</vt:lpstr>
      <vt:lpstr>ІІ этап </vt:lpstr>
      <vt:lpstr>У нас растут деревья:</vt:lpstr>
      <vt:lpstr>а также кустарники:</vt:lpstr>
      <vt:lpstr>ІІІ этап</vt:lpstr>
      <vt:lpstr>Вопрос1 </vt:lpstr>
      <vt:lpstr>Берёза</vt:lpstr>
      <vt:lpstr>Ель</vt:lpstr>
      <vt:lpstr>Тополь </vt:lpstr>
      <vt:lpstr>Лиственница</vt:lpstr>
      <vt:lpstr>Клён </vt:lpstr>
      <vt:lpstr>Липа</vt:lpstr>
      <vt:lpstr>Ива козья </vt:lpstr>
      <vt:lpstr>Боярышник </vt:lpstr>
      <vt:lpstr>Пузыреплодник калинолистный</vt:lpstr>
      <vt:lpstr>Карагана древовидная  (жёлтая акация)</vt:lpstr>
      <vt:lpstr>Вопрос 2</vt:lpstr>
      <vt:lpstr>Вопрос 3</vt:lpstr>
      <vt:lpstr>Вопрос 4</vt:lpstr>
      <vt:lpstr>Вопрос 5</vt:lpstr>
      <vt:lpstr>Вопрос 6</vt:lpstr>
      <vt:lpstr> </vt:lpstr>
      <vt:lpstr> и создали экологическую листовку</vt:lpstr>
      <vt:lpstr>Наши результаты:</vt:lpstr>
      <vt:lpstr>Наши планы на будущее 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  «Здоровье планеты  в наших руках!»</dc:title>
  <dc:creator>скай</dc:creator>
  <cp:lastModifiedBy>скай</cp:lastModifiedBy>
  <cp:revision>69</cp:revision>
  <dcterms:created xsi:type="dcterms:W3CDTF">2013-04-01T16:21:47Z</dcterms:created>
  <dcterms:modified xsi:type="dcterms:W3CDTF">2013-04-11T07:52:32Z</dcterms:modified>
</cp:coreProperties>
</file>