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FAFC"/>
    <a:srgbClr val="050C0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3/22/2003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3/22/2003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3/22/2003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3/22/2003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3/22/2003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3/22/2003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3/22/2003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3/22/2003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3/22/2003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3/22/2003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3/22/2003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3/22/2003</a:t>
            </a:fld>
            <a:endParaRPr lang="en-US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685800"/>
            <a:ext cx="7772400" cy="22860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accent3"/>
                </a:solidFill>
              </a:rPr>
              <a:t>Организация </a:t>
            </a:r>
            <a:br>
              <a:rPr lang="ru-RU" dirty="0" smtClean="0">
                <a:solidFill>
                  <a:schemeClr val="accent3"/>
                </a:solidFill>
              </a:rPr>
            </a:br>
            <a:r>
              <a:rPr lang="ru-RU" dirty="0" smtClean="0">
                <a:solidFill>
                  <a:schemeClr val="accent3"/>
                </a:solidFill>
              </a:rPr>
              <a:t>и мотивация </a:t>
            </a:r>
            <a:br>
              <a:rPr lang="ru-RU" dirty="0" smtClean="0">
                <a:solidFill>
                  <a:schemeClr val="accent3"/>
                </a:solidFill>
              </a:rPr>
            </a:br>
            <a:r>
              <a:rPr lang="ru-RU" dirty="0" smtClean="0">
                <a:solidFill>
                  <a:schemeClr val="accent3"/>
                </a:solidFill>
              </a:rPr>
              <a:t>учебной деятельности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4267200"/>
            <a:ext cx="7772400" cy="12192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Автор:</a:t>
            </a:r>
          </a:p>
          <a:p>
            <a:pPr algn="ctr"/>
            <a:r>
              <a:rPr lang="ru-RU" dirty="0" smtClean="0"/>
              <a:t>п</a:t>
            </a:r>
            <a:r>
              <a:rPr lang="ru-RU" dirty="0" smtClean="0"/>
              <a:t>едагог-психолог, учитель начальных классов</a:t>
            </a:r>
          </a:p>
          <a:p>
            <a:pPr algn="ctr"/>
            <a:r>
              <a:rPr lang="ru-RU" dirty="0" smtClean="0"/>
              <a:t>Вера Владимировна </a:t>
            </a:r>
            <a:r>
              <a:rPr lang="ru-RU" dirty="0" err="1" smtClean="0"/>
              <a:t>Квасова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8944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ru-RU" dirty="0" smtClean="0"/>
              <a:t> 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3"/>
                </a:solidFill>
              </a:rPr>
              <a:t>Система </a:t>
            </a:r>
            <a:r>
              <a:rPr lang="ru-RU" dirty="0" smtClean="0">
                <a:solidFill>
                  <a:schemeClr val="accent3"/>
                </a:solidFill>
              </a:rPr>
              <a:t>обучения должна быть </a:t>
            </a:r>
            <a:r>
              <a:rPr lang="ru-RU" dirty="0" smtClean="0">
                <a:solidFill>
                  <a:schemeClr val="accent3"/>
                </a:solidFill>
              </a:rPr>
              <a:t>такой</a:t>
            </a:r>
            <a:r>
              <a:rPr lang="ru-RU" dirty="0" smtClean="0">
                <a:solidFill>
                  <a:schemeClr val="accent3"/>
                </a:solidFill>
              </a:rPr>
              <a:t>, чтобы полноценно реализовывать задачу развития двух ведущих систем личности</a:t>
            </a:r>
            <a:r>
              <a:rPr lang="ru-RU" dirty="0" smtClean="0">
                <a:solidFill>
                  <a:schemeClr val="accent3"/>
                </a:solidFill>
              </a:rPr>
              <a:t>.</a:t>
            </a:r>
            <a:endParaRPr lang="ru-RU" dirty="0" smtClean="0">
              <a:solidFill>
                <a:schemeClr val="accent3"/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ru-RU" dirty="0" smtClean="0">
                <a:solidFill>
                  <a:schemeClr val="accent3"/>
                </a:solidFill>
              </a:rPr>
              <a:t>  Традиционная система </a:t>
            </a:r>
            <a:r>
              <a:rPr lang="ru-RU" dirty="0" smtClean="0">
                <a:solidFill>
                  <a:schemeClr val="accent3"/>
                </a:solidFill>
              </a:rPr>
              <a:t>обучения эксплуатирует и перегружает систему внешней мотивации при практическом игнорировании системы внутренней мотивации, что приводит к ее </a:t>
            </a:r>
            <a:r>
              <a:rPr lang="ru-RU" dirty="0" err="1" smtClean="0">
                <a:solidFill>
                  <a:schemeClr val="accent3"/>
                </a:solidFill>
              </a:rPr>
              <a:t>атрофированию</a:t>
            </a:r>
            <a:r>
              <a:rPr lang="ru-RU" dirty="0" smtClean="0">
                <a:solidFill>
                  <a:schemeClr val="accent3"/>
                </a:solidFill>
              </a:rPr>
              <a:t>.</a:t>
            </a:r>
          </a:p>
          <a:p>
            <a:pPr>
              <a:lnSpc>
                <a:spcPct val="150000"/>
              </a:lnSpc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334000"/>
            <a:ext cx="8183880" cy="990600"/>
          </a:xfrm>
        </p:spPr>
        <p:txBody>
          <a:bodyPr>
            <a:normAutofit/>
          </a:bodyPr>
          <a:lstStyle/>
          <a:p>
            <a:pPr algn="ctr"/>
            <a:r>
              <a:rPr lang="ru-RU" sz="2400" i="1" dirty="0" smtClean="0">
                <a:solidFill>
                  <a:srgbClr val="C00000"/>
                </a:solidFill>
              </a:rPr>
              <a:t>Условия для внутреннего </a:t>
            </a:r>
            <a:r>
              <a:rPr lang="ru-RU" sz="2400" i="1" dirty="0" smtClean="0">
                <a:solidFill>
                  <a:srgbClr val="C00000"/>
                </a:solidFill>
              </a:rPr>
              <a:t/>
            </a:r>
            <a:br>
              <a:rPr lang="ru-RU" sz="2400" i="1" dirty="0" smtClean="0">
                <a:solidFill>
                  <a:srgbClr val="C00000"/>
                </a:solidFill>
              </a:rPr>
            </a:br>
            <a:r>
              <a:rPr lang="ru-RU" sz="2400" i="1" dirty="0" smtClean="0">
                <a:solidFill>
                  <a:srgbClr val="C00000"/>
                </a:solidFill>
              </a:rPr>
              <a:t>мотивирования </a:t>
            </a:r>
            <a:r>
              <a:rPr lang="ru-RU" sz="2400" i="1" dirty="0" smtClean="0">
                <a:solidFill>
                  <a:srgbClr val="C00000"/>
                </a:solidFill>
              </a:rPr>
              <a:t>процесса учения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609600"/>
            <a:ext cx="8183880" cy="472440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70000"/>
              </a:lnSpc>
            </a:pPr>
            <a:r>
              <a:rPr lang="ru-RU" b="1" dirty="0" smtClean="0">
                <a:solidFill>
                  <a:schemeClr val="accent3"/>
                </a:solidFill>
              </a:rPr>
              <a:t>Предоставление свободы выбора.</a:t>
            </a:r>
          </a:p>
          <a:p>
            <a:pPr>
              <a:lnSpc>
                <a:spcPct val="170000"/>
              </a:lnSpc>
            </a:pPr>
            <a:r>
              <a:rPr lang="ru-RU" b="1" dirty="0" smtClean="0">
                <a:solidFill>
                  <a:schemeClr val="accent3"/>
                </a:solidFill>
              </a:rPr>
              <a:t>Максимально возможное снятие внешнего контроля.</a:t>
            </a:r>
          </a:p>
          <a:p>
            <a:pPr>
              <a:lnSpc>
                <a:spcPct val="170000"/>
              </a:lnSpc>
            </a:pPr>
            <a:r>
              <a:rPr lang="ru-RU" b="1" dirty="0" smtClean="0">
                <a:solidFill>
                  <a:schemeClr val="accent3"/>
                </a:solidFill>
              </a:rPr>
              <a:t>Задачи обучения должны исходить из запросов, интересов и устремлений ученика. Результаты обучения должны соответствовать потребностям ребенка и быть значимыми для него.</a:t>
            </a:r>
          </a:p>
          <a:p>
            <a:pPr>
              <a:lnSpc>
                <a:spcPct val="170000"/>
              </a:lnSpc>
            </a:pPr>
            <a:r>
              <a:rPr lang="ru-RU" b="1" dirty="0" smtClean="0">
                <a:solidFill>
                  <a:schemeClr val="accent3"/>
                </a:solidFill>
              </a:rPr>
              <a:t>Организация урока </a:t>
            </a:r>
            <a:r>
              <a:rPr lang="ru-RU" b="1" dirty="0" smtClean="0">
                <a:solidFill>
                  <a:schemeClr val="accent3"/>
                </a:solidFill>
              </a:rPr>
              <a:t>таким образом, </a:t>
            </a:r>
            <a:r>
              <a:rPr lang="ru-RU" b="1" dirty="0" smtClean="0">
                <a:solidFill>
                  <a:schemeClr val="accent3"/>
                </a:solidFill>
              </a:rPr>
              <a:t>чтобы ученику было интересно от самого процесса учения и радостно от общения с учителем, одноклассниками.</a:t>
            </a:r>
          </a:p>
          <a:p>
            <a:pPr>
              <a:lnSpc>
                <a:spcPct val="170000"/>
              </a:lnSpc>
            </a:pPr>
            <a:r>
              <a:rPr lang="ru-RU" b="1" dirty="0" smtClean="0">
                <a:solidFill>
                  <a:schemeClr val="accent3"/>
                </a:solidFill>
              </a:rPr>
              <a:t>Ориентация учителя при обучении на индивидуальные стандарты достижений учеников.</a:t>
            </a:r>
          </a:p>
          <a:p>
            <a:pPr>
              <a:lnSpc>
                <a:spcPct val="170000"/>
              </a:lnSpc>
            </a:pPr>
            <a:r>
              <a:rPr lang="ru-RU" b="1" dirty="0" smtClean="0">
                <a:solidFill>
                  <a:schemeClr val="accent3"/>
                </a:solidFill>
              </a:rPr>
              <a:t>Личность учителя и характер его отношения к ученику.</a:t>
            </a:r>
          </a:p>
          <a:p>
            <a:pPr>
              <a:lnSpc>
                <a:spcPct val="170000"/>
              </a:lnSpc>
            </a:pPr>
            <a:r>
              <a:rPr lang="ru-RU" b="1" dirty="0" smtClean="0">
                <a:solidFill>
                  <a:schemeClr val="accent3"/>
                </a:solidFill>
              </a:rPr>
              <a:t>Тренинги для изменения мотивации</a:t>
            </a:r>
            <a:r>
              <a:rPr lang="ru-RU" b="1" dirty="0" smtClean="0">
                <a:solidFill>
                  <a:schemeClr val="accent3"/>
                </a:solidFill>
              </a:rPr>
              <a:t>.</a:t>
            </a:r>
            <a:endParaRPr lang="ru-RU" b="1" dirty="0" smtClean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8944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70000"/>
              </a:lnSpc>
              <a:buNone/>
            </a:pPr>
            <a:r>
              <a:rPr lang="ru-RU" sz="2600" dirty="0" smtClean="0">
                <a:solidFill>
                  <a:schemeClr val="accent3"/>
                </a:solidFill>
              </a:rPr>
              <a:t>    Итак, учебная мотивация -  сформированное  </a:t>
            </a:r>
            <a:r>
              <a:rPr lang="ru-RU" sz="2600" dirty="0" smtClean="0">
                <a:solidFill>
                  <a:schemeClr val="accent3"/>
                </a:solidFill>
              </a:rPr>
              <a:t>у учеников </a:t>
            </a:r>
            <a:r>
              <a:rPr lang="ru-RU" sz="2600" dirty="0" smtClean="0">
                <a:solidFill>
                  <a:schemeClr val="accent3"/>
                </a:solidFill>
              </a:rPr>
              <a:t>«чувство причастности» </a:t>
            </a:r>
            <a:r>
              <a:rPr lang="ru-RU" sz="2600" dirty="0" smtClean="0">
                <a:solidFill>
                  <a:schemeClr val="accent3"/>
                </a:solidFill>
              </a:rPr>
              <a:t>к тому делу, которое они выполняют. </a:t>
            </a:r>
            <a:endParaRPr lang="ru-RU" sz="2600" dirty="0" smtClean="0">
              <a:solidFill>
                <a:schemeClr val="accent3"/>
              </a:solidFill>
            </a:endParaRPr>
          </a:p>
          <a:p>
            <a:pPr>
              <a:lnSpc>
                <a:spcPct val="170000"/>
              </a:lnSpc>
              <a:buNone/>
            </a:pPr>
            <a:r>
              <a:rPr lang="ru-RU" sz="2600" dirty="0" smtClean="0">
                <a:solidFill>
                  <a:schemeClr val="accent3"/>
                </a:solidFill>
              </a:rPr>
              <a:t>    Это </a:t>
            </a:r>
            <a:r>
              <a:rPr lang="ru-RU" sz="2600" dirty="0" smtClean="0">
                <a:solidFill>
                  <a:schemeClr val="accent3"/>
                </a:solidFill>
              </a:rPr>
              <a:t>чувство складывается из следующих компонентов</a:t>
            </a:r>
            <a:r>
              <a:rPr lang="ru-RU" sz="2600" dirty="0" smtClean="0">
                <a:solidFill>
                  <a:schemeClr val="accent3"/>
                </a:solidFill>
              </a:rPr>
              <a:t>:</a:t>
            </a:r>
            <a:endParaRPr lang="ru-RU" sz="2600" dirty="0" smtClean="0">
              <a:solidFill>
                <a:schemeClr val="accent3"/>
              </a:solidFill>
            </a:endParaRPr>
          </a:p>
          <a:p>
            <a:pPr>
              <a:lnSpc>
                <a:spcPct val="170000"/>
              </a:lnSpc>
              <a:buNone/>
            </a:pPr>
            <a:r>
              <a:rPr lang="ru-RU" b="1" dirty="0" smtClean="0">
                <a:solidFill>
                  <a:schemeClr val="accent3"/>
                </a:solidFill>
              </a:rPr>
              <a:t>- постановка </a:t>
            </a:r>
            <a:r>
              <a:rPr lang="ru-RU" b="1" dirty="0" smtClean="0">
                <a:solidFill>
                  <a:schemeClr val="accent3"/>
                </a:solidFill>
              </a:rPr>
              <a:t>реалистичных, но недостаточно трудных целей; </a:t>
            </a:r>
          </a:p>
          <a:p>
            <a:pPr>
              <a:lnSpc>
                <a:spcPct val="170000"/>
              </a:lnSpc>
              <a:buNone/>
            </a:pPr>
            <a:r>
              <a:rPr lang="ru-RU" b="1" dirty="0" smtClean="0">
                <a:solidFill>
                  <a:schemeClr val="accent3"/>
                </a:solidFill>
              </a:rPr>
              <a:t>- адекватная </a:t>
            </a:r>
            <a:r>
              <a:rPr lang="ru-RU" b="1" dirty="0" smtClean="0">
                <a:solidFill>
                  <a:schemeClr val="accent3"/>
                </a:solidFill>
              </a:rPr>
              <a:t>самооценка, знание своих сильных и слабых сторон; </a:t>
            </a:r>
          </a:p>
          <a:p>
            <a:pPr>
              <a:lnSpc>
                <a:spcPct val="170000"/>
              </a:lnSpc>
              <a:buNone/>
            </a:pPr>
            <a:r>
              <a:rPr lang="ru-RU" b="1" dirty="0" smtClean="0">
                <a:solidFill>
                  <a:schemeClr val="accent3"/>
                </a:solidFill>
              </a:rPr>
              <a:t>- вера </a:t>
            </a:r>
            <a:r>
              <a:rPr lang="ru-RU" b="1" dirty="0" smtClean="0">
                <a:solidFill>
                  <a:schemeClr val="accent3"/>
                </a:solidFill>
              </a:rPr>
              <a:t>в эффективность собственной деятельности; </a:t>
            </a:r>
          </a:p>
          <a:p>
            <a:pPr>
              <a:lnSpc>
                <a:spcPct val="170000"/>
              </a:lnSpc>
              <a:buNone/>
            </a:pPr>
            <a:r>
              <a:rPr lang="ru-RU" b="1" dirty="0" smtClean="0">
                <a:solidFill>
                  <a:schemeClr val="accent3"/>
                </a:solidFill>
              </a:rPr>
              <a:t>- получение </a:t>
            </a:r>
            <a:r>
              <a:rPr lang="ru-RU" b="1" dirty="0" smtClean="0">
                <a:solidFill>
                  <a:schemeClr val="accent3"/>
                </a:solidFill>
              </a:rPr>
              <a:t>обратной связи о достижении цели</a:t>
            </a:r>
            <a:r>
              <a:rPr lang="ru-RU" b="1" dirty="0" smtClean="0">
                <a:solidFill>
                  <a:schemeClr val="accent3"/>
                </a:solidFill>
              </a:rPr>
              <a:t>;</a:t>
            </a:r>
            <a:endParaRPr lang="ru-RU" b="1" dirty="0" smtClean="0">
              <a:solidFill>
                <a:schemeClr val="accent3"/>
              </a:solidFill>
            </a:endParaRPr>
          </a:p>
          <a:p>
            <a:pPr>
              <a:lnSpc>
                <a:spcPct val="170000"/>
              </a:lnSpc>
              <a:buNone/>
            </a:pPr>
            <a:r>
              <a:rPr lang="ru-RU" b="1" dirty="0" smtClean="0">
                <a:solidFill>
                  <a:schemeClr val="accent3"/>
                </a:solidFill>
              </a:rPr>
              <a:t>- переживание ответственности за свои действия и их последствия.</a:t>
            </a:r>
          </a:p>
          <a:p>
            <a:pPr>
              <a:lnSpc>
                <a:spcPct val="170000"/>
              </a:lnSpc>
            </a:pPr>
            <a:endParaRPr lang="ru-RU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8344" y="533400"/>
            <a:ext cx="8183880" cy="33528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accent3"/>
                </a:solidFill>
              </a:rPr>
              <a:t>Уважаемые Коллеги!</a:t>
            </a:r>
            <a:br>
              <a:rPr lang="ru-RU" dirty="0" smtClean="0">
                <a:solidFill>
                  <a:schemeClr val="accent3"/>
                </a:solidFill>
              </a:rPr>
            </a:br>
            <a:r>
              <a:rPr lang="ru-RU" dirty="0" smtClean="0">
                <a:solidFill>
                  <a:schemeClr val="accent3"/>
                </a:solidFill>
              </a:rPr>
              <a:t>Помните! Каждый этап урока – это психологическая ситуация, </a:t>
            </a:r>
            <a:br>
              <a:rPr lang="ru-RU" dirty="0" smtClean="0">
                <a:solidFill>
                  <a:schemeClr val="accent3"/>
                </a:solidFill>
              </a:rPr>
            </a:br>
            <a:r>
              <a:rPr lang="ru-RU" dirty="0" smtClean="0">
                <a:solidFill>
                  <a:schemeClr val="accent3"/>
                </a:solidFill>
              </a:rPr>
              <a:t>в процессе которой происходит развитие личности.</a:t>
            </a:r>
            <a:endParaRPr lang="ru-RU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3704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  <a:buNone/>
            </a:pPr>
            <a:r>
              <a:rPr lang="ru-RU" b="1" i="1" dirty="0" smtClean="0">
                <a:solidFill>
                  <a:srgbClr val="F6FAFC"/>
                </a:solidFill>
              </a:rPr>
              <a:t>Ученик </a:t>
            </a:r>
            <a:r>
              <a:rPr lang="ru-RU" dirty="0" smtClean="0">
                <a:solidFill>
                  <a:srgbClr val="F6FAFC"/>
                </a:solidFill>
              </a:rPr>
              <a:t>- это субъект учения, который</a:t>
            </a:r>
          </a:p>
          <a:p>
            <a:pPr>
              <a:lnSpc>
                <a:spcPct val="150000"/>
              </a:lnSpc>
              <a:buNone/>
            </a:pPr>
            <a:r>
              <a:rPr lang="ru-RU" dirty="0" smtClean="0">
                <a:solidFill>
                  <a:srgbClr val="F6FAFC"/>
                </a:solidFill>
              </a:rPr>
              <a:t>1) находится в состоянии направленности на освоение предмета;</a:t>
            </a:r>
          </a:p>
          <a:p>
            <a:pPr>
              <a:lnSpc>
                <a:spcPct val="150000"/>
              </a:lnSpc>
              <a:buNone/>
            </a:pPr>
            <a:r>
              <a:rPr lang="ru-RU" dirty="0" smtClean="0">
                <a:solidFill>
                  <a:srgbClr val="F6FAFC"/>
                </a:solidFill>
              </a:rPr>
              <a:t>2) обладает определенными предпосылками для этого освоения (это сформированные ранее психологические системы регуляции деятельности, в том числе и сформированные мотивационные механизмы, существующие задатки и способности, </a:t>
            </a:r>
            <a:r>
              <a:rPr lang="ru-RU" dirty="0" smtClean="0">
                <a:solidFill>
                  <a:srgbClr val="F6FAFC"/>
                </a:solidFill>
              </a:rPr>
              <a:t>психофизиологическая, психическая </a:t>
            </a:r>
            <a:r>
              <a:rPr lang="ru-RU" dirty="0" smtClean="0">
                <a:solidFill>
                  <a:srgbClr val="F6FAFC"/>
                </a:solidFill>
              </a:rPr>
              <a:t>и </a:t>
            </a:r>
            <a:r>
              <a:rPr lang="ru-RU" dirty="0" smtClean="0">
                <a:solidFill>
                  <a:srgbClr val="F6FAFC"/>
                </a:solidFill>
              </a:rPr>
              <a:t>социальная </a:t>
            </a:r>
            <a:r>
              <a:rPr lang="ru-RU" dirty="0" smtClean="0">
                <a:solidFill>
                  <a:srgbClr val="F6FAFC"/>
                </a:solidFill>
              </a:rPr>
              <a:t>зрелость для овладения той или иной деятельностью).</a:t>
            </a:r>
          </a:p>
          <a:p>
            <a:pPr>
              <a:buNone/>
            </a:pPr>
            <a:endParaRPr lang="ru-RU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022848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70000"/>
              </a:lnSpc>
              <a:buNone/>
            </a:pPr>
            <a:r>
              <a:rPr lang="ru-RU" sz="2900" b="1" i="1" dirty="0" smtClean="0">
                <a:solidFill>
                  <a:schemeClr val="accent3"/>
                </a:solidFill>
              </a:rPr>
              <a:t>   Учебная </a:t>
            </a:r>
            <a:r>
              <a:rPr lang="ru-RU" sz="2900" b="1" i="1" dirty="0" smtClean="0">
                <a:solidFill>
                  <a:schemeClr val="accent3"/>
                </a:solidFill>
              </a:rPr>
              <a:t>деятельность</a:t>
            </a:r>
            <a:r>
              <a:rPr lang="ru-RU" sz="2900" dirty="0" smtClean="0">
                <a:solidFill>
                  <a:schemeClr val="accent3"/>
                </a:solidFill>
              </a:rPr>
              <a:t> - то средство, благодаря которому ученик </a:t>
            </a:r>
            <a:r>
              <a:rPr lang="ru-RU" sz="2900" dirty="0" err="1" smtClean="0">
                <a:solidFill>
                  <a:schemeClr val="accent3"/>
                </a:solidFill>
              </a:rPr>
              <a:t>распредмечивает</a:t>
            </a:r>
            <a:r>
              <a:rPr lang="ru-RU" sz="2900" dirty="0" smtClean="0">
                <a:solidFill>
                  <a:schemeClr val="accent3"/>
                </a:solidFill>
              </a:rPr>
              <a:t> идеальное содержание, заложенное в предмете освоения</a:t>
            </a:r>
            <a:r>
              <a:rPr lang="ru-RU" sz="2900" dirty="0" smtClean="0">
                <a:solidFill>
                  <a:schemeClr val="accent3"/>
                </a:solidFill>
              </a:rPr>
              <a:t>.</a:t>
            </a:r>
            <a:endParaRPr lang="ru-RU" sz="2900" dirty="0" smtClean="0">
              <a:solidFill>
                <a:schemeClr val="accent3"/>
              </a:solidFill>
            </a:endParaRPr>
          </a:p>
          <a:p>
            <a:pPr>
              <a:lnSpc>
                <a:spcPct val="170000"/>
              </a:lnSpc>
              <a:buNone/>
            </a:pPr>
            <a:r>
              <a:rPr lang="ru-RU" sz="2900" dirty="0" smtClean="0">
                <a:solidFill>
                  <a:schemeClr val="accent3"/>
                </a:solidFill>
              </a:rPr>
              <a:t>	Следовательно</a:t>
            </a:r>
            <a:r>
              <a:rPr lang="ru-RU" sz="2900" dirty="0" smtClean="0">
                <a:solidFill>
                  <a:schemeClr val="accent3"/>
                </a:solidFill>
              </a:rPr>
              <a:t>, </a:t>
            </a:r>
            <a:r>
              <a:rPr lang="ru-RU" sz="2900" b="1" dirty="0" smtClean="0">
                <a:solidFill>
                  <a:schemeClr val="accent3"/>
                </a:solidFill>
              </a:rPr>
              <a:t>учебную деятельность </a:t>
            </a:r>
            <a:r>
              <a:rPr lang="ru-RU" sz="2900" dirty="0" smtClean="0">
                <a:solidFill>
                  <a:schemeClr val="accent3"/>
                </a:solidFill>
              </a:rPr>
              <a:t>можно определить как </a:t>
            </a:r>
            <a:r>
              <a:rPr lang="ru-RU" sz="2900" b="1" dirty="0" smtClean="0">
                <a:solidFill>
                  <a:schemeClr val="accent3"/>
                </a:solidFill>
              </a:rPr>
              <a:t>специально организованную активность субъекта учения, направленную на </a:t>
            </a:r>
            <a:r>
              <a:rPr lang="ru-RU" sz="2900" b="1" dirty="0" err="1" smtClean="0">
                <a:solidFill>
                  <a:schemeClr val="accent3"/>
                </a:solidFill>
              </a:rPr>
              <a:t>распредмечивание</a:t>
            </a:r>
            <a:r>
              <a:rPr lang="ru-RU" sz="2900" b="1" dirty="0" smtClean="0">
                <a:solidFill>
                  <a:schemeClr val="accent3"/>
                </a:solidFill>
              </a:rPr>
              <a:t> и усвоение содержания предмета освоения. </a:t>
            </a:r>
            <a:endParaRPr lang="ru-RU" sz="2900" dirty="0" smtClean="0">
              <a:solidFill>
                <a:schemeClr val="accent3"/>
              </a:solidFill>
            </a:endParaRPr>
          </a:p>
          <a:p>
            <a:pPr algn="ctr">
              <a:lnSpc>
                <a:spcPct val="170000"/>
              </a:lnSpc>
              <a:buNone/>
            </a:pPr>
            <a:r>
              <a:rPr lang="ru-RU" sz="2900" dirty="0" smtClean="0">
                <a:solidFill>
                  <a:schemeClr val="accent3"/>
                </a:solidFill>
              </a:rPr>
              <a:t>	</a:t>
            </a:r>
            <a:r>
              <a:rPr lang="ru-RU" sz="2900" b="1" dirty="0" smtClean="0">
                <a:solidFill>
                  <a:schemeClr val="accent3"/>
                </a:solidFill>
              </a:rPr>
              <a:t>Отличительная черта </a:t>
            </a:r>
            <a:r>
              <a:rPr lang="ru-RU" sz="2900" b="1" dirty="0" smtClean="0">
                <a:solidFill>
                  <a:schemeClr val="accent3"/>
                </a:solidFill>
              </a:rPr>
              <a:t>учебной </a:t>
            </a:r>
            <a:r>
              <a:rPr lang="ru-RU" sz="2900" b="1" dirty="0" smtClean="0">
                <a:solidFill>
                  <a:schemeClr val="accent3"/>
                </a:solidFill>
              </a:rPr>
              <a:t>деятельности:</a:t>
            </a:r>
          </a:p>
          <a:p>
            <a:pPr>
              <a:lnSpc>
                <a:spcPct val="170000"/>
              </a:lnSpc>
              <a:buNone/>
            </a:pPr>
            <a:r>
              <a:rPr lang="ru-RU" sz="2900" dirty="0" smtClean="0">
                <a:solidFill>
                  <a:schemeClr val="accent3"/>
                </a:solidFill>
              </a:rPr>
              <a:t>а</a:t>
            </a:r>
            <a:r>
              <a:rPr lang="ru-RU" sz="2900" dirty="0" smtClean="0">
                <a:solidFill>
                  <a:schemeClr val="accent3"/>
                </a:solidFill>
              </a:rPr>
              <a:t>) ожидаемый продукт состоит в изменении не материального предмета, а самого человека, он приобретает новые знания, качества;</a:t>
            </a:r>
          </a:p>
          <a:p>
            <a:pPr>
              <a:lnSpc>
                <a:spcPct val="170000"/>
              </a:lnSpc>
              <a:buNone/>
            </a:pPr>
            <a:r>
              <a:rPr lang="ru-RU" sz="2900" dirty="0" smtClean="0">
                <a:solidFill>
                  <a:schemeClr val="accent3"/>
                </a:solidFill>
              </a:rPr>
              <a:t>б) ученик не в состоянии самостоятельно регулировать свою деятельность, так как у него еще не сформированы соответствующие структуры. </a:t>
            </a:r>
            <a:endParaRPr lang="ru-RU" sz="2900" dirty="0" smtClean="0">
              <a:solidFill>
                <a:schemeClr val="accent3"/>
              </a:solidFill>
            </a:endParaRPr>
          </a:p>
          <a:p>
            <a:pPr>
              <a:lnSpc>
                <a:spcPct val="170000"/>
              </a:lnSpc>
              <a:buNone/>
            </a:pPr>
            <a:endParaRPr lang="ru-RU" sz="2900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ru-RU" sz="2900" dirty="0" smtClean="0">
                <a:solidFill>
                  <a:srgbClr val="C00000"/>
                </a:solidFill>
              </a:rPr>
              <a:t>Значит</a:t>
            </a:r>
            <a:r>
              <a:rPr lang="ru-RU" sz="2900" dirty="0" smtClean="0">
                <a:solidFill>
                  <a:srgbClr val="C00000"/>
                </a:solidFill>
              </a:rPr>
              <a:t>, </a:t>
            </a:r>
            <a:r>
              <a:rPr lang="ru-RU" sz="2900" b="1" dirty="0" smtClean="0">
                <a:solidFill>
                  <a:srgbClr val="C00000"/>
                </a:solidFill>
              </a:rPr>
              <a:t>необходим учитель.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1324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None/>
            </a:pPr>
            <a:r>
              <a:rPr lang="ru-RU" sz="2400" b="1" i="1" dirty="0" smtClean="0">
                <a:solidFill>
                  <a:schemeClr val="accent3"/>
                </a:solidFill>
              </a:rPr>
              <a:t>   Учитель </a:t>
            </a:r>
            <a:r>
              <a:rPr lang="ru-RU" sz="2400" dirty="0" smtClean="0">
                <a:solidFill>
                  <a:schemeClr val="accent3"/>
                </a:solidFill>
              </a:rPr>
              <a:t>осуществляет регуляцию деятельности ученика, пока тот не будет в состоянии делать это самостоятельно. Учитель организовывает деятельность ученика по освоению предмета. </a:t>
            </a:r>
          </a:p>
          <a:p>
            <a:pPr algn="ctr">
              <a:lnSpc>
                <a:spcPct val="150000"/>
              </a:lnSpc>
              <a:buNone/>
            </a:pPr>
            <a:r>
              <a:rPr lang="ru-RU" dirty="0" smtClean="0">
                <a:solidFill>
                  <a:schemeClr val="accent3"/>
                </a:solidFill>
              </a:rPr>
              <a:t>Функции учителя: 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chemeClr val="accent3"/>
                </a:solidFill>
              </a:rPr>
              <a:t>планирование </a:t>
            </a:r>
            <a:r>
              <a:rPr lang="ru-RU" dirty="0" smtClean="0">
                <a:solidFill>
                  <a:schemeClr val="accent3"/>
                </a:solidFill>
              </a:rPr>
              <a:t>и осуществление  процесса обучения, 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chemeClr val="accent3"/>
                </a:solidFill>
              </a:rPr>
              <a:t>мотивация </a:t>
            </a:r>
            <a:r>
              <a:rPr lang="ru-RU" dirty="0" smtClean="0">
                <a:solidFill>
                  <a:schemeClr val="accent3"/>
                </a:solidFill>
              </a:rPr>
              <a:t>ученика, 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chemeClr val="accent3"/>
                </a:solidFill>
              </a:rPr>
              <a:t>контроль</a:t>
            </a:r>
            <a:r>
              <a:rPr lang="ru-RU" dirty="0" smtClean="0">
                <a:solidFill>
                  <a:schemeClr val="accent3"/>
                </a:solidFill>
              </a:rPr>
              <a:t>, 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chemeClr val="accent3"/>
                </a:solidFill>
              </a:rPr>
              <a:t>коррекция  </a:t>
            </a:r>
            <a:r>
              <a:rPr lang="ru-RU" dirty="0" smtClean="0">
                <a:solidFill>
                  <a:schemeClr val="accent3"/>
                </a:solidFill>
              </a:rPr>
              <a:t>деятельности учащихся.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8944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  <a:buNone/>
            </a:pPr>
            <a:r>
              <a:rPr lang="ru-RU" dirty="0" smtClean="0"/>
              <a:t>  </a:t>
            </a:r>
            <a:r>
              <a:rPr lang="ru-RU" dirty="0" smtClean="0">
                <a:solidFill>
                  <a:schemeClr val="accent3"/>
                </a:solidFill>
              </a:rPr>
              <a:t>В </a:t>
            </a:r>
            <a:r>
              <a:rPr lang="ru-RU" dirty="0" smtClean="0">
                <a:solidFill>
                  <a:schemeClr val="accent3"/>
                </a:solidFill>
              </a:rPr>
              <a:t>ситуации учения взаимодействуют два фактора: </a:t>
            </a:r>
            <a:endParaRPr lang="ru-RU" dirty="0" smtClean="0">
              <a:solidFill>
                <a:schemeClr val="accent3"/>
              </a:solidFill>
            </a:endParaRPr>
          </a:p>
          <a:p>
            <a:pPr>
              <a:lnSpc>
                <a:spcPct val="160000"/>
              </a:lnSpc>
            </a:pPr>
            <a:r>
              <a:rPr lang="ru-RU" dirty="0" smtClean="0">
                <a:solidFill>
                  <a:schemeClr val="accent3"/>
                </a:solidFill>
              </a:rPr>
              <a:t>деятельность учения, </a:t>
            </a:r>
          </a:p>
          <a:p>
            <a:pPr>
              <a:lnSpc>
                <a:spcPct val="160000"/>
              </a:lnSpc>
            </a:pPr>
            <a:r>
              <a:rPr lang="ru-RU" dirty="0" smtClean="0">
                <a:solidFill>
                  <a:schemeClr val="accent3"/>
                </a:solidFill>
              </a:rPr>
              <a:t> </a:t>
            </a:r>
            <a:r>
              <a:rPr lang="ru-RU" dirty="0" smtClean="0">
                <a:solidFill>
                  <a:schemeClr val="accent3"/>
                </a:solidFill>
              </a:rPr>
              <a:t>личность ученика. </a:t>
            </a:r>
            <a:endParaRPr lang="ru-RU" dirty="0" smtClean="0">
              <a:solidFill>
                <a:schemeClr val="accent3"/>
              </a:solidFill>
            </a:endParaRPr>
          </a:p>
          <a:p>
            <a:pPr>
              <a:lnSpc>
                <a:spcPct val="160000"/>
              </a:lnSpc>
              <a:buNone/>
            </a:pPr>
            <a:endParaRPr lang="ru-RU" dirty="0" smtClean="0">
              <a:solidFill>
                <a:schemeClr val="accent3"/>
              </a:solidFill>
            </a:endParaRPr>
          </a:p>
          <a:p>
            <a:pPr>
              <a:lnSpc>
                <a:spcPct val="160000"/>
              </a:lnSpc>
              <a:buNone/>
            </a:pPr>
            <a:r>
              <a:rPr lang="ru-RU" dirty="0" smtClean="0">
                <a:solidFill>
                  <a:schemeClr val="accent3"/>
                </a:solidFill>
              </a:rPr>
              <a:t>  </a:t>
            </a:r>
            <a:r>
              <a:rPr lang="ru-RU" b="1" dirty="0" smtClean="0">
                <a:solidFill>
                  <a:schemeClr val="accent3"/>
                </a:solidFill>
              </a:rPr>
              <a:t>Деятельность </a:t>
            </a:r>
            <a:r>
              <a:rPr lang="ru-RU" b="1" dirty="0" smtClean="0">
                <a:solidFill>
                  <a:schemeClr val="accent3"/>
                </a:solidFill>
              </a:rPr>
              <a:t>учения</a:t>
            </a:r>
            <a:r>
              <a:rPr lang="ru-RU" dirty="0" smtClean="0">
                <a:solidFill>
                  <a:schemeClr val="accent3"/>
                </a:solidFill>
              </a:rPr>
              <a:t> - это процесс организации учения, предмет освоения и учитель. </a:t>
            </a:r>
            <a:endParaRPr lang="ru-RU" dirty="0" smtClean="0">
              <a:solidFill>
                <a:schemeClr val="accent3"/>
              </a:solidFill>
            </a:endParaRPr>
          </a:p>
          <a:p>
            <a:pPr>
              <a:lnSpc>
                <a:spcPct val="160000"/>
              </a:lnSpc>
              <a:buNone/>
            </a:pPr>
            <a:endParaRPr lang="ru-RU" dirty="0" smtClean="0">
              <a:solidFill>
                <a:schemeClr val="accent3"/>
              </a:solidFill>
            </a:endParaRPr>
          </a:p>
          <a:p>
            <a:pPr>
              <a:lnSpc>
                <a:spcPct val="160000"/>
              </a:lnSpc>
              <a:buNone/>
            </a:pPr>
            <a:r>
              <a:rPr lang="ru-RU" dirty="0" smtClean="0">
                <a:solidFill>
                  <a:schemeClr val="accent3"/>
                </a:solidFill>
              </a:rPr>
              <a:t>  </a:t>
            </a:r>
            <a:r>
              <a:rPr lang="ru-RU" b="1" dirty="0" smtClean="0">
                <a:solidFill>
                  <a:schemeClr val="accent3"/>
                </a:solidFill>
              </a:rPr>
              <a:t>Личность </a:t>
            </a:r>
            <a:r>
              <a:rPr lang="ru-RU" b="1" dirty="0" smtClean="0">
                <a:solidFill>
                  <a:schemeClr val="accent3"/>
                </a:solidFill>
              </a:rPr>
              <a:t>ученика </a:t>
            </a:r>
            <a:r>
              <a:rPr lang="ru-RU" dirty="0" smtClean="0">
                <a:solidFill>
                  <a:schemeClr val="accent3"/>
                </a:solidFill>
              </a:rPr>
              <a:t>- это ребенок с его запросами, интересами, потребностями и целями, с которыми он вступает в процесс учения.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18464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ru-RU" b="1" dirty="0" smtClean="0">
                <a:solidFill>
                  <a:schemeClr val="accent3"/>
                </a:solidFill>
              </a:rPr>
              <a:t>	</a:t>
            </a:r>
            <a:endParaRPr lang="ru-RU" b="1" dirty="0" smtClean="0">
              <a:solidFill>
                <a:schemeClr val="accent3"/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ru-RU" b="1" dirty="0" smtClean="0">
                <a:solidFill>
                  <a:schemeClr val="accent3"/>
                </a:solidFill>
              </a:rPr>
              <a:t> </a:t>
            </a:r>
            <a:r>
              <a:rPr lang="ru-RU" b="1" dirty="0" smtClean="0">
                <a:solidFill>
                  <a:schemeClr val="accent3"/>
                </a:solidFill>
              </a:rPr>
              <a:t> Мотивация </a:t>
            </a:r>
            <a:r>
              <a:rPr lang="ru-RU" b="1" dirty="0" smtClean="0">
                <a:solidFill>
                  <a:schemeClr val="accent3"/>
                </a:solidFill>
              </a:rPr>
              <a:t>учения </a:t>
            </a:r>
            <a:r>
              <a:rPr lang="ru-RU" dirty="0" smtClean="0">
                <a:solidFill>
                  <a:schemeClr val="accent3"/>
                </a:solidFill>
              </a:rPr>
              <a:t>складывается из двух направлений работы: </a:t>
            </a:r>
          </a:p>
          <a:p>
            <a:pPr marL="514350" indent="-514350">
              <a:lnSpc>
                <a:spcPct val="150000"/>
              </a:lnSpc>
              <a:buAutoNum type="arabicParenR"/>
            </a:pPr>
            <a:r>
              <a:rPr lang="ru-RU" dirty="0" smtClean="0">
                <a:solidFill>
                  <a:schemeClr val="accent3"/>
                </a:solidFill>
              </a:rPr>
              <a:t>«</a:t>
            </a:r>
            <a:r>
              <a:rPr lang="ru-RU" dirty="0" smtClean="0">
                <a:solidFill>
                  <a:schemeClr val="accent3"/>
                </a:solidFill>
              </a:rPr>
              <a:t>расконсервирование» мотивационного потенциала самого процесса учения, </a:t>
            </a:r>
            <a:endParaRPr lang="ru-RU" dirty="0" smtClean="0">
              <a:solidFill>
                <a:schemeClr val="accent3"/>
              </a:solidFill>
            </a:endParaRPr>
          </a:p>
          <a:p>
            <a:pPr marL="514350" indent="-514350">
              <a:lnSpc>
                <a:spcPct val="150000"/>
              </a:lnSpc>
              <a:buAutoNum type="arabicParenR"/>
            </a:pPr>
            <a:r>
              <a:rPr lang="ru-RU" dirty="0" smtClean="0">
                <a:solidFill>
                  <a:schemeClr val="accent3"/>
                </a:solidFill>
              </a:rPr>
              <a:t>раскрытие </a:t>
            </a:r>
            <a:r>
              <a:rPr lang="ru-RU" dirty="0" smtClean="0">
                <a:solidFill>
                  <a:schemeClr val="accent3"/>
                </a:solidFill>
              </a:rPr>
              <a:t>потенций личности.</a:t>
            </a:r>
          </a:p>
          <a:p>
            <a:pPr>
              <a:lnSpc>
                <a:spcPct val="150000"/>
              </a:lnSpc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89448"/>
          </a:xfrm>
        </p:spPr>
        <p:txBody>
          <a:bodyPr>
            <a:normAutofit fontScale="70000" lnSpcReduction="20000"/>
          </a:bodyPr>
          <a:lstStyle/>
          <a:p>
            <a:pPr algn="ctr">
              <a:lnSpc>
                <a:spcPct val="160000"/>
              </a:lnSpc>
              <a:buNone/>
            </a:pPr>
            <a:r>
              <a:rPr lang="ru-RU" sz="4000" dirty="0" smtClean="0">
                <a:solidFill>
                  <a:schemeClr val="accent3"/>
                </a:solidFill>
              </a:rPr>
              <a:t>Личность </a:t>
            </a:r>
            <a:r>
              <a:rPr lang="ru-RU" sz="4000" dirty="0" smtClean="0">
                <a:solidFill>
                  <a:schemeClr val="accent3"/>
                </a:solidFill>
              </a:rPr>
              <a:t>имеет две ведущие мотивационные системы: </a:t>
            </a:r>
            <a:endParaRPr lang="ru-RU" sz="4000" dirty="0" smtClean="0">
              <a:solidFill>
                <a:schemeClr val="accent3"/>
              </a:solidFill>
            </a:endParaRPr>
          </a:p>
          <a:p>
            <a:pPr algn="ctr">
              <a:lnSpc>
                <a:spcPct val="160000"/>
              </a:lnSpc>
              <a:buNone/>
            </a:pPr>
            <a:r>
              <a:rPr lang="ru-RU" sz="4000" dirty="0" smtClean="0">
                <a:solidFill>
                  <a:schemeClr val="accent3"/>
                </a:solidFill>
              </a:rPr>
              <a:t>внешней </a:t>
            </a:r>
          </a:p>
          <a:p>
            <a:pPr algn="ctr">
              <a:lnSpc>
                <a:spcPct val="160000"/>
              </a:lnSpc>
              <a:buNone/>
            </a:pPr>
            <a:r>
              <a:rPr lang="ru-RU" sz="4000" dirty="0" smtClean="0">
                <a:solidFill>
                  <a:schemeClr val="accent3"/>
                </a:solidFill>
              </a:rPr>
              <a:t>и </a:t>
            </a:r>
            <a:r>
              <a:rPr lang="ru-RU" sz="4000" dirty="0" smtClean="0">
                <a:solidFill>
                  <a:schemeClr val="accent3"/>
                </a:solidFill>
              </a:rPr>
              <a:t>внутренней мотивации</a:t>
            </a:r>
            <a:r>
              <a:rPr lang="ru-RU" sz="4000" dirty="0" smtClean="0">
                <a:solidFill>
                  <a:schemeClr val="accent3"/>
                </a:solidFill>
              </a:rPr>
              <a:t>.</a:t>
            </a:r>
          </a:p>
          <a:p>
            <a:pPr algn="ctr">
              <a:lnSpc>
                <a:spcPct val="160000"/>
              </a:lnSpc>
              <a:buNone/>
            </a:pPr>
            <a:endParaRPr lang="ru-RU" sz="4000" dirty="0" smtClean="0">
              <a:solidFill>
                <a:schemeClr val="accent3"/>
              </a:solidFill>
            </a:endParaRPr>
          </a:p>
          <a:p>
            <a:pPr>
              <a:lnSpc>
                <a:spcPct val="160000"/>
              </a:lnSpc>
              <a:buNone/>
            </a:pPr>
            <a:r>
              <a:rPr lang="ru-RU" sz="3000" dirty="0" smtClean="0"/>
              <a:t>  </a:t>
            </a:r>
            <a:r>
              <a:rPr lang="ru-RU" sz="3000" dirty="0" smtClean="0">
                <a:solidFill>
                  <a:schemeClr val="accent3"/>
                </a:solidFill>
              </a:rPr>
              <a:t>У </a:t>
            </a:r>
            <a:r>
              <a:rPr lang="ru-RU" sz="3000" dirty="0" smtClean="0">
                <a:solidFill>
                  <a:schemeClr val="accent3"/>
                </a:solidFill>
              </a:rPr>
              <a:t>психически здорового и зрелого человека должны эффективно функционировать обе системы при относительном доминировании последней.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1324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60000"/>
              </a:lnSpc>
              <a:buNone/>
            </a:pPr>
            <a:r>
              <a:rPr lang="ru-RU" dirty="0" smtClean="0"/>
              <a:t>  </a:t>
            </a:r>
            <a:r>
              <a:rPr lang="ru-RU" dirty="0" smtClean="0">
                <a:solidFill>
                  <a:schemeClr val="accent3"/>
                </a:solidFill>
              </a:rPr>
              <a:t>Система </a:t>
            </a:r>
            <a:r>
              <a:rPr lang="ru-RU" b="1" dirty="0" smtClean="0">
                <a:solidFill>
                  <a:schemeClr val="accent3"/>
                </a:solidFill>
              </a:rPr>
              <a:t>внешней мотивации </a:t>
            </a:r>
            <a:r>
              <a:rPr lang="ru-RU" dirty="0" smtClean="0">
                <a:solidFill>
                  <a:schemeClr val="accent3"/>
                </a:solidFill>
              </a:rPr>
              <a:t>связана с инструментальной деятельностью и внешней системой контроля. </a:t>
            </a:r>
            <a:endParaRPr lang="ru-RU" dirty="0" smtClean="0">
              <a:solidFill>
                <a:schemeClr val="accent3"/>
              </a:solidFill>
            </a:endParaRPr>
          </a:p>
          <a:p>
            <a:pPr>
              <a:lnSpc>
                <a:spcPct val="160000"/>
              </a:lnSpc>
              <a:buNone/>
            </a:pPr>
            <a:r>
              <a:rPr lang="ru-RU" dirty="0" smtClean="0">
                <a:solidFill>
                  <a:schemeClr val="accent3"/>
                </a:solidFill>
              </a:rPr>
              <a:t>  При </a:t>
            </a:r>
            <a:r>
              <a:rPr lang="ru-RU" dirty="0" smtClean="0">
                <a:solidFill>
                  <a:schemeClr val="accent3"/>
                </a:solidFill>
              </a:rPr>
              <a:t>работе этой системы повышение сложности ситуации ведет к росту напряженности, которую организм стремится снять. </a:t>
            </a:r>
            <a:endParaRPr lang="ru-RU" dirty="0" smtClean="0">
              <a:solidFill>
                <a:schemeClr val="accent3"/>
              </a:solidFill>
            </a:endParaRPr>
          </a:p>
          <a:p>
            <a:pPr>
              <a:lnSpc>
                <a:spcPct val="160000"/>
              </a:lnSpc>
              <a:buNone/>
            </a:pPr>
            <a:r>
              <a:rPr lang="ru-RU" dirty="0" smtClean="0">
                <a:solidFill>
                  <a:schemeClr val="accent3"/>
                </a:solidFill>
              </a:rPr>
              <a:t> </a:t>
            </a:r>
            <a:r>
              <a:rPr lang="ru-RU" dirty="0" smtClean="0">
                <a:solidFill>
                  <a:schemeClr val="accent3"/>
                </a:solidFill>
              </a:rPr>
              <a:t> Когда </a:t>
            </a:r>
            <a:r>
              <a:rPr lang="ru-RU" dirty="0" smtClean="0">
                <a:solidFill>
                  <a:schemeClr val="accent3"/>
                </a:solidFill>
              </a:rPr>
              <a:t>цель инструментальной деятельности достигнута, возникает состояние удовлетворения и релаксации.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89448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None/>
            </a:pPr>
            <a:r>
              <a:rPr lang="ru-RU" dirty="0" smtClean="0"/>
              <a:t>  </a:t>
            </a:r>
            <a:r>
              <a:rPr lang="ru-RU" dirty="0" smtClean="0">
                <a:solidFill>
                  <a:schemeClr val="accent3"/>
                </a:solidFill>
              </a:rPr>
              <a:t>Система </a:t>
            </a:r>
            <a:r>
              <a:rPr lang="ru-RU" b="1" dirty="0" smtClean="0">
                <a:solidFill>
                  <a:schemeClr val="accent3"/>
                </a:solidFill>
              </a:rPr>
              <a:t>внутренней мотивации </a:t>
            </a:r>
            <a:r>
              <a:rPr lang="ru-RU" dirty="0" smtClean="0">
                <a:solidFill>
                  <a:schemeClr val="accent3"/>
                </a:solidFill>
              </a:rPr>
              <a:t>- это система самодеятельности и внутреннего контроля, поиска напряжения и трудностей сопровождаемых интересом и воодушевлением. </a:t>
            </a:r>
          </a:p>
          <a:p>
            <a:pPr>
              <a:lnSpc>
                <a:spcPct val="150000"/>
              </a:lnSpc>
              <a:buNone/>
            </a:pPr>
            <a:r>
              <a:rPr lang="ru-RU" dirty="0" smtClean="0">
                <a:solidFill>
                  <a:schemeClr val="accent3"/>
                </a:solidFill>
              </a:rPr>
              <a:t>  Отсутствие </a:t>
            </a:r>
            <a:r>
              <a:rPr lang="ru-RU" dirty="0" smtClean="0">
                <a:solidFill>
                  <a:schemeClr val="accent3"/>
                </a:solidFill>
              </a:rPr>
              <a:t>напряжения в этой системе приводит к скуке и апатии, чего человек всегда стремится избегать. </a:t>
            </a:r>
          </a:p>
          <a:p>
            <a:pPr>
              <a:lnSpc>
                <a:spcPct val="150000"/>
              </a:lnSpc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Другая 5">
      <a:dk1>
        <a:srgbClr val="92D050"/>
      </a:dk1>
      <a:lt1>
        <a:srgbClr val="00B050"/>
      </a:lt1>
      <a:dk2>
        <a:srgbClr val="92D050"/>
      </a:dk2>
      <a:lt2>
        <a:srgbClr val="00B050"/>
      </a:lt2>
      <a:accent1>
        <a:srgbClr val="6DAA2D"/>
      </a:accent1>
      <a:accent2>
        <a:srgbClr val="49711E"/>
      </a:accent2>
      <a:accent3>
        <a:srgbClr val="E1EFF4"/>
      </a:accent3>
      <a:accent4>
        <a:srgbClr val="C3DFE9"/>
      </a:accent4>
      <a:accent5>
        <a:srgbClr val="A6D0DE"/>
      </a:accent5>
      <a:accent6>
        <a:srgbClr val="3D8DA9"/>
      </a:accent6>
      <a:hlink>
        <a:srgbClr val="295E70"/>
      </a:hlink>
      <a:folHlink>
        <a:srgbClr val="000000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50</TotalTime>
  <Words>498</Words>
  <PresentationFormat>Экран (4:3)</PresentationFormat>
  <Paragraphs>59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Аспект</vt:lpstr>
      <vt:lpstr>Организация  и мотивация  учебной деятельности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Условия для внутреннего  мотивирования процесса учения</vt:lpstr>
      <vt:lpstr>Слайд 12</vt:lpstr>
      <vt:lpstr>Уважаемые Коллеги! Помните! Каждый этап урока – это психологическая ситуация,  в процессе которой происходит развитие личности.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 и мотивация  учебной деятельности</dc:title>
  <cp:lastModifiedBy>FoM</cp:lastModifiedBy>
  <cp:revision>7</cp:revision>
  <dcterms:modified xsi:type="dcterms:W3CDTF">2003-03-22T04:53:03Z</dcterms:modified>
</cp:coreProperties>
</file>