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5" d="100"/>
          <a:sy n="105" d="100"/>
        </p:scale>
        <p:origin x="-90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387737"/>
            <a:ext cx="8136904" cy="1731982"/>
          </a:xfrm>
        </p:spPr>
        <p:txBody>
          <a:bodyPr/>
          <a:lstStyle/>
          <a:p>
            <a:r>
              <a:rPr lang="ru-RU" dirty="0" smtClean="0"/>
              <a:t>Ситуация успеха </a:t>
            </a:r>
            <a:br>
              <a:rPr lang="ru-RU" dirty="0" smtClean="0"/>
            </a:br>
            <a:r>
              <a:rPr lang="ru-RU" dirty="0" smtClean="0"/>
              <a:t>на уроках русского языка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2613466"/>
          </a:xfrm>
        </p:spPr>
        <p:txBody>
          <a:bodyPr>
            <a:normAutofit fontScale="47500" lnSpcReduction="20000"/>
          </a:bodyPr>
          <a:lstStyle/>
          <a:p>
            <a:r>
              <a:rPr lang="ru-RU" sz="3800" b="1" i="1" dirty="0">
                <a:effectLst/>
              </a:rPr>
              <a:t>Успех в учении – единственный источник</a:t>
            </a:r>
          </a:p>
          <a:p>
            <a:r>
              <a:rPr lang="ru-RU" sz="3800" b="1" i="1" dirty="0">
                <a:effectLst/>
              </a:rPr>
              <a:t>внутренних сил, рождающий энергию для</a:t>
            </a:r>
          </a:p>
          <a:p>
            <a:r>
              <a:rPr lang="ru-RU" sz="3800" b="1" i="1" dirty="0">
                <a:effectLst/>
              </a:rPr>
              <a:t>преодоления трудностей, желания учиться.</a:t>
            </a:r>
          </a:p>
          <a:p>
            <a:r>
              <a:rPr lang="ru-RU" sz="3800" i="1" dirty="0">
                <a:effectLst/>
              </a:rPr>
              <a:t>В.А. Сухомлинский</a:t>
            </a:r>
            <a:r>
              <a:rPr lang="ru-RU" sz="3800" i="1" dirty="0" smtClean="0">
                <a:effectLst/>
              </a:rPr>
              <a:t>.</a:t>
            </a:r>
          </a:p>
          <a:p>
            <a:endParaRPr lang="ru-RU" i="1" dirty="0">
              <a:effectLst/>
            </a:endParaRPr>
          </a:p>
          <a:p>
            <a:endParaRPr lang="ru-RU" i="1" dirty="0" smtClean="0">
              <a:effectLst/>
            </a:endParaRPr>
          </a:p>
          <a:p>
            <a:endParaRPr lang="ru-RU" i="1" dirty="0">
              <a:effectLst/>
            </a:endParaRPr>
          </a:p>
          <a:p>
            <a:endParaRPr lang="ru-RU" dirty="0">
              <a:effectLst/>
            </a:endParaRPr>
          </a:p>
          <a:p>
            <a:r>
              <a:rPr lang="ru-RU" dirty="0" smtClean="0"/>
              <a:t>Работа учителя ГБОУ лицей № 1793 «Жулебино»</a:t>
            </a:r>
          </a:p>
          <a:p>
            <a:r>
              <a:rPr lang="ru-RU" dirty="0" smtClean="0"/>
              <a:t>Федотовой Г.Г.</a:t>
            </a:r>
          </a:p>
          <a:p>
            <a:endParaRPr lang="ru-RU" dirty="0" smtClean="0"/>
          </a:p>
          <a:p>
            <a:r>
              <a:rPr lang="ru-RU" dirty="0" smtClean="0"/>
              <a:t>Москва, 2014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828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060848"/>
            <a:ext cx="7745505" cy="4065314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b="1" dirty="0" smtClean="0"/>
              <a:t>Спиши слова и найди «лишнее слово»</a:t>
            </a:r>
          </a:p>
          <a:p>
            <a:pPr>
              <a:buFontTx/>
              <a:buNone/>
            </a:pPr>
            <a:r>
              <a:rPr lang="ru-RU" dirty="0" smtClean="0"/>
              <a:t>Например</a:t>
            </a:r>
            <a:r>
              <a:rPr lang="ru-RU" dirty="0"/>
              <a:t>, на доске записаны слова: </a:t>
            </a:r>
            <a:endParaRPr lang="ru-RU" dirty="0" smtClean="0"/>
          </a:p>
          <a:p>
            <a:pPr>
              <a:buFontTx/>
              <a:buNone/>
            </a:pPr>
            <a:r>
              <a:rPr lang="ru-RU" i="1" dirty="0" smtClean="0"/>
              <a:t>метель</a:t>
            </a:r>
            <a:r>
              <a:rPr lang="ru-RU" i="1" dirty="0"/>
              <a:t>, вьюга, честь, </a:t>
            </a:r>
            <a:r>
              <a:rPr lang="ru-RU" i="1" dirty="0" smtClean="0"/>
              <a:t>морковь</a:t>
            </a:r>
            <a:r>
              <a:rPr lang="ru-RU" i="1" dirty="0"/>
              <a:t>.</a:t>
            </a:r>
            <a:endParaRPr lang="ru-RU" dirty="0"/>
          </a:p>
          <a:p>
            <a:pPr>
              <a:buNone/>
            </a:pPr>
            <a:r>
              <a:rPr lang="ru-RU" i="1" dirty="0"/>
              <a:t>«Лишними» могут </a:t>
            </a:r>
            <a:r>
              <a:rPr lang="ru-RU" i="1" dirty="0" smtClean="0"/>
              <a:t>быть:</a:t>
            </a:r>
          </a:p>
          <a:p>
            <a:pPr>
              <a:buNone/>
            </a:pPr>
            <a:r>
              <a:rPr lang="ru-RU" i="1" dirty="0" smtClean="0"/>
              <a:t>Вьюга </a:t>
            </a:r>
            <a:r>
              <a:rPr lang="ru-RU" i="1" dirty="0"/>
              <a:t>– </a:t>
            </a:r>
            <a:r>
              <a:rPr lang="ru-RU" i="1" dirty="0" smtClean="0"/>
              <a:t>«Ь» - разделительный, </a:t>
            </a:r>
            <a:r>
              <a:rPr lang="ru-RU" i="1" dirty="0"/>
              <a:t>в остальных </a:t>
            </a:r>
            <a:r>
              <a:rPr lang="ru-RU" i="1" dirty="0" smtClean="0"/>
              <a:t>- для </a:t>
            </a:r>
            <a:r>
              <a:rPr lang="ru-RU" i="1" dirty="0"/>
              <a:t>обозначения мягкости согласного</a:t>
            </a:r>
            <a:r>
              <a:rPr lang="ru-RU" i="1" dirty="0" smtClean="0"/>
              <a:t>.</a:t>
            </a:r>
            <a:endParaRPr lang="ru-RU" dirty="0"/>
          </a:p>
          <a:p>
            <a:pPr>
              <a:buFontTx/>
              <a:buNone/>
            </a:pPr>
            <a:r>
              <a:rPr lang="ru-RU" i="1" dirty="0"/>
              <a:t>Вьюга – 1 </a:t>
            </a:r>
            <a:r>
              <a:rPr lang="ru-RU" i="1" dirty="0" err="1"/>
              <a:t>скл</a:t>
            </a:r>
            <a:r>
              <a:rPr lang="ru-RU" i="1" dirty="0"/>
              <a:t>., остальные 3 </a:t>
            </a:r>
            <a:r>
              <a:rPr lang="ru-RU" i="1" dirty="0" err="1"/>
              <a:t>скл</a:t>
            </a:r>
            <a:r>
              <a:rPr lang="ru-RU" i="1" dirty="0"/>
              <a:t>.,</a:t>
            </a:r>
            <a:endParaRPr lang="ru-RU" dirty="0"/>
          </a:p>
          <a:p>
            <a:pPr>
              <a:buFontTx/>
              <a:buNone/>
            </a:pPr>
            <a:r>
              <a:rPr lang="ru-RU" i="1" dirty="0"/>
              <a:t>Честь – 1 слог, остальные двусложные.</a:t>
            </a:r>
            <a:endParaRPr lang="ru-RU" dirty="0"/>
          </a:p>
          <a:p>
            <a:pPr>
              <a:buFontTx/>
              <a:buNone/>
            </a:pPr>
            <a:r>
              <a:rPr lang="ru-RU" i="1" dirty="0"/>
              <a:t>Свекровь – одушевленное, остальные неодушевленные</a:t>
            </a:r>
            <a:r>
              <a:rPr lang="ru-RU" i="1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570156"/>
            <a:ext cx="8856984" cy="1274668"/>
          </a:xfrm>
        </p:spPr>
        <p:txBody>
          <a:bodyPr/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Чистописание</a:t>
            </a:r>
            <a:r>
              <a:rPr lang="ru-RU" sz="4000" dirty="0" smtClean="0"/>
              <a:t> </a:t>
            </a:r>
            <a:br>
              <a:rPr lang="ru-RU" sz="4000" dirty="0" smtClean="0"/>
            </a:br>
            <a:r>
              <a:rPr lang="ru-RU" sz="4000" b="1" dirty="0" smtClean="0"/>
              <a:t>Этап актуализации </a:t>
            </a:r>
            <a:r>
              <a:rPr lang="ru-RU" sz="4000" b="1" dirty="0"/>
              <a:t>ранее усвоенных знаний и умений (повторение)</a:t>
            </a:r>
            <a:br>
              <a:rPr lang="ru-RU" sz="4000" b="1" dirty="0"/>
            </a:br>
            <a:r>
              <a:rPr lang="ru-RU" sz="4000" b="1" dirty="0" smtClean="0"/>
              <a:t>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02881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3" y="2248347"/>
            <a:ext cx="8265240" cy="4349005"/>
          </a:xfrm>
        </p:spPr>
        <p:txBody>
          <a:bodyPr>
            <a:normAutofit fontScale="92500"/>
          </a:bodyPr>
          <a:lstStyle/>
          <a:p>
            <a:pPr>
              <a:buFontTx/>
              <a:buNone/>
            </a:pPr>
            <a:r>
              <a:rPr lang="ru-RU" b="1" dirty="0"/>
              <a:t> В словарной работе</a:t>
            </a:r>
            <a:r>
              <a:rPr lang="ru-RU" dirty="0"/>
              <a:t> можно использовать составление </a:t>
            </a:r>
            <a:r>
              <a:rPr lang="ru-RU" b="1" i="1" dirty="0"/>
              <a:t>словариков группами</a:t>
            </a:r>
            <a:r>
              <a:rPr lang="ru-RU" dirty="0"/>
              <a:t>. Работа с группой слов носит творческий характер. После толкования слов, их правильного написания учащиеся выполняют задание: составить рассказ, в котором все данные слова объединены общим смыслом</a:t>
            </a:r>
            <a:r>
              <a:rPr lang="ru-RU" dirty="0" smtClean="0"/>
              <a:t>. </a:t>
            </a:r>
            <a:endParaRPr lang="ru-RU" dirty="0"/>
          </a:p>
          <a:p>
            <a:pPr>
              <a:buFontTx/>
              <a:buNone/>
            </a:pPr>
            <a:r>
              <a:rPr lang="ru-RU" sz="2000" dirty="0"/>
              <a:t>     </a:t>
            </a:r>
            <a:r>
              <a:rPr lang="ru-RU" dirty="0"/>
              <a:t>Например, </a:t>
            </a:r>
            <a:r>
              <a:rPr lang="ru-RU" b="1" i="1" dirty="0"/>
              <a:t>Россия, Кремль, Красная площадь, правительство, председатель, Москва, столица, метро.</a:t>
            </a:r>
            <a:endParaRPr lang="ru-RU" dirty="0"/>
          </a:p>
          <a:p>
            <a:pPr>
              <a:buFontTx/>
              <a:buNone/>
            </a:pPr>
            <a:endParaRPr lang="ru-RU" sz="2000" i="1" dirty="0"/>
          </a:p>
          <a:p>
            <a:pPr>
              <a:buFontTx/>
              <a:buNone/>
            </a:pPr>
            <a:r>
              <a:rPr lang="ru-RU" i="1" dirty="0"/>
              <a:t>      В самом центре России находится город Москва. В этом городе есть очень красивый Кремль и Красная площадь. В столице находится правительство. Его возглавляет председатель. В Москве проложено метро.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507774"/>
          </a:xfrm>
        </p:spPr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Словарная работа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/>
              <a:t>Формирование новых знаний и умений (постановка учебной задачи</a:t>
            </a:r>
            <a:r>
              <a:rPr lang="ru-RU" sz="3600" b="1" dirty="0" smtClean="0"/>
              <a:t>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65724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988841"/>
            <a:ext cx="8784975" cy="468052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3600" b="1" u="sng" dirty="0">
                <a:solidFill>
                  <a:srgbClr val="C00000"/>
                </a:solidFill>
              </a:rPr>
              <a:t>Парные согласные на конце слова</a:t>
            </a:r>
            <a:r>
              <a:rPr lang="ru-RU" sz="3600" dirty="0">
                <a:solidFill>
                  <a:srgbClr val="C00000"/>
                </a:solidFill>
              </a:rPr>
              <a:t/>
            </a:r>
            <a:br>
              <a:rPr lang="ru-RU" sz="3600" dirty="0">
                <a:solidFill>
                  <a:srgbClr val="C00000"/>
                </a:solidFill>
              </a:rPr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2900" dirty="0"/>
              <a:t> </a:t>
            </a:r>
            <a:r>
              <a:rPr lang="ru-RU" sz="2900" i="1" u="sng" dirty="0"/>
              <a:t>Уровень 1.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 </a:t>
            </a:r>
            <a:br>
              <a:rPr lang="ru-RU" sz="2000" dirty="0"/>
            </a:br>
            <a:r>
              <a:rPr lang="ru-RU" sz="2900" b="1" dirty="0"/>
              <a:t>Спишите. Вставьте пропущенные буквы. Напишите проверочные. </a:t>
            </a:r>
            <a:r>
              <a:rPr lang="ru-RU" sz="2900" dirty="0"/>
              <a:t/>
            </a:r>
            <a:br>
              <a:rPr lang="ru-RU" sz="2900" dirty="0"/>
            </a:br>
            <a:r>
              <a:rPr lang="ru-RU" sz="2900" dirty="0"/>
              <a:t> </a:t>
            </a:r>
            <a:br>
              <a:rPr lang="ru-RU" sz="2900" dirty="0"/>
            </a:br>
            <a:r>
              <a:rPr lang="ru-RU" sz="2900" dirty="0" err="1"/>
              <a:t>Ястре</a:t>
            </a:r>
            <a:r>
              <a:rPr lang="ru-RU" sz="2900" dirty="0"/>
              <a:t>(б, п ) - …, арбу(с, з) - …, </a:t>
            </a:r>
            <a:r>
              <a:rPr lang="ru-RU" sz="2900" dirty="0" err="1"/>
              <a:t>гара</a:t>
            </a:r>
            <a:r>
              <a:rPr lang="ru-RU" sz="2900" dirty="0"/>
              <a:t>(ш, ж) - …, жира(</a:t>
            </a:r>
            <a:r>
              <a:rPr lang="ru-RU" sz="2900" dirty="0" err="1"/>
              <a:t>в,ф</a:t>
            </a:r>
            <a:r>
              <a:rPr lang="ru-RU" sz="2900" dirty="0"/>
              <a:t>) - …, </a:t>
            </a:r>
            <a:r>
              <a:rPr lang="ru-RU" sz="2900" dirty="0" err="1"/>
              <a:t>заво</a:t>
            </a:r>
            <a:r>
              <a:rPr lang="ru-RU" sz="2900" dirty="0"/>
              <a:t>(</a:t>
            </a:r>
            <a:r>
              <a:rPr lang="ru-RU" sz="2900" dirty="0" err="1"/>
              <a:t>т,д</a:t>
            </a:r>
            <a:r>
              <a:rPr lang="ru-RU" sz="2900" dirty="0"/>
              <a:t>) - …, </a:t>
            </a:r>
            <a:r>
              <a:rPr lang="ru-RU" sz="2900" dirty="0" err="1"/>
              <a:t>гвоз</a:t>
            </a:r>
            <a:r>
              <a:rPr lang="ru-RU" sz="2900" dirty="0"/>
              <a:t>(д, т)ь - …, ёр(</a:t>
            </a:r>
            <a:r>
              <a:rPr lang="ru-RU" sz="2900" dirty="0" err="1"/>
              <a:t>ж,ш</a:t>
            </a:r>
            <a:r>
              <a:rPr lang="ru-RU" sz="2900" dirty="0"/>
              <a:t>) -…, </a:t>
            </a:r>
            <a:r>
              <a:rPr lang="ru-RU" sz="2900" dirty="0" err="1"/>
              <a:t>вежли</a:t>
            </a:r>
            <a:r>
              <a:rPr lang="ru-RU" sz="2900" dirty="0"/>
              <a:t>(</a:t>
            </a:r>
            <a:r>
              <a:rPr lang="ru-RU" sz="2900" dirty="0" err="1"/>
              <a:t>в,ф</a:t>
            </a:r>
            <a:r>
              <a:rPr lang="ru-RU" sz="2900" dirty="0"/>
              <a:t>) -…, </a:t>
            </a:r>
            <a:r>
              <a:rPr lang="ru-RU" sz="2900" dirty="0" err="1"/>
              <a:t>хоро</a:t>
            </a:r>
            <a:r>
              <a:rPr lang="ru-RU" sz="2900" dirty="0"/>
              <a:t>(</a:t>
            </a:r>
            <a:r>
              <a:rPr lang="ru-RU" sz="2900" dirty="0" err="1"/>
              <a:t>ж,ш</a:t>
            </a:r>
            <a:r>
              <a:rPr lang="ru-RU" sz="2900" dirty="0"/>
              <a:t>) - …. .</a:t>
            </a:r>
            <a:br>
              <a:rPr lang="ru-RU" sz="2900" dirty="0"/>
            </a:br>
            <a:r>
              <a:rPr lang="ru-RU" sz="2900" dirty="0"/>
              <a:t> 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ru-RU" sz="2900" i="1" u="sng" dirty="0"/>
              <a:t>Уровень 2.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2000" dirty="0"/>
              <a:t> </a:t>
            </a:r>
            <a:br>
              <a:rPr lang="ru-RU" sz="2000" dirty="0"/>
            </a:br>
            <a:r>
              <a:rPr lang="ru-RU" sz="2500" b="1" dirty="0"/>
              <a:t>Прочитайте слова. Вставьте пропущенные буквы. Напишите проверочные.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/>
              <a:t> 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900" dirty="0" err="1"/>
              <a:t>Ястре</a:t>
            </a:r>
            <a:r>
              <a:rPr lang="ru-RU" sz="2900" dirty="0"/>
              <a:t>… - …, арбу… - …, </a:t>
            </a:r>
            <a:r>
              <a:rPr lang="ru-RU" sz="2900" dirty="0" err="1"/>
              <a:t>гара</a:t>
            </a:r>
            <a:r>
              <a:rPr lang="ru-RU" sz="2900" dirty="0"/>
              <a:t>… - …, жира… - …, </a:t>
            </a:r>
            <a:r>
              <a:rPr lang="ru-RU" sz="2900" dirty="0" err="1"/>
              <a:t>заво</a:t>
            </a:r>
            <a:r>
              <a:rPr lang="ru-RU" sz="2900" dirty="0"/>
              <a:t>… - …, </a:t>
            </a:r>
            <a:r>
              <a:rPr lang="ru-RU" sz="2900" dirty="0" err="1"/>
              <a:t>гвоз</a:t>
            </a:r>
            <a:r>
              <a:rPr lang="ru-RU" sz="2900" dirty="0"/>
              <a:t>…ь - …, ёр… -…, </a:t>
            </a:r>
            <a:r>
              <a:rPr lang="ru-RU" sz="2900" dirty="0" err="1"/>
              <a:t>вежли</a:t>
            </a:r>
            <a:r>
              <a:rPr lang="ru-RU" sz="2900" dirty="0"/>
              <a:t>… - …, </a:t>
            </a:r>
            <a:r>
              <a:rPr lang="ru-RU" sz="2900" dirty="0" err="1"/>
              <a:t>хоро</a:t>
            </a:r>
            <a:r>
              <a:rPr lang="ru-RU" sz="2900" dirty="0"/>
              <a:t>… -….</a:t>
            </a:r>
            <a:br>
              <a:rPr lang="ru-RU" sz="2900" dirty="0"/>
            </a:br>
            <a:r>
              <a:rPr lang="ru-RU" sz="2900" dirty="0"/>
              <a:t> </a:t>
            </a:r>
            <a:br>
              <a:rPr lang="ru-RU" sz="2900" dirty="0"/>
            </a:br>
            <a:r>
              <a:rPr lang="ru-RU" sz="2900" i="1" u="sng" dirty="0"/>
              <a:t>Уровень 3.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 </a:t>
            </a:r>
            <a:br>
              <a:rPr lang="ru-RU" sz="2000" dirty="0"/>
            </a:br>
            <a:r>
              <a:rPr lang="ru-RU" sz="2500" b="1" dirty="0"/>
              <a:t>Прочитайте слова. Вставьте пропущенные буквы. Напишите проверочные. </a:t>
            </a:r>
            <a:r>
              <a:rPr lang="ru-RU" sz="2500" dirty="0"/>
              <a:t/>
            </a:r>
            <a:br>
              <a:rPr lang="ru-RU" sz="2500" dirty="0"/>
            </a:br>
            <a:r>
              <a:rPr lang="ru-RU" sz="2500" b="1" dirty="0"/>
              <a:t> </a:t>
            </a:r>
            <a:r>
              <a:rPr lang="ru-RU" sz="2500" dirty="0"/>
              <a:t/>
            </a:r>
            <a:br>
              <a:rPr lang="ru-RU" sz="2500" dirty="0"/>
            </a:br>
            <a:r>
              <a:rPr lang="ru-RU" sz="2500" b="1" dirty="0"/>
              <a:t>Разделите слова на 2 группы.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 </a:t>
            </a:r>
            <a:br>
              <a:rPr lang="ru-RU" sz="2000" dirty="0"/>
            </a:br>
            <a:r>
              <a:rPr lang="ru-RU" sz="2900" dirty="0" err="1"/>
              <a:t>Ястре</a:t>
            </a:r>
            <a:r>
              <a:rPr lang="ru-RU" sz="2900" dirty="0"/>
              <a:t>… - …, арбу… - …, </a:t>
            </a:r>
            <a:r>
              <a:rPr lang="ru-RU" sz="2900" dirty="0" err="1"/>
              <a:t>гара</a:t>
            </a:r>
            <a:r>
              <a:rPr lang="ru-RU" sz="2900" dirty="0"/>
              <a:t>… - …, жира… - …, </a:t>
            </a:r>
            <a:r>
              <a:rPr lang="ru-RU" sz="2900" dirty="0" err="1"/>
              <a:t>заво</a:t>
            </a:r>
            <a:r>
              <a:rPr lang="ru-RU" sz="2900" dirty="0"/>
              <a:t>… - …, </a:t>
            </a:r>
            <a:r>
              <a:rPr lang="ru-RU" sz="2900" dirty="0" err="1"/>
              <a:t>гвоз</a:t>
            </a:r>
            <a:r>
              <a:rPr lang="ru-RU" sz="2900" dirty="0"/>
              <a:t>…ь - …, ёр… -…, </a:t>
            </a:r>
            <a:r>
              <a:rPr lang="ru-RU" sz="2900" dirty="0" err="1"/>
              <a:t>вежли</a:t>
            </a:r>
            <a:r>
              <a:rPr lang="ru-RU" sz="2900" dirty="0"/>
              <a:t>… - …, </a:t>
            </a:r>
            <a:r>
              <a:rPr lang="ru-RU" sz="2900" dirty="0" err="1"/>
              <a:t>хоро</a:t>
            </a:r>
            <a:r>
              <a:rPr lang="ru-RU" sz="2900" dirty="0"/>
              <a:t>… -….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0"/>
            <a:ext cx="8784976" cy="1624406"/>
          </a:xfrm>
        </p:spPr>
        <p:txBody>
          <a:bodyPr/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>
                <a:solidFill>
                  <a:srgbClr val="C00000"/>
                </a:solidFill>
              </a:rPr>
              <a:t>Самостоятельная работа </a:t>
            </a:r>
            <a:br>
              <a:rPr lang="ru-RU" sz="3600" b="1" dirty="0">
                <a:solidFill>
                  <a:srgbClr val="C00000"/>
                </a:solidFill>
              </a:rPr>
            </a:br>
            <a:r>
              <a:rPr lang="ru-RU" sz="2800" dirty="0">
                <a:solidFill>
                  <a:srgbClr val="C00000"/>
                </a:solidFill>
              </a:rPr>
              <a:t>(как средство для развития интереса)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3600" b="1" dirty="0"/>
              <a:t>Открытие нового </a:t>
            </a:r>
            <a:r>
              <a:rPr lang="ru-RU" sz="3600" b="1" dirty="0" smtClean="0"/>
              <a:t>знания</a:t>
            </a: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702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1916833"/>
            <a:ext cx="7745505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i="1" dirty="0"/>
              <a:t>Цель: </a:t>
            </a:r>
            <a:r>
              <a:rPr lang="ru-RU" sz="1800" dirty="0"/>
              <a:t>Проследить за формированием орфографического навыка с учетом этапа работы над орфографией. </a:t>
            </a:r>
            <a:br>
              <a:rPr lang="ru-RU" sz="1800" dirty="0"/>
            </a:br>
            <a:r>
              <a:rPr lang="ru-RU" sz="1800" dirty="0"/>
              <a:t>Подбор слов зависит от изучаемых или пройденных тем. </a:t>
            </a:r>
            <a:br>
              <a:rPr lang="ru-RU" sz="1800" dirty="0"/>
            </a:br>
            <a:r>
              <a:rPr lang="ru-RU" sz="1800" dirty="0"/>
              <a:t>На 9 карточках записаны девять слов: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Двое берут по очереди карточки, выигрывает тот, у кого первого окажутся </a:t>
            </a:r>
            <a:r>
              <a:rPr lang="ru-RU" i="1" dirty="0"/>
              <a:t>три слова , имеющую одинаковую орфограмму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ru-RU" dirty="0" smtClean="0"/>
              <a:t>                                               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16632"/>
            <a:ext cx="9180512" cy="1507774"/>
          </a:xfrm>
        </p:spPr>
        <p:txBody>
          <a:bodyPr/>
          <a:lstStyle/>
          <a:p>
            <a:r>
              <a:rPr lang="ru-RU" sz="4000" b="1" dirty="0"/>
              <a:t>Первичное закрепление.</a:t>
            </a:r>
            <a:br>
              <a:rPr lang="ru-RU" sz="4000" b="1" dirty="0"/>
            </a:br>
            <a:r>
              <a:rPr lang="ru-RU" sz="3600" b="1" dirty="0" smtClean="0">
                <a:solidFill>
                  <a:srgbClr val="C00000"/>
                </a:solidFill>
              </a:rPr>
              <a:t>Дидактическая игра «Выбери </a:t>
            </a:r>
            <a:r>
              <a:rPr lang="ru-RU" sz="3600" b="1" dirty="0">
                <a:solidFill>
                  <a:srgbClr val="C00000"/>
                </a:solidFill>
              </a:rPr>
              <a:t>три слова»</a:t>
            </a:r>
            <a:endParaRPr lang="ru-RU" sz="3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817515"/>
              </p:ext>
            </p:extLst>
          </p:nvPr>
        </p:nvGraphicFramePr>
        <p:xfrm>
          <a:off x="323528" y="4581128"/>
          <a:ext cx="4032447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4149"/>
                <a:gridCol w="1344149"/>
                <a:gridCol w="1344149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1-ый  набор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зубки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поленья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чучело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гриб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чукча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ручьи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рыбка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вьюнок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чулок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924287"/>
              </p:ext>
            </p:extLst>
          </p:nvPr>
        </p:nvGraphicFramePr>
        <p:xfrm>
          <a:off x="4572000" y="4581128"/>
          <a:ext cx="415178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3928"/>
                <a:gridCol w="1383928"/>
                <a:gridCol w="1383928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2-ой  набор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объявление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склад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сорока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съёмка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град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ворота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подъём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клад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воробей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328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179512" y="1484784"/>
            <a:ext cx="8614088" cy="525658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1484783"/>
            <a:ext cx="7689176" cy="46413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Дается на доске текст.  В нём дети    </a:t>
            </a:r>
            <a:r>
              <a:rPr lang="ru-RU" sz="1800" b="1" dirty="0">
                <a:solidFill>
                  <a:schemeClr val="tx1"/>
                </a:solidFill>
              </a:rPr>
              <a:t>должны </a:t>
            </a:r>
            <a:r>
              <a:rPr lang="ru-RU" sz="1800" b="1" dirty="0" smtClean="0">
                <a:solidFill>
                  <a:schemeClr val="tx1"/>
                </a:solidFill>
              </a:rPr>
              <a:t>найти  </a:t>
            </a:r>
            <a:r>
              <a:rPr lang="ru-RU" sz="1800" b="1" dirty="0">
                <a:solidFill>
                  <a:schemeClr val="tx1"/>
                </a:solidFill>
              </a:rPr>
              <a:t>названия зверей. </a:t>
            </a:r>
            <a:endParaRPr lang="ru-RU" sz="1800" b="1" i="1" dirty="0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lang="ru-RU" sz="1800" b="1" dirty="0" smtClean="0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Пришли </a:t>
            </a:r>
            <a:r>
              <a:rPr lang="ru-RU" b="1" i="1" dirty="0">
                <a:solidFill>
                  <a:schemeClr val="bg1"/>
                </a:solidFill>
              </a:rPr>
              <a:t>ребята в зоопарк. Воз</a:t>
            </a:r>
            <a:r>
              <a:rPr lang="ru-RU" b="1" i="1" u="sng" dirty="0">
                <a:solidFill>
                  <a:schemeClr val="bg1"/>
                </a:solidFill>
              </a:rPr>
              <a:t>ле в</a:t>
            </a:r>
            <a:r>
              <a:rPr lang="ru-RU" b="1" i="1" dirty="0">
                <a:solidFill>
                  <a:schemeClr val="bg1"/>
                </a:solidFill>
              </a:rPr>
              <a:t>хода – п</a:t>
            </a:r>
            <a:r>
              <a:rPr lang="ru-RU" b="1" i="1" u="sng" dirty="0">
                <a:solidFill>
                  <a:schemeClr val="bg1"/>
                </a:solidFill>
              </a:rPr>
              <a:t>олень</a:t>
            </a:r>
            <a:r>
              <a:rPr lang="ru-RU" b="1" i="1" dirty="0">
                <a:solidFill>
                  <a:schemeClr val="bg1"/>
                </a:solidFill>
              </a:rPr>
              <a:t>я.  И объявление: «Мухо</a:t>
            </a:r>
            <a:r>
              <a:rPr lang="ru-RU" b="1" i="1" u="sng" dirty="0">
                <a:solidFill>
                  <a:schemeClr val="bg1"/>
                </a:solidFill>
              </a:rPr>
              <a:t>мор ж</a:t>
            </a:r>
            <a:r>
              <a:rPr lang="ru-RU" b="1" i="1" dirty="0">
                <a:solidFill>
                  <a:schemeClr val="bg1"/>
                </a:solidFill>
              </a:rPr>
              <a:t>ареный». </a:t>
            </a:r>
            <a:r>
              <a:rPr lang="ru-RU" b="1" i="1" u="sng" dirty="0">
                <a:solidFill>
                  <a:schemeClr val="bg1"/>
                </a:solidFill>
              </a:rPr>
              <a:t>Рысь</a:t>
            </a:r>
            <a:r>
              <a:rPr lang="ru-RU" b="1" i="1" dirty="0">
                <a:solidFill>
                  <a:schemeClr val="bg1"/>
                </a:solidFill>
              </a:rPr>
              <a:t>ю пробежал охранник. Ребята за ним, но по пути за</a:t>
            </a:r>
            <a:r>
              <a:rPr lang="ru-RU" b="1" i="1" u="sng" dirty="0">
                <a:solidFill>
                  <a:schemeClr val="bg1"/>
                </a:solidFill>
              </a:rPr>
              <a:t>слон</a:t>
            </a:r>
            <a:r>
              <a:rPr lang="ru-RU" b="1" i="1" dirty="0">
                <a:solidFill>
                  <a:schemeClr val="bg1"/>
                </a:solidFill>
              </a:rPr>
              <a:t>. Послыша</a:t>
            </a:r>
            <a:r>
              <a:rPr lang="ru-RU" b="1" i="1" u="sng" dirty="0">
                <a:solidFill>
                  <a:schemeClr val="bg1"/>
                </a:solidFill>
              </a:rPr>
              <a:t>лось</a:t>
            </a:r>
            <a:r>
              <a:rPr lang="ru-RU" b="1" i="1" dirty="0">
                <a:solidFill>
                  <a:schemeClr val="bg1"/>
                </a:solidFill>
              </a:rPr>
              <a:t>  рычание. «Принес</a:t>
            </a:r>
            <a:r>
              <a:rPr lang="ru-RU" b="1" i="1" u="sng" dirty="0">
                <a:solidFill>
                  <a:schemeClr val="bg1"/>
                </a:solidFill>
              </a:rPr>
              <a:t>ти гр</a:t>
            </a:r>
            <a:r>
              <a:rPr lang="ru-RU" b="1" i="1" dirty="0">
                <a:solidFill>
                  <a:schemeClr val="bg1"/>
                </a:solidFill>
              </a:rPr>
              <a:t>абли! – скомандовал охранник. Принес</a:t>
            </a:r>
            <a:r>
              <a:rPr lang="ru-RU" b="1" i="1" u="sng" dirty="0">
                <a:solidFill>
                  <a:schemeClr val="bg1"/>
                </a:solidFill>
              </a:rPr>
              <a:t>ли са</a:t>
            </a:r>
            <a:r>
              <a:rPr lang="ru-RU" b="1" i="1" dirty="0">
                <a:solidFill>
                  <a:schemeClr val="bg1"/>
                </a:solidFill>
              </a:rPr>
              <a:t>мые новые. «Вели</a:t>
            </a:r>
            <a:r>
              <a:rPr lang="ru-RU" b="1" i="1" u="sng" dirty="0">
                <a:solidFill>
                  <a:schemeClr val="bg1"/>
                </a:solidFill>
              </a:rPr>
              <a:t>ка бан</a:t>
            </a:r>
            <a:r>
              <a:rPr lang="ru-RU" b="1" i="1" dirty="0">
                <a:solidFill>
                  <a:schemeClr val="bg1"/>
                </a:solidFill>
              </a:rPr>
              <a:t>ка, - почему-то сказал охранник. И добавил:- Зоопарк закрыт». </a:t>
            </a:r>
            <a:endParaRPr lang="ru-RU" b="1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ru-RU" b="1" i="1" dirty="0">
                <a:solidFill>
                  <a:schemeClr val="bg1"/>
                </a:solidFill>
              </a:rPr>
              <a:t>Так и не увидели ни одного зверя. А жаль. Их здесь вон сколько. Целых девять, и все на виду. Найдите их!</a:t>
            </a:r>
            <a:endParaRPr lang="ru-RU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44624"/>
            <a:ext cx="8784976" cy="1558306"/>
          </a:xfrm>
        </p:spPr>
        <p:txBody>
          <a:bodyPr/>
          <a:lstStyle/>
          <a:p>
            <a:r>
              <a:rPr lang="ru-RU" sz="3200" b="1" dirty="0">
                <a:cs typeface="Times New Roman" pitchFamily="18" charset="0"/>
              </a:rPr>
              <a:t>Самостоятельная работа </a:t>
            </a:r>
            <a:r>
              <a:rPr lang="ru-RU" sz="3200" b="1" dirty="0" smtClean="0">
                <a:cs typeface="Times New Roman" pitchFamily="18" charset="0"/>
              </a:rPr>
              <a:t>с самопроверк</a:t>
            </a:r>
            <a:r>
              <a:rPr lang="ru-RU" sz="3200" b="1" dirty="0">
                <a:cs typeface="Times New Roman" pitchFamily="18" charset="0"/>
              </a:rPr>
              <a:t>ой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b="1" dirty="0" smtClean="0">
                <a:solidFill>
                  <a:srgbClr val="C00000"/>
                </a:solidFill>
              </a:rPr>
              <a:t>Творческая игра «</a:t>
            </a:r>
            <a:r>
              <a:rPr lang="ru-RU" sz="3200" b="1" dirty="0">
                <a:solidFill>
                  <a:srgbClr val="C00000"/>
                </a:solidFill>
              </a:rPr>
              <a:t>Звери спрятались»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0442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276872"/>
            <a:ext cx="8177553" cy="432048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	</a:t>
            </a:r>
            <a:r>
              <a:rPr lang="ru-RU" sz="2000" b="1" i="1" dirty="0" smtClean="0">
                <a:solidFill>
                  <a:srgbClr val="C00000"/>
                </a:solidFill>
              </a:rPr>
              <a:t>МЕСТОИМЕНИЯ</a:t>
            </a:r>
            <a:r>
              <a:rPr lang="ru-RU" sz="2000" b="1" i="1" dirty="0">
                <a:solidFill>
                  <a:srgbClr val="C00000"/>
                </a:solidFill>
              </a:rPr>
              <a:t>.</a:t>
            </a:r>
            <a:endParaRPr lang="ru-RU" sz="2000" b="1" dirty="0">
              <a:solidFill>
                <a:srgbClr val="C00000"/>
              </a:solidFill>
            </a:endParaRPr>
          </a:p>
          <a:p>
            <a:pPr>
              <a:buFontTx/>
              <a:buNone/>
            </a:pPr>
            <a:r>
              <a:rPr lang="ru-RU" sz="2000" b="1" dirty="0"/>
              <a:t>Наберись, дружок, терпения!</a:t>
            </a:r>
          </a:p>
          <a:p>
            <a:pPr>
              <a:buFontTx/>
              <a:buNone/>
            </a:pPr>
            <a:r>
              <a:rPr lang="ru-RU" sz="2000" b="1" dirty="0"/>
              <a:t>Заучи местоимения.</a:t>
            </a:r>
          </a:p>
          <a:p>
            <a:pPr>
              <a:buFontTx/>
              <a:buNone/>
            </a:pPr>
            <a:r>
              <a:rPr lang="ru-RU" sz="2000" b="1" dirty="0"/>
              <a:t>Я и мы, ты и вы, </a:t>
            </a:r>
          </a:p>
          <a:p>
            <a:pPr>
              <a:buFontTx/>
              <a:buNone/>
            </a:pPr>
            <a:r>
              <a:rPr lang="ru-RU" sz="2000" b="1" dirty="0"/>
              <a:t>Он, она, оно, они.</a:t>
            </a:r>
          </a:p>
          <a:p>
            <a:pPr lvl="8">
              <a:buFontTx/>
              <a:buNone/>
            </a:pPr>
            <a:r>
              <a:rPr lang="ru-RU" sz="2000" b="1" i="1" dirty="0" smtClean="0">
                <a:solidFill>
                  <a:srgbClr val="C00000"/>
                </a:solidFill>
              </a:rPr>
              <a:t>	НАРЕЧИЯ</a:t>
            </a:r>
            <a:endParaRPr lang="ru-RU" sz="2000" b="1" dirty="0">
              <a:solidFill>
                <a:srgbClr val="C00000"/>
              </a:solidFill>
            </a:endParaRPr>
          </a:p>
          <a:p>
            <a:pPr lvl="8">
              <a:buFontTx/>
              <a:buNone/>
            </a:pPr>
            <a:r>
              <a:rPr lang="ru-RU" sz="2000" b="1" dirty="0"/>
              <a:t>Всем известно, что наречие – </a:t>
            </a:r>
          </a:p>
          <a:p>
            <a:pPr lvl="8">
              <a:buFontTx/>
              <a:buNone/>
            </a:pPr>
            <a:r>
              <a:rPr lang="ru-RU" sz="2000" b="1" dirty="0"/>
              <a:t>Постоянная часть речи.</a:t>
            </a:r>
          </a:p>
          <a:p>
            <a:pPr lvl="8">
              <a:buFontTx/>
              <a:buNone/>
            </a:pPr>
            <a:r>
              <a:rPr lang="ru-RU" sz="2000" b="1" dirty="0"/>
              <a:t>Оно не изменяется.</a:t>
            </a:r>
          </a:p>
          <a:p>
            <a:pPr lvl="8">
              <a:buFontTx/>
              <a:buNone/>
            </a:pPr>
            <a:r>
              <a:rPr lang="ru-RU" sz="2000" b="1" dirty="0"/>
              <a:t>Его вопросом без труда</a:t>
            </a:r>
          </a:p>
          <a:p>
            <a:pPr lvl="8">
              <a:buFontTx/>
              <a:buNone/>
            </a:pPr>
            <a:r>
              <a:rPr lang="ru-RU" sz="2000" b="1" dirty="0"/>
              <a:t>Можно выучить, друзья:</a:t>
            </a:r>
          </a:p>
          <a:p>
            <a:pPr lvl="8">
              <a:buFontTx/>
              <a:buNone/>
            </a:pPr>
            <a:r>
              <a:rPr lang="ru-RU" sz="2000" b="1" dirty="0"/>
              <a:t>Где? Откуда? Как? Куда?</a:t>
            </a:r>
          </a:p>
          <a:p>
            <a:pPr lvl="8">
              <a:buFontTx/>
              <a:buNone/>
            </a:pPr>
            <a:r>
              <a:rPr lang="ru-RU" sz="2000" b="1" dirty="0"/>
              <a:t>Почему? Зачем? Когда?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188640"/>
            <a:ext cx="7756263" cy="1435766"/>
          </a:xfrm>
        </p:spPr>
        <p:txBody>
          <a:bodyPr/>
          <a:lstStyle/>
          <a:p>
            <a:r>
              <a:rPr lang="ru-RU" sz="3600" b="1" dirty="0" smtClean="0"/>
              <a:t>Физкультминутка</a:t>
            </a:r>
            <a:br>
              <a:rPr lang="ru-RU" sz="3600" b="1" dirty="0" smtClean="0"/>
            </a:br>
            <a:r>
              <a:rPr lang="ru-RU" sz="2800" b="1" dirty="0" smtClean="0"/>
              <a:t>разрешает использовать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i="1" dirty="0" smtClean="0">
                <a:solidFill>
                  <a:srgbClr val="C00000"/>
                </a:solidFill>
              </a:rPr>
              <a:t>стихотворные </a:t>
            </a:r>
            <a:r>
              <a:rPr lang="ru-RU" sz="3600" b="1" i="1" dirty="0">
                <a:solidFill>
                  <a:srgbClr val="C00000"/>
                </a:solidFill>
              </a:rPr>
              <a:t>упражнения</a:t>
            </a:r>
            <a:endParaRPr lang="ru-RU" sz="3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34496">
            <a:off x="5796339" y="2272464"/>
            <a:ext cx="2895786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06923">
            <a:off x="179512" y="4293096"/>
            <a:ext cx="2736304" cy="22418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0346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8049217" cy="3877815"/>
          </a:xfrm>
          <a:ln w="3175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600" dirty="0"/>
              <a:t>Например</a:t>
            </a:r>
            <a:r>
              <a:rPr lang="ru-RU" sz="3600" dirty="0" smtClean="0"/>
              <a:t>, используя </a:t>
            </a:r>
            <a:r>
              <a:rPr lang="ru-RU" sz="3600" dirty="0"/>
              <a:t>слово «</a:t>
            </a:r>
            <a:r>
              <a:rPr lang="ru-RU" sz="3600" dirty="0" smtClean="0"/>
              <a:t>КИТ», можно составить предложение</a:t>
            </a:r>
            <a:r>
              <a:rPr lang="ru-RU" sz="3600" dirty="0"/>
              <a:t>: </a:t>
            </a:r>
            <a:endParaRPr lang="ru-RU" sz="3600" dirty="0" smtClean="0"/>
          </a:p>
          <a:p>
            <a:pPr marL="0" indent="0">
              <a:buNone/>
            </a:pPr>
            <a:r>
              <a:rPr lang="ru-RU" sz="6000" b="1" u="sng" dirty="0" smtClean="0">
                <a:solidFill>
                  <a:srgbClr val="C00000"/>
                </a:solidFill>
              </a:rPr>
              <a:t>К</a:t>
            </a:r>
            <a:r>
              <a:rPr lang="ru-RU" sz="6000" b="1" dirty="0" smtClean="0">
                <a:solidFill>
                  <a:schemeClr val="tx1"/>
                </a:solidFill>
              </a:rPr>
              <a:t>ира</a:t>
            </a:r>
            <a:endParaRPr lang="ru-RU" sz="6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6000" dirty="0"/>
              <a:t>	</a:t>
            </a:r>
            <a:r>
              <a:rPr lang="ru-RU" sz="6000" dirty="0" smtClean="0"/>
              <a:t>   	</a:t>
            </a:r>
            <a:r>
              <a:rPr lang="ru-RU" sz="6000" b="1" u="sng" dirty="0" smtClean="0">
                <a:solidFill>
                  <a:srgbClr val="C00000"/>
                </a:solidFill>
              </a:rPr>
              <a:t>и</a:t>
            </a:r>
            <a:r>
              <a:rPr lang="ru-RU" sz="6000" b="1" dirty="0" smtClean="0">
                <a:solidFill>
                  <a:schemeClr val="tx1"/>
                </a:solidFill>
              </a:rPr>
              <a:t>змерила</a:t>
            </a:r>
            <a:endParaRPr lang="ru-RU" sz="6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6000" dirty="0"/>
              <a:t>	</a:t>
            </a:r>
            <a:r>
              <a:rPr lang="ru-RU" sz="6000" dirty="0" smtClean="0"/>
              <a:t>				   </a:t>
            </a:r>
            <a:r>
              <a:rPr lang="ru-RU" sz="6000" b="1" u="sng" dirty="0" smtClean="0">
                <a:solidFill>
                  <a:srgbClr val="C00000"/>
                </a:solidFill>
              </a:rPr>
              <a:t>т</a:t>
            </a:r>
            <a:r>
              <a:rPr lang="ru-RU" sz="6000" dirty="0" smtClean="0"/>
              <a:t>ень.</a:t>
            </a:r>
            <a:endParaRPr lang="ru-RU" sz="60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-315416"/>
            <a:ext cx="8928992" cy="1939822"/>
          </a:xfrm>
        </p:spPr>
        <p:txBody>
          <a:bodyPr/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/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/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>
                <a:cs typeface="Times New Roman" pitchFamily="18" charset="0"/>
              </a:rPr>
              <a:t>Самоанализ и самоконтроль</a:t>
            </a:r>
            <a:r>
              <a:rPr lang="ru-RU" sz="4000" b="1" dirty="0">
                <a:solidFill>
                  <a:srgbClr val="C00000"/>
                </a:solidFill>
              </a:rPr>
              <a:t/>
            </a:r>
            <a:br>
              <a:rPr lang="ru-RU" sz="4000" b="1" dirty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Развивающая игра </a:t>
            </a:r>
            <a:r>
              <a:rPr lang="ru-RU" sz="4000" b="1" dirty="0" smtClean="0">
                <a:solidFill>
                  <a:srgbClr val="C00000"/>
                </a:solidFill>
              </a:rPr>
              <a:t/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3600" b="1" i="1" dirty="0" smtClean="0">
                <a:solidFill>
                  <a:srgbClr val="C00000"/>
                </a:solidFill>
              </a:rPr>
              <a:t>«</a:t>
            </a:r>
            <a:r>
              <a:rPr lang="ru-RU" sz="3600" b="1" i="1" dirty="0">
                <a:solidFill>
                  <a:srgbClr val="C00000"/>
                </a:solidFill>
              </a:rPr>
              <a:t>Составь предложение из букв слова</a:t>
            </a:r>
            <a:r>
              <a:rPr lang="ru-RU" sz="3600" b="1" i="1" dirty="0" smtClean="0">
                <a:solidFill>
                  <a:srgbClr val="C00000"/>
                </a:solidFill>
              </a:rPr>
              <a:t>»</a:t>
            </a:r>
            <a:r>
              <a:rPr lang="ru-RU" sz="6600" dirty="0">
                <a:solidFill>
                  <a:schemeClr val="tx1"/>
                </a:solidFill>
              </a:rPr>
              <a:t/>
            </a:r>
            <a:br>
              <a:rPr lang="ru-RU" sz="6600" dirty="0">
                <a:solidFill>
                  <a:schemeClr val="tx1"/>
                </a:solidFill>
              </a:rPr>
            </a:br>
            <a:endParaRPr lang="ru-RU" dirty="0"/>
          </a:p>
        </p:txBody>
      </p:sp>
      <p:sp>
        <p:nvSpPr>
          <p:cNvPr id="4" name="Рамка 3"/>
          <p:cNvSpPr/>
          <p:nvPr/>
        </p:nvSpPr>
        <p:spPr>
          <a:xfrm>
            <a:off x="697636" y="3140968"/>
            <a:ext cx="720080" cy="1224136"/>
          </a:xfrm>
          <a:prstGeom prst="frame">
            <a:avLst/>
          </a:prstGeom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0730" y="4149080"/>
            <a:ext cx="738187" cy="124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5013176"/>
            <a:ext cx="738187" cy="124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32695">
            <a:off x="6390307" y="2708920"/>
            <a:ext cx="2411268" cy="2493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535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Цилиндр 3"/>
          <p:cNvSpPr/>
          <p:nvPr/>
        </p:nvSpPr>
        <p:spPr>
          <a:xfrm>
            <a:off x="2339752" y="2564904"/>
            <a:ext cx="5112568" cy="417646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1988840"/>
            <a:ext cx="7745505" cy="4869160"/>
          </a:xfrm>
        </p:spPr>
        <p:txBody>
          <a:bodyPr>
            <a:normAutofit fontScale="62500" lnSpcReduction="20000"/>
          </a:bodyPr>
          <a:lstStyle/>
          <a:p>
            <a:pPr>
              <a:buFontTx/>
              <a:buNone/>
            </a:pPr>
            <a:r>
              <a:rPr lang="ru-RU" dirty="0"/>
              <a:t>Цель: закрепить правописание заглавной буквы в кличках животных. </a:t>
            </a:r>
          </a:p>
          <a:p>
            <a:pPr>
              <a:buFontTx/>
              <a:buNone/>
            </a:pPr>
            <a:r>
              <a:rPr lang="ru-RU" dirty="0"/>
              <a:t> Оборудование: на доске записаны названия тех животных, которые встречаются</a:t>
            </a:r>
            <a:r>
              <a:rPr lang="en-US" dirty="0"/>
              <a:t> </a:t>
            </a:r>
            <a:r>
              <a:rPr lang="ru-RU" dirty="0"/>
              <a:t>стихотворении Ю</a:t>
            </a:r>
            <a:r>
              <a:rPr lang="ru-RU" dirty="0" smtClean="0"/>
              <a:t>. Черных</a:t>
            </a:r>
            <a:r>
              <a:rPr lang="ru-RU" dirty="0"/>
              <a:t>: собака, курица, корова, кошка, лошадь. </a:t>
            </a:r>
          </a:p>
          <a:p>
            <a:pPr>
              <a:buFontTx/>
              <a:buNone/>
            </a:pPr>
            <a:r>
              <a:rPr lang="ru-RU" dirty="0"/>
              <a:t> Учитель просит детей </a:t>
            </a:r>
            <a:r>
              <a:rPr lang="ru-RU" i="1" dirty="0"/>
              <a:t>внимательно послушать </a:t>
            </a:r>
            <a:r>
              <a:rPr lang="ru-RU" dirty="0"/>
              <a:t>стихотворение и сказать, что в нем </a:t>
            </a:r>
            <a:r>
              <a:rPr lang="ru-RU" i="1" dirty="0"/>
              <a:t>не так</a:t>
            </a:r>
            <a:r>
              <a:rPr lang="ru-RU" dirty="0"/>
              <a:t>. Правильный ответ поощряется игровым жетоном. Одни дети дописывают на доске к названиям животных- клички, а остальные выполняют эту работу в тетради. </a:t>
            </a:r>
          </a:p>
          <a:p>
            <a:pPr>
              <a:buFontTx/>
              <a:buNone/>
            </a:pPr>
            <a:r>
              <a:rPr lang="en-US" b="1" dirty="0"/>
              <a:t>                                           </a:t>
            </a:r>
            <a:endParaRPr lang="ru-RU" b="1" dirty="0" smtClean="0"/>
          </a:p>
          <a:p>
            <a:pPr>
              <a:buFontTx/>
              <a:buNone/>
            </a:pPr>
            <a:r>
              <a:rPr lang="ru-RU" b="1" dirty="0"/>
              <a:t>	</a:t>
            </a:r>
            <a:r>
              <a:rPr lang="ru-RU" b="1" dirty="0" smtClean="0"/>
              <a:t>		</a:t>
            </a:r>
            <a:r>
              <a:rPr lang="en-US" b="1" dirty="0" smtClean="0"/>
              <a:t> </a:t>
            </a:r>
            <a:r>
              <a:rPr lang="ru-RU" b="1" dirty="0" smtClean="0"/>
              <a:t>             </a:t>
            </a:r>
            <a:r>
              <a:rPr lang="ru-RU" sz="2900" b="1" dirty="0">
                <a:solidFill>
                  <a:schemeClr val="bg1"/>
                </a:solidFill>
              </a:rPr>
              <a:t>Жили- были дед, да баба </a:t>
            </a:r>
          </a:p>
          <a:p>
            <a:pPr>
              <a:buFontTx/>
              <a:buNone/>
            </a:pPr>
            <a:r>
              <a:rPr lang="en-US" sz="2900" b="1" dirty="0">
                <a:solidFill>
                  <a:schemeClr val="bg1"/>
                </a:solidFill>
              </a:rPr>
              <a:t>                                            </a:t>
            </a:r>
            <a:r>
              <a:rPr lang="ru-RU" sz="2900" b="1" dirty="0">
                <a:solidFill>
                  <a:schemeClr val="bg1"/>
                </a:solidFill>
              </a:rPr>
              <a:t> С маленькою внучкою. </a:t>
            </a:r>
          </a:p>
          <a:p>
            <a:pPr>
              <a:buFontTx/>
              <a:buNone/>
            </a:pPr>
            <a:r>
              <a:rPr lang="en-US" sz="2900" b="1" dirty="0">
                <a:solidFill>
                  <a:schemeClr val="bg1"/>
                </a:solidFill>
              </a:rPr>
              <a:t>                                            </a:t>
            </a:r>
            <a:r>
              <a:rPr lang="ru-RU" sz="2900" b="1" dirty="0">
                <a:solidFill>
                  <a:schemeClr val="bg1"/>
                </a:solidFill>
              </a:rPr>
              <a:t> Кошку рыжую свою </a:t>
            </a:r>
          </a:p>
          <a:p>
            <a:pPr>
              <a:buFontTx/>
              <a:buNone/>
            </a:pPr>
            <a:r>
              <a:rPr lang="en-US" sz="2900" b="1" dirty="0">
                <a:solidFill>
                  <a:schemeClr val="bg1"/>
                </a:solidFill>
              </a:rPr>
              <a:t>                                             </a:t>
            </a:r>
            <a:r>
              <a:rPr lang="ru-RU" sz="2900" b="1" dirty="0">
                <a:solidFill>
                  <a:schemeClr val="bg1"/>
                </a:solidFill>
              </a:rPr>
              <a:t>Называли Жучкою, </a:t>
            </a:r>
          </a:p>
          <a:p>
            <a:pPr>
              <a:buFontTx/>
              <a:buNone/>
            </a:pPr>
            <a:r>
              <a:rPr lang="en-US" sz="2900" b="1" dirty="0">
                <a:solidFill>
                  <a:schemeClr val="bg1"/>
                </a:solidFill>
              </a:rPr>
              <a:t>                                            </a:t>
            </a:r>
            <a:r>
              <a:rPr lang="ru-RU" sz="2900" b="1" dirty="0">
                <a:solidFill>
                  <a:schemeClr val="bg1"/>
                </a:solidFill>
              </a:rPr>
              <a:t> А Хохлатой они </a:t>
            </a:r>
          </a:p>
          <a:p>
            <a:pPr>
              <a:buFontTx/>
              <a:buNone/>
            </a:pPr>
            <a:r>
              <a:rPr lang="ru-RU" sz="2900" b="1" dirty="0">
                <a:solidFill>
                  <a:schemeClr val="bg1"/>
                </a:solidFill>
              </a:rPr>
              <a:t> </a:t>
            </a:r>
            <a:r>
              <a:rPr lang="en-US" sz="2900" b="1" dirty="0">
                <a:solidFill>
                  <a:schemeClr val="bg1"/>
                </a:solidFill>
              </a:rPr>
              <a:t>                                            </a:t>
            </a:r>
            <a:r>
              <a:rPr lang="ru-RU" sz="2900" b="1" dirty="0">
                <a:solidFill>
                  <a:schemeClr val="bg1"/>
                </a:solidFill>
              </a:rPr>
              <a:t>Звали жеребенка, </a:t>
            </a:r>
          </a:p>
          <a:p>
            <a:pPr>
              <a:buFontTx/>
              <a:buNone/>
            </a:pPr>
            <a:r>
              <a:rPr lang="en-US" sz="2900" b="1" dirty="0">
                <a:solidFill>
                  <a:schemeClr val="bg1"/>
                </a:solidFill>
              </a:rPr>
              <a:t>                                            </a:t>
            </a:r>
            <a:r>
              <a:rPr lang="ru-RU" sz="2900" b="1" dirty="0">
                <a:solidFill>
                  <a:schemeClr val="bg1"/>
                </a:solidFill>
              </a:rPr>
              <a:t> А еще у них была </a:t>
            </a:r>
          </a:p>
          <a:p>
            <a:pPr>
              <a:buFontTx/>
              <a:buNone/>
            </a:pPr>
            <a:r>
              <a:rPr lang="en-US" sz="2900" b="1" dirty="0">
                <a:solidFill>
                  <a:schemeClr val="bg1"/>
                </a:solidFill>
              </a:rPr>
              <a:t>                                            </a:t>
            </a:r>
            <a:r>
              <a:rPr lang="ru-RU" sz="2900" b="1" dirty="0">
                <a:solidFill>
                  <a:schemeClr val="bg1"/>
                </a:solidFill>
              </a:rPr>
              <a:t> Курица Буренка, </a:t>
            </a:r>
          </a:p>
          <a:p>
            <a:pPr>
              <a:buFontTx/>
              <a:buNone/>
            </a:pPr>
            <a:r>
              <a:rPr lang="en-US" sz="2900" b="1" dirty="0">
                <a:solidFill>
                  <a:schemeClr val="bg1"/>
                </a:solidFill>
              </a:rPr>
              <a:t>                                            </a:t>
            </a:r>
            <a:r>
              <a:rPr lang="ru-RU" sz="2900" b="1" dirty="0">
                <a:solidFill>
                  <a:schemeClr val="bg1"/>
                </a:solidFill>
              </a:rPr>
              <a:t> Собачонка Мурка, </a:t>
            </a:r>
          </a:p>
          <a:p>
            <a:pPr>
              <a:buFontTx/>
              <a:buNone/>
            </a:pPr>
            <a:r>
              <a:rPr lang="en-US" sz="2900" b="1" dirty="0">
                <a:solidFill>
                  <a:schemeClr val="bg1"/>
                </a:solidFill>
              </a:rPr>
              <a:t>                                             </a:t>
            </a:r>
            <a:r>
              <a:rPr lang="ru-RU" sz="2900" b="1" dirty="0">
                <a:solidFill>
                  <a:schemeClr val="bg1"/>
                </a:solidFill>
              </a:rPr>
              <a:t>А еще два козла,- </a:t>
            </a:r>
          </a:p>
          <a:p>
            <a:pPr>
              <a:buFontTx/>
              <a:buNone/>
            </a:pPr>
            <a:r>
              <a:rPr lang="ru-RU" sz="2900" b="1" dirty="0">
                <a:solidFill>
                  <a:schemeClr val="bg1"/>
                </a:solidFill>
              </a:rPr>
              <a:t> </a:t>
            </a:r>
            <a:r>
              <a:rPr lang="en-US" sz="2900" b="1" dirty="0">
                <a:solidFill>
                  <a:schemeClr val="bg1"/>
                </a:solidFill>
              </a:rPr>
              <a:t>                                            </a:t>
            </a:r>
            <a:r>
              <a:rPr lang="ru-RU" sz="2900" b="1" dirty="0">
                <a:solidFill>
                  <a:schemeClr val="bg1"/>
                </a:solidFill>
              </a:rPr>
              <a:t>Сивка и Бурка.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864096"/>
          </a:xfrm>
        </p:spPr>
        <p:txBody>
          <a:bodyPr/>
          <a:lstStyle/>
          <a:p>
            <a:r>
              <a:rPr lang="ru-RU" sz="4000" b="1" dirty="0">
                <a:cs typeface="Times New Roman" pitchFamily="18" charset="0"/>
              </a:rPr>
              <a:t>Включение нового </a:t>
            </a:r>
            <a:r>
              <a:rPr lang="ru-RU" sz="4000" b="1" dirty="0" smtClean="0">
                <a:cs typeface="Times New Roman" pitchFamily="18" charset="0"/>
              </a:rPr>
              <a:t>знания </a:t>
            </a:r>
            <a:br>
              <a:rPr lang="ru-RU" sz="4000" b="1" dirty="0" smtClean="0">
                <a:cs typeface="Times New Roman" pitchFamily="18" charset="0"/>
              </a:rPr>
            </a:br>
            <a:r>
              <a:rPr lang="ru-RU" sz="4000" b="1" dirty="0" smtClean="0">
                <a:cs typeface="Times New Roman" pitchFamily="18" charset="0"/>
              </a:rPr>
              <a:t>в </a:t>
            </a:r>
            <a:r>
              <a:rPr lang="ru-RU" sz="4000" b="1" dirty="0">
                <a:cs typeface="Times New Roman" pitchFamily="18" charset="0"/>
              </a:rPr>
              <a:t>систему знаний и повторение</a:t>
            </a:r>
            <a:r>
              <a:rPr lang="ru-RU" b="1" dirty="0" smtClean="0">
                <a:cs typeface="Times New Roman" pitchFamily="18" charset="0"/>
              </a:rPr>
              <a:t>.</a:t>
            </a:r>
            <a:br>
              <a:rPr lang="ru-RU" b="1" dirty="0" smtClean="0">
                <a:cs typeface="Times New Roman" pitchFamily="18" charset="0"/>
              </a:rPr>
            </a:br>
            <a:r>
              <a:rPr lang="ru-RU" sz="3200" b="1" dirty="0">
                <a:solidFill>
                  <a:srgbClr val="C00000"/>
                </a:solidFill>
              </a:rPr>
              <a:t>Дидактическая </a:t>
            </a:r>
            <a:r>
              <a:rPr lang="ru-RU" sz="3200" b="1" dirty="0" smtClean="0">
                <a:solidFill>
                  <a:srgbClr val="C00000"/>
                </a:solidFill>
              </a:rPr>
              <a:t>игра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«</a:t>
            </a:r>
            <a:r>
              <a:rPr lang="ru-RU" sz="3200" b="1" dirty="0" err="1" smtClean="0">
                <a:solidFill>
                  <a:srgbClr val="C00000"/>
                </a:solidFill>
              </a:rPr>
              <a:t>Пол-минутки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>
                <a:solidFill>
                  <a:srgbClr val="C00000"/>
                </a:solidFill>
              </a:rPr>
              <a:t>для шутки»</a:t>
            </a:r>
            <a:endParaRPr lang="ru-RU" sz="3200" dirty="0"/>
          </a:p>
        </p:txBody>
      </p:sp>
      <p:sp>
        <p:nvSpPr>
          <p:cNvPr id="5" name="Цилиндр 4"/>
          <p:cNvSpPr/>
          <p:nvPr/>
        </p:nvSpPr>
        <p:spPr>
          <a:xfrm>
            <a:off x="8532440" y="4077072"/>
            <a:ext cx="504056" cy="36004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Цилиндр 5"/>
          <p:cNvSpPr/>
          <p:nvPr/>
        </p:nvSpPr>
        <p:spPr>
          <a:xfrm>
            <a:off x="8294661" y="4653136"/>
            <a:ext cx="504056" cy="36004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5661248"/>
            <a:ext cx="5175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184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Даны слова: </a:t>
            </a:r>
          </a:p>
          <a:p>
            <a:pPr marL="0" indent="0">
              <a:buNone/>
            </a:pPr>
            <a:r>
              <a:rPr lang="ru-RU" dirty="0" smtClean="0"/>
              <a:t>капустный, праздник, радостный, </a:t>
            </a:r>
            <a:r>
              <a:rPr lang="ru-RU" dirty="0" err="1" smtClean="0"/>
              <a:t>лестник</a:t>
            </a:r>
            <a:r>
              <a:rPr lang="ru-RU" dirty="0" smtClean="0"/>
              <a:t>, здравствуй</a:t>
            </a:r>
          </a:p>
          <a:p>
            <a:pPr marL="0" indent="0">
              <a:buNone/>
            </a:pPr>
            <a:r>
              <a:rPr lang="ru-RU" b="1" dirty="0" smtClean="0"/>
              <a:t>Алгоритм</a:t>
            </a:r>
          </a:p>
          <a:p>
            <a:pPr marL="457200" indent="-457200">
              <a:buAutoNum type="arabicParenR"/>
            </a:pPr>
            <a:r>
              <a:rPr lang="ru-RU" dirty="0" smtClean="0"/>
              <a:t>Тема</a:t>
            </a:r>
          </a:p>
          <a:p>
            <a:pPr marL="457200" indent="-457200">
              <a:buAutoNum type="arabicParenR"/>
            </a:pPr>
            <a:r>
              <a:rPr lang="ru-RU" dirty="0" smtClean="0"/>
              <a:t>Орфография</a:t>
            </a:r>
          </a:p>
          <a:p>
            <a:pPr marL="457200" indent="-457200">
              <a:buAutoNum type="arabicParenR"/>
            </a:pPr>
            <a:r>
              <a:rPr lang="ru-RU" dirty="0" smtClean="0"/>
              <a:t>Доказательство</a:t>
            </a:r>
          </a:p>
          <a:p>
            <a:pPr marL="457200" indent="-457200">
              <a:buAutoNum type="arabicParenR"/>
            </a:pPr>
            <a:r>
              <a:rPr lang="ru-RU" dirty="0" smtClean="0"/>
              <a:t>Вывод</a:t>
            </a:r>
          </a:p>
          <a:p>
            <a:pPr marL="0" indent="0">
              <a:buNone/>
            </a:pPr>
            <a:r>
              <a:rPr lang="ru-RU" dirty="0" smtClean="0"/>
              <a:t>Дети самостоятельно находят </a:t>
            </a:r>
            <a:r>
              <a:rPr lang="ru-RU" b="1" i="1" dirty="0" smtClean="0"/>
              <a:t>ошибку</a:t>
            </a:r>
            <a:r>
              <a:rPr lang="ru-RU" dirty="0" smtClean="0"/>
              <a:t> при выполнении  работы.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116632"/>
            <a:ext cx="7756263" cy="1507774"/>
          </a:xfrm>
        </p:spPr>
        <p:txBody>
          <a:bodyPr/>
          <a:lstStyle/>
          <a:p>
            <a:r>
              <a:rPr lang="ru-RU" sz="4800" b="1" dirty="0">
                <a:cs typeface="Times New Roman" pitchFamily="18" charset="0"/>
              </a:rPr>
              <a:t>Рефлексия </a:t>
            </a:r>
            <a:r>
              <a:rPr lang="ru-RU" sz="4800" b="1" dirty="0" smtClean="0">
                <a:cs typeface="Times New Roman" pitchFamily="18" charset="0"/>
              </a:rPr>
              <a:t>деятельности</a:t>
            </a:r>
            <a:br>
              <a:rPr lang="ru-RU" sz="4800" b="1" dirty="0" smtClean="0">
                <a:cs typeface="Times New Roman" pitchFamily="18" charset="0"/>
              </a:rPr>
            </a:br>
            <a:r>
              <a:rPr lang="ru-RU" sz="3600" b="1" dirty="0">
                <a:solidFill>
                  <a:srgbClr val="C00000"/>
                </a:solidFill>
                <a:cs typeface="Times New Roman" pitchFamily="18" charset="0"/>
              </a:rPr>
              <a:t>П</a:t>
            </a:r>
            <a:r>
              <a:rPr lang="ru-RU" sz="3600" b="1" dirty="0" smtClean="0">
                <a:solidFill>
                  <a:srgbClr val="C00000"/>
                </a:solidFill>
                <a:cs typeface="Times New Roman" pitchFamily="18" charset="0"/>
              </a:rPr>
              <a:t>овышение мотивации </a:t>
            </a:r>
            <a:br>
              <a:rPr lang="ru-RU" sz="3600" b="1" dirty="0" smtClean="0">
                <a:solidFill>
                  <a:srgbClr val="C00000"/>
                </a:solidFill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cs typeface="Times New Roman" pitchFamily="18" charset="0"/>
              </a:rPr>
              <a:t>(работа по алгоритму)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57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>
              <a:solidFill>
                <a:srgbClr val="C0000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  <a:p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Занимательность</a:t>
            </a:r>
            <a:r>
              <a:rPr lang="ru-RU" dirty="0" smtClean="0"/>
              <a:t> </a:t>
            </a:r>
            <a:r>
              <a:rPr lang="ru-RU" dirty="0"/>
              <a:t>на уроке – эффективное средство </a:t>
            </a:r>
            <a:br>
              <a:rPr lang="ru-RU" dirty="0"/>
            </a:br>
            <a:r>
              <a:rPr lang="ru-RU" dirty="0"/>
              <a:t>в</a:t>
            </a:r>
            <a:r>
              <a:rPr lang="ru-RU" dirty="0" smtClean="0"/>
              <a:t> создании ситуации успеха на уроке</a:t>
            </a:r>
          </a:p>
          <a:p>
            <a:r>
              <a:rPr lang="ru-RU" dirty="0">
                <a:solidFill>
                  <a:srgbClr val="C00000"/>
                </a:solidFill>
              </a:rPr>
              <a:t>Игра</a:t>
            </a:r>
            <a:r>
              <a:rPr lang="ru-RU" dirty="0"/>
              <a:t> – один из приёмов преодоления </a:t>
            </a:r>
            <a:r>
              <a:rPr lang="ru-RU" dirty="0" smtClean="0"/>
              <a:t>пассивности</a:t>
            </a:r>
          </a:p>
          <a:p>
            <a:r>
              <a:rPr lang="ru-RU" dirty="0">
                <a:solidFill>
                  <a:srgbClr val="C00000"/>
                </a:solidFill>
              </a:rPr>
              <a:t>Игровые формы </a:t>
            </a:r>
            <a:r>
              <a:rPr lang="ru-RU" dirty="0"/>
              <a:t>обучения на уроках русского языка </a:t>
            </a:r>
            <a:br>
              <a:rPr lang="ru-RU" dirty="0"/>
            </a:br>
            <a:r>
              <a:rPr lang="ru-RU" dirty="0"/>
              <a:t>развивают творчество детей </a:t>
            </a:r>
            <a:r>
              <a:rPr lang="ru-RU" dirty="0" smtClean="0"/>
              <a:t>и </a:t>
            </a:r>
            <a:r>
              <a:rPr lang="ru-RU" dirty="0"/>
              <a:t>создают прочную базу знаний на данном этапе </a:t>
            </a:r>
            <a:r>
              <a:rPr lang="ru-RU" dirty="0" smtClean="0"/>
              <a:t>обучения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Выводы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93167">
            <a:off x="259736" y="641920"/>
            <a:ext cx="2736304" cy="25174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61108">
            <a:off x="6156176" y="573207"/>
            <a:ext cx="2810479" cy="26548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31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916832"/>
            <a:ext cx="8712967" cy="4209331"/>
          </a:xfrm>
        </p:spPr>
        <p:txBody>
          <a:bodyPr>
            <a:noAutofit/>
          </a:bodyPr>
          <a:lstStyle/>
          <a:p>
            <a:pPr algn="ctr"/>
            <a:r>
              <a:rPr lang="ru-RU" sz="4800" i="1" dirty="0"/>
              <a:t>выявить</a:t>
            </a:r>
            <a:r>
              <a:rPr lang="ru-RU" sz="4800" dirty="0"/>
              <a:t> и </a:t>
            </a:r>
            <a:r>
              <a:rPr lang="ru-RU" sz="4800" i="1" dirty="0"/>
              <a:t>изучить</a:t>
            </a:r>
            <a:r>
              <a:rPr lang="ru-RU" sz="4800" dirty="0"/>
              <a:t> </a:t>
            </a:r>
            <a:endParaRPr lang="ru-RU" sz="4800" dirty="0" smtClean="0"/>
          </a:p>
          <a:p>
            <a:pPr marL="0" indent="0" algn="ctr">
              <a:buNone/>
            </a:pPr>
            <a:r>
              <a:rPr lang="ru-RU" sz="4800" dirty="0"/>
              <a:t>	</a:t>
            </a:r>
            <a:r>
              <a:rPr lang="ru-RU" sz="4800" dirty="0" smtClean="0"/>
              <a:t>наиболее </a:t>
            </a:r>
            <a:r>
              <a:rPr lang="ru-RU" sz="4800" dirty="0"/>
              <a:t>эффективные </a:t>
            </a:r>
            <a:r>
              <a:rPr lang="ru-RU" sz="4800" dirty="0" smtClean="0"/>
              <a:t>			</a:t>
            </a:r>
            <a:r>
              <a:rPr lang="ru-RU" sz="4800" i="1" dirty="0" smtClean="0"/>
              <a:t>технологии</a:t>
            </a:r>
            <a:r>
              <a:rPr lang="ru-RU" sz="4800" dirty="0" smtClean="0"/>
              <a:t>,  </a:t>
            </a:r>
          </a:p>
          <a:p>
            <a:pPr marL="0" indent="0" algn="ctr">
              <a:buNone/>
            </a:pPr>
            <a:r>
              <a:rPr lang="ru-RU" sz="4800" dirty="0" smtClean="0"/>
              <a:t>позволяющие обеспечить ситуацию успеха </a:t>
            </a:r>
            <a:r>
              <a:rPr lang="ru-RU" sz="4800" dirty="0"/>
              <a:t>на уроках русского языка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127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3140968"/>
            <a:ext cx="8193232" cy="2985194"/>
          </a:xfrm>
        </p:spPr>
        <p:txBody>
          <a:bodyPr/>
          <a:lstStyle/>
          <a:p>
            <a:r>
              <a:rPr lang="ru-RU" dirty="0"/>
              <a:t>Закреплению </a:t>
            </a:r>
            <a:r>
              <a:rPr lang="ru-RU" b="1" i="1" dirty="0">
                <a:solidFill>
                  <a:srgbClr val="C00000"/>
                </a:solidFill>
              </a:rPr>
              <a:t>уверенности </a:t>
            </a:r>
            <a:r>
              <a:rPr lang="ru-RU" b="1" i="1" dirty="0" smtClean="0">
                <a:solidFill>
                  <a:srgbClr val="C00000"/>
                </a:solidFill>
              </a:rPr>
              <a:t>ученика </a:t>
            </a:r>
            <a:r>
              <a:rPr lang="ru-RU" b="1" i="1" dirty="0">
                <a:solidFill>
                  <a:srgbClr val="C00000"/>
                </a:solidFill>
              </a:rPr>
              <a:t>в собственных </a:t>
            </a:r>
            <a:r>
              <a:rPr lang="ru-RU" b="1" i="1" dirty="0" smtClean="0">
                <a:solidFill>
                  <a:srgbClr val="C00000"/>
                </a:solidFill>
              </a:rPr>
              <a:t>силах </a:t>
            </a:r>
          </a:p>
          <a:p>
            <a:pPr marL="0" indent="0">
              <a:buNone/>
            </a:pPr>
            <a:r>
              <a:rPr lang="ru-RU" dirty="0" smtClean="0"/>
              <a:t>способствует </a:t>
            </a:r>
            <a:r>
              <a:rPr lang="ru-RU" dirty="0"/>
              <a:t>любое </a:t>
            </a:r>
            <a:r>
              <a:rPr lang="ru-RU" dirty="0" smtClean="0"/>
              <a:t>подтверждение </a:t>
            </a:r>
            <a:r>
              <a:rPr lang="ru-RU" dirty="0"/>
              <a:t>педагогом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или </a:t>
            </a:r>
            <a:r>
              <a:rPr lang="ru-RU" dirty="0"/>
              <a:t>коллективом  </a:t>
            </a:r>
            <a:r>
              <a:rPr lang="ru-RU" dirty="0" smtClean="0"/>
              <a:t>одноклассников </a:t>
            </a:r>
            <a:r>
              <a:rPr lang="ru-RU" b="1" i="1" dirty="0">
                <a:solidFill>
                  <a:srgbClr val="C00000"/>
                </a:solidFill>
              </a:rPr>
              <a:t>удачного </a:t>
            </a:r>
            <a:r>
              <a:rPr lang="ru-RU" b="1" i="1" dirty="0" smtClean="0">
                <a:solidFill>
                  <a:srgbClr val="C00000"/>
                </a:solidFill>
              </a:rPr>
              <a:t>итога </a:t>
            </a:r>
            <a:r>
              <a:rPr lang="ru-RU" b="1" i="1" dirty="0">
                <a:solidFill>
                  <a:srgbClr val="C00000"/>
                </a:solidFill>
              </a:rPr>
              <a:t>деятельности</a:t>
            </a:r>
            <a:r>
              <a:rPr lang="ru-RU" b="1" dirty="0"/>
              <a:t> </a:t>
            </a:r>
            <a:r>
              <a:rPr lang="ru-RU" dirty="0"/>
              <a:t>ребенка,  </a:t>
            </a:r>
            <a:r>
              <a:rPr lang="ru-RU" dirty="0" smtClean="0"/>
              <a:t>признание </a:t>
            </a:r>
            <a:r>
              <a:rPr lang="ru-RU" dirty="0"/>
              <a:t>его </a:t>
            </a:r>
            <a:r>
              <a:rPr lang="ru-RU" b="1" i="1" dirty="0">
                <a:solidFill>
                  <a:srgbClr val="C00000"/>
                </a:solidFill>
              </a:rPr>
              <a:t>успехов</a:t>
            </a:r>
            <a:r>
              <a:rPr lang="ru-RU" dirty="0"/>
              <a:t>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461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5076056" y="4797152"/>
            <a:ext cx="3528392" cy="1872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552" y="4797152"/>
            <a:ext cx="3960440" cy="1872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421013"/>
          </a:xfrm>
        </p:spPr>
        <p:txBody>
          <a:bodyPr>
            <a:normAutofit/>
          </a:bodyPr>
          <a:lstStyle/>
          <a:p>
            <a:r>
              <a:rPr lang="ru-RU" dirty="0"/>
              <a:t>Приобрести эту уверенность помогают </a:t>
            </a:r>
            <a:r>
              <a:rPr lang="ru-RU" i="1" dirty="0"/>
              <a:t>образовательные</a:t>
            </a:r>
            <a:r>
              <a:rPr lang="ru-RU" dirty="0"/>
              <a:t> учреждения разного типа,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одним </a:t>
            </a:r>
            <a:r>
              <a:rPr lang="ru-RU" dirty="0"/>
              <a:t>из которых является</a:t>
            </a:r>
            <a:r>
              <a:rPr lang="ru-RU" b="1" dirty="0"/>
              <a:t> школа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НАДЕЖДЫ				ПРОБЛЕМЫ</a:t>
            </a:r>
          </a:p>
          <a:p>
            <a:pPr marL="0" indent="0">
              <a:buNone/>
            </a:pPr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добиться признания;			 крушение этого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заслужить </a:t>
            </a:r>
            <a:r>
              <a:rPr lang="ru-RU" dirty="0">
                <a:solidFill>
                  <a:schemeClr val="bg1"/>
                </a:solidFill>
              </a:rPr>
              <a:t>любовь </a:t>
            </a:r>
            <a:r>
              <a:rPr lang="ru-RU" dirty="0" smtClean="0">
                <a:solidFill>
                  <a:schemeClr val="bg1"/>
                </a:solidFill>
              </a:rPr>
              <a:t>			светлого </a:t>
            </a:r>
            <a:r>
              <a:rPr lang="ru-RU" dirty="0">
                <a:solidFill>
                  <a:schemeClr val="bg1"/>
                </a:solidFill>
              </a:rPr>
              <a:t>оптимизма </a:t>
            </a: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и </a:t>
            </a:r>
            <a:r>
              <a:rPr lang="ru-RU" dirty="0">
                <a:solidFill>
                  <a:schemeClr val="bg1"/>
                </a:solidFill>
              </a:rPr>
              <a:t>уважение со стороны </a:t>
            </a: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учителей </a:t>
            </a:r>
            <a:r>
              <a:rPr lang="ru-RU" dirty="0">
                <a:solidFill>
                  <a:schemeClr val="bg1"/>
                </a:solidFill>
              </a:rPr>
              <a:t>и одноклассников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332656"/>
            <a:ext cx="8712968" cy="864096"/>
          </a:xfrm>
        </p:spPr>
        <p:txBody>
          <a:bodyPr/>
          <a:lstStyle/>
          <a:p>
            <a:r>
              <a:rPr lang="ru-RU" b="1" dirty="0"/>
              <a:t> </a:t>
            </a:r>
            <a:r>
              <a:rPr lang="ru-RU" sz="3200" b="1" dirty="0"/>
              <a:t>Ученье – свет, дающий человеку уверенность в своих действиях и поступках</a:t>
            </a:r>
            <a:r>
              <a:rPr lang="ru-RU" sz="3200" dirty="0"/>
              <a:t>. </a:t>
            </a:r>
            <a:endParaRPr lang="ru-RU" sz="4000" dirty="0"/>
          </a:p>
        </p:txBody>
      </p:sp>
      <p:sp>
        <p:nvSpPr>
          <p:cNvPr id="4" name="Стрелка вниз 3"/>
          <p:cNvSpPr/>
          <p:nvPr/>
        </p:nvSpPr>
        <p:spPr>
          <a:xfrm rot="3014099">
            <a:off x="1602555" y="3969365"/>
            <a:ext cx="432048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 rot="19284348">
            <a:off x="5829531" y="3845156"/>
            <a:ext cx="432048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96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2132856"/>
            <a:ext cx="8640960" cy="4464495"/>
          </a:xfrm>
        </p:spPr>
        <p:txBody>
          <a:bodyPr>
            <a:noAutofit/>
          </a:bodyPr>
          <a:lstStyle/>
          <a:p>
            <a:r>
              <a:rPr lang="ru-RU" sz="3200" dirty="0"/>
              <a:t>Так почему же </a:t>
            </a:r>
            <a:r>
              <a:rPr lang="ru-RU" sz="3200" b="1" dirty="0" smtClean="0">
                <a:solidFill>
                  <a:srgbClr val="C00000"/>
                </a:solidFill>
              </a:rPr>
              <a:t>ребёнок</a:t>
            </a:r>
            <a:r>
              <a:rPr lang="ru-RU" sz="3200" dirty="0" smtClean="0"/>
              <a:t> </a:t>
            </a:r>
            <a:r>
              <a:rPr lang="ru-RU" sz="3200" dirty="0"/>
              <a:t>теряет интерес к учебе? </a:t>
            </a:r>
            <a:endParaRPr lang="ru-RU" sz="3200" dirty="0" smtClean="0"/>
          </a:p>
          <a:p>
            <a:r>
              <a:rPr lang="ru-RU" sz="3200" dirty="0" smtClean="0"/>
              <a:t>Виновата </a:t>
            </a:r>
            <a:r>
              <a:rPr lang="ru-RU" sz="3200" dirty="0"/>
              <a:t>ли в этом </a:t>
            </a:r>
            <a:r>
              <a:rPr lang="ru-RU" sz="3200" b="1" dirty="0">
                <a:solidFill>
                  <a:srgbClr val="C00000"/>
                </a:solidFill>
              </a:rPr>
              <a:t>школа</a:t>
            </a:r>
            <a:r>
              <a:rPr lang="ru-RU" sz="3200" dirty="0"/>
              <a:t> и ее методы обучения? </a:t>
            </a:r>
            <a:endParaRPr lang="ru-RU" sz="3200" dirty="0" smtClean="0"/>
          </a:p>
          <a:p>
            <a:r>
              <a:rPr lang="ru-RU" sz="3200" dirty="0" smtClean="0"/>
              <a:t>Какую </a:t>
            </a:r>
            <a:r>
              <a:rPr lang="ru-RU" sz="3200" dirty="0"/>
              <a:t>роль при этом играет </a:t>
            </a:r>
            <a:r>
              <a:rPr lang="ru-RU" sz="3200" b="1" dirty="0">
                <a:solidFill>
                  <a:srgbClr val="C00000"/>
                </a:solidFill>
              </a:rPr>
              <a:t>учитель</a:t>
            </a:r>
            <a:r>
              <a:rPr lang="ru-RU" sz="3200" dirty="0" smtClean="0"/>
              <a:t>?</a:t>
            </a:r>
          </a:p>
          <a:p>
            <a:r>
              <a:rPr lang="ru-RU" sz="3200" dirty="0" smtClean="0"/>
              <a:t> </a:t>
            </a:r>
            <a:r>
              <a:rPr lang="ru-RU" sz="3200" dirty="0"/>
              <a:t>Может ли учитель сформировать </a:t>
            </a:r>
            <a:r>
              <a:rPr lang="ru-RU" sz="3200" b="1" dirty="0">
                <a:solidFill>
                  <a:srgbClr val="C00000"/>
                </a:solidFill>
              </a:rPr>
              <a:t>интерес</a:t>
            </a:r>
            <a:r>
              <a:rPr lang="ru-RU" sz="3200" dirty="0"/>
              <a:t> у учащихся к учебному процессу и при помощи чего?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Вопросы, ответы на которые искали не </a:t>
            </a:r>
            <a:r>
              <a:rPr lang="ru-RU" sz="3200" dirty="0"/>
              <a:t>только наши современники, но и педагоги прошлых </a:t>
            </a:r>
            <a:r>
              <a:rPr lang="ru-RU" sz="3200" dirty="0" smtClean="0"/>
              <a:t>лет, актуальны и для нас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69624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8 0 0.069 0.031 0.069 0.069 C 0.069 0.094 0.056 0.116 0.037 0.129 C 0.037 0.129 0.036 0.129 0.036 0.129 C 0.029 0.134 0.025 0.142 0.025 0.151 C 0.025 0.159 0.029 0.166 0.034 0.171 C 0.042 0.179 0.047 0.191 0.047 0.203 C 0.047 0.229 0.026 0.25 0 0.25 C -0.026 0.25 -0.047 0.229 -0.047 0.203 C -0.047 0.191 -0.042 0.179 -0.034 0.171 C -0.029 0.166 -0.026 0.159 -0.026 0.151 C -0.026 0.142 -0.03 0.134 -0.036 0.129 C -0.036 0.129 -0.037 0.129 -0.037 0.129 C -0.057 0.116 -0.07 0.094 -0.07 0.069 C -0.07 0.031 -0.039 0 0 0 C 0 0 0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316014"/>
            <a:ext cx="7745505" cy="4065314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…методы</a:t>
            </a:r>
            <a:r>
              <a:rPr lang="ru-RU" dirty="0"/>
              <a:t>, используемые в учебной деятельности, должны вызывать интерес у ребенка к познанию окружающего </a:t>
            </a:r>
            <a:r>
              <a:rPr lang="ru-RU" dirty="0" smtClean="0"/>
              <a:t>мира, что является </a:t>
            </a:r>
            <a:r>
              <a:rPr lang="ru-RU" b="1" dirty="0" smtClean="0"/>
              <a:t>первостепенной задачей новых стандартов образования </a:t>
            </a:r>
            <a:r>
              <a:rPr lang="en-US" b="1" dirty="0" smtClean="0"/>
              <a:t>II</a:t>
            </a:r>
            <a:r>
              <a:rPr lang="ru-RU" b="1" dirty="0" smtClean="0"/>
              <a:t>-го поколения</a:t>
            </a:r>
            <a:r>
              <a:rPr lang="ru-RU" dirty="0" smtClean="0"/>
              <a:t>, </a:t>
            </a:r>
            <a:r>
              <a:rPr lang="ru-RU" dirty="0"/>
              <a:t>а учебное заведение </a:t>
            </a:r>
            <a:r>
              <a:rPr lang="ru-RU" dirty="0" smtClean="0"/>
              <a:t>должно стать </a:t>
            </a:r>
            <a:r>
              <a:rPr lang="ru-RU" dirty="0"/>
              <a:t>школой </a:t>
            </a:r>
            <a:r>
              <a:rPr lang="ru-RU" dirty="0" smtClean="0"/>
              <a:t>радости: радости </a:t>
            </a:r>
            <a:r>
              <a:rPr lang="ru-RU" dirty="0"/>
              <a:t>познания, радости творчества, радости общения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…если </a:t>
            </a:r>
            <a:r>
              <a:rPr lang="ru-RU" dirty="0"/>
              <a:t>ребенка лишить веры в себя, трудно надеяться на его “светлое будущее”. </a:t>
            </a:r>
            <a:endParaRPr lang="ru-RU" dirty="0" smtClean="0"/>
          </a:p>
          <a:p>
            <a:r>
              <a:rPr lang="ru-RU" dirty="0" smtClean="0"/>
              <a:t>…одно </a:t>
            </a:r>
            <a:r>
              <a:rPr lang="ru-RU" dirty="0"/>
              <a:t>неосторожное слово, один непродуманный шаг учителя могут надломить ребенка так, что потом не помогут никакие воспитательные ухищрения.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согласны, что…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525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250"/>
                            </p:stCondLst>
                            <p:childTnLst>
                              <p:par>
                                <p:cTn id="11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создать </a:t>
            </a:r>
            <a:r>
              <a:rPr lang="ru-RU" sz="2800" dirty="0"/>
              <a:t>каждому ученику ситуацию </a:t>
            </a:r>
            <a:r>
              <a:rPr lang="ru-RU" sz="2800" dirty="0" smtClean="0"/>
              <a:t>успеха! </a:t>
            </a:r>
            <a:endParaRPr lang="ru-RU" sz="2800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/>
              <a:t>Это определяет главный смысл деятельности учителя: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288">
            <a:off x="755576" y="3068960"/>
            <a:ext cx="3579862" cy="33123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2924945"/>
            <a:ext cx="3312368" cy="33123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29344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одним вырезанным углом 6"/>
          <p:cNvSpPr/>
          <p:nvPr/>
        </p:nvSpPr>
        <p:spPr>
          <a:xfrm flipH="1">
            <a:off x="4499992" y="2852936"/>
            <a:ext cx="4104456" cy="3672408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179512" y="2636912"/>
            <a:ext cx="3456384" cy="3888432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7" cy="54006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</a:rPr>
              <a:t>УСПЕХ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ru-RU" dirty="0" smtClean="0"/>
              <a:t>	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	           	      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СИТУАЦИЯ                       						УСПЕХА</a:t>
            </a:r>
          </a:p>
          <a:p>
            <a:pPr marL="0" indent="0">
              <a:buNone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200" b="1" i="1" u="sng" dirty="0" smtClean="0">
                <a:solidFill>
                  <a:schemeClr val="bg1"/>
                </a:solidFill>
              </a:rPr>
              <a:t>состояния </a:t>
            </a:r>
            <a:r>
              <a:rPr lang="ru-RU" sz="2200" b="1" i="1" u="sng" dirty="0">
                <a:solidFill>
                  <a:schemeClr val="bg1"/>
                </a:solidFill>
              </a:rPr>
              <a:t>радости</a:t>
            </a:r>
            <a:r>
              <a:rPr lang="ru-RU" sz="2200" b="1" dirty="0">
                <a:solidFill>
                  <a:schemeClr val="bg1"/>
                </a:solidFill>
              </a:rPr>
              <a:t>, </a:t>
            </a:r>
            <a:r>
              <a:rPr lang="ru-RU" sz="2200" b="1" dirty="0" smtClean="0">
                <a:solidFill>
                  <a:schemeClr val="bg1"/>
                </a:solidFill>
              </a:rPr>
              <a:t>			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chemeClr val="bg1"/>
                </a:solidFill>
              </a:rPr>
              <a:t>целенаправленное</a:t>
            </a:r>
            <a:r>
              <a:rPr lang="ru-RU" sz="2200" b="1" dirty="0">
                <a:solidFill>
                  <a:schemeClr val="bg1"/>
                </a:solidFill>
              </a:rPr>
              <a:t>, </a:t>
            </a:r>
            <a:endParaRPr lang="ru-RU" sz="22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200" b="1" dirty="0" smtClean="0">
                <a:solidFill>
                  <a:schemeClr val="bg1"/>
                </a:solidFill>
              </a:rPr>
              <a:t>удовлетворение </a:t>
            </a:r>
            <a:r>
              <a:rPr lang="ru-RU" sz="2200" b="1" dirty="0">
                <a:solidFill>
                  <a:schemeClr val="bg1"/>
                </a:solidFill>
              </a:rPr>
              <a:t>оттого, </a:t>
            </a:r>
            <a:r>
              <a:rPr lang="ru-RU" sz="2200" b="1" dirty="0" smtClean="0">
                <a:solidFill>
                  <a:schemeClr val="bg1"/>
                </a:solidFill>
              </a:rPr>
              <a:t>		организованное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chemeClr val="bg1"/>
                </a:solidFill>
              </a:rPr>
              <a:t>что </a:t>
            </a:r>
            <a:r>
              <a:rPr lang="ru-RU" sz="2200" b="1" dirty="0">
                <a:solidFill>
                  <a:schemeClr val="bg1"/>
                </a:solidFill>
              </a:rPr>
              <a:t>результат</a:t>
            </a:r>
            <a:r>
              <a:rPr lang="ru-RU" sz="2200" b="1" dirty="0" smtClean="0">
                <a:solidFill>
                  <a:schemeClr val="bg1"/>
                </a:solidFill>
              </a:rPr>
              <a:t>,				сочетание </a:t>
            </a:r>
            <a:r>
              <a:rPr lang="ru-RU" sz="2200" b="1" u="sng" dirty="0" smtClean="0">
                <a:solidFill>
                  <a:schemeClr val="bg1"/>
                </a:solidFill>
              </a:rPr>
              <a:t>условий, 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chemeClr val="bg1"/>
                </a:solidFill>
              </a:rPr>
              <a:t>к </a:t>
            </a:r>
            <a:r>
              <a:rPr lang="ru-RU" sz="2200" b="1" dirty="0">
                <a:solidFill>
                  <a:schemeClr val="bg1"/>
                </a:solidFill>
              </a:rPr>
              <a:t>которому </a:t>
            </a:r>
            <a:r>
              <a:rPr lang="ru-RU" sz="2200" b="1" dirty="0" smtClean="0">
                <a:solidFill>
                  <a:schemeClr val="bg1"/>
                </a:solidFill>
              </a:rPr>
              <a:t>стремилась		</a:t>
            </a:r>
            <a:r>
              <a:rPr lang="ru-RU" sz="1500" b="1" dirty="0" smtClean="0">
                <a:solidFill>
                  <a:schemeClr val="bg1"/>
                </a:solidFill>
              </a:rPr>
              <a:t>ДАЮЩИХ</a:t>
            </a:r>
            <a:r>
              <a:rPr lang="ru-RU" sz="2200" b="1" dirty="0" smtClean="0">
                <a:solidFill>
                  <a:schemeClr val="bg1"/>
                </a:solidFill>
              </a:rPr>
              <a:t> </a:t>
            </a:r>
            <a:r>
              <a:rPr lang="ru-RU" sz="2200" b="1" i="1" u="sng" dirty="0">
                <a:solidFill>
                  <a:schemeClr val="bg1"/>
                </a:solidFill>
              </a:rPr>
              <a:t>возможность</a:t>
            </a:r>
            <a:endParaRPr lang="ru-RU" sz="2200" b="1" i="1" u="sng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200" b="1" dirty="0" smtClean="0">
                <a:solidFill>
                  <a:schemeClr val="bg1"/>
                </a:solidFill>
              </a:rPr>
              <a:t> </a:t>
            </a:r>
            <a:r>
              <a:rPr lang="ru-RU" sz="2200" b="1" dirty="0">
                <a:solidFill>
                  <a:schemeClr val="bg1"/>
                </a:solidFill>
              </a:rPr>
              <a:t>личность в своей </a:t>
            </a:r>
            <a:r>
              <a:rPr lang="ru-RU" sz="2200" b="1" dirty="0" smtClean="0">
                <a:solidFill>
                  <a:schemeClr val="bg1"/>
                </a:solidFill>
              </a:rPr>
              <a:t>			</a:t>
            </a:r>
            <a:r>
              <a:rPr lang="ru-RU" sz="2200" b="1" i="1" u="sng" dirty="0">
                <a:solidFill>
                  <a:schemeClr val="bg1"/>
                </a:solidFill>
              </a:rPr>
              <a:t>достичь</a:t>
            </a:r>
            <a:r>
              <a:rPr lang="ru-RU" sz="2200" b="1" dirty="0">
                <a:solidFill>
                  <a:schemeClr val="bg1"/>
                </a:solidFill>
              </a:rPr>
              <a:t> значительных </a:t>
            </a:r>
            <a:endParaRPr lang="ru-RU" sz="22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200" b="1" dirty="0" smtClean="0">
                <a:solidFill>
                  <a:schemeClr val="bg1"/>
                </a:solidFill>
              </a:rPr>
              <a:t>деятельности</a:t>
            </a:r>
            <a:r>
              <a:rPr lang="ru-RU" sz="2200" b="1" dirty="0">
                <a:solidFill>
                  <a:schemeClr val="bg1"/>
                </a:solidFill>
              </a:rPr>
              <a:t>, либо </a:t>
            </a:r>
            <a:r>
              <a:rPr lang="ru-RU" sz="2200" b="1" dirty="0" smtClean="0">
                <a:solidFill>
                  <a:schemeClr val="bg1"/>
                </a:solidFill>
              </a:rPr>
              <a:t>			</a:t>
            </a:r>
            <a:r>
              <a:rPr lang="ru-RU" sz="2200" b="1" dirty="0">
                <a:solidFill>
                  <a:schemeClr val="bg1"/>
                </a:solidFill>
              </a:rPr>
              <a:t>результатов в деятельности </a:t>
            </a:r>
            <a:endParaRPr lang="ru-RU" sz="22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200" b="1" dirty="0" smtClean="0">
                <a:solidFill>
                  <a:schemeClr val="bg1"/>
                </a:solidFill>
              </a:rPr>
              <a:t>совпал </a:t>
            </a:r>
            <a:r>
              <a:rPr lang="ru-RU" sz="2200" b="1" dirty="0">
                <a:solidFill>
                  <a:schemeClr val="bg1"/>
                </a:solidFill>
              </a:rPr>
              <a:t>с ее ожиданиями</a:t>
            </a:r>
            <a:r>
              <a:rPr lang="ru-RU" sz="2200" b="1" dirty="0" smtClean="0">
                <a:solidFill>
                  <a:schemeClr val="bg1"/>
                </a:solidFill>
              </a:rPr>
              <a:t>,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chemeClr val="bg1"/>
                </a:solidFill>
              </a:rPr>
              <a:t> </a:t>
            </a:r>
            <a:r>
              <a:rPr lang="ru-RU" sz="2200" b="1" dirty="0">
                <a:solidFill>
                  <a:schemeClr val="bg1"/>
                </a:solidFill>
              </a:rPr>
              <a:t>надеждами, </a:t>
            </a:r>
            <a:r>
              <a:rPr lang="ru-RU" sz="2200" b="1" dirty="0" smtClean="0">
                <a:solidFill>
                  <a:schemeClr val="bg1"/>
                </a:solidFill>
              </a:rPr>
              <a:t>либо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chemeClr val="bg1"/>
                </a:solidFill>
              </a:rPr>
              <a:t> </a:t>
            </a:r>
            <a:r>
              <a:rPr lang="ru-RU" sz="2200" b="1" dirty="0">
                <a:solidFill>
                  <a:schemeClr val="bg1"/>
                </a:solidFill>
              </a:rPr>
              <a:t>превзошел их</a:t>
            </a: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116632"/>
            <a:ext cx="7756263" cy="1080120"/>
          </a:xfrm>
        </p:spPr>
        <p:txBody>
          <a:bodyPr/>
          <a:lstStyle/>
          <a:p>
            <a:r>
              <a:rPr lang="ru-RU" dirty="0" smtClean="0"/>
              <a:t>Понятия</a:t>
            </a:r>
            <a:endParaRPr lang="ru-RU" dirty="0"/>
          </a:p>
        </p:txBody>
      </p:sp>
      <p:sp>
        <p:nvSpPr>
          <p:cNvPr id="9" name="Стрелка углом 8"/>
          <p:cNvSpPr/>
          <p:nvPr/>
        </p:nvSpPr>
        <p:spPr>
          <a:xfrm rot="3542985">
            <a:off x="5904148" y="373517"/>
            <a:ext cx="1296144" cy="86409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475656" y="196844"/>
            <a:ext cx="1440160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173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2248347"/>
            <a:ext cx="8856983" cy="4276997"/>
          </a:xfrm>
        </p:spPr>
        <p:txBody>
          <a:bodyPr/>
          <a:lstStyle/>
          <a:p>
            <a:r>
              <a:rPr lang="ru-RU" b="1" u="sng" dirty="0" smtClean="0"/>
              <a:t>дифференцированный</a:t>
            </a:r>
            <a:r>
              <a:rPr lang="ru-RU" b="1" dirty="0" smtClean="0"/>
              <a:t> </a:t>
            </a:r>
            <a:r>
              <a:rPr lang="ru-RU" b="1" dirty="0"/>
              <a:t>подход к определению содержания деятельности и характера помощи учащимся при ее </a:t>
            </a:r>
            <a:r>
              <a:rPr lang="ru-RU" b="1" dirty="0" smtClean="0"/>
              <a:t>осуществлении: </a:t>
            </a:r>
            <a:r>
              <a:rPr lang="ru-RU" b="1" i="1" dirty="0" smtClean="0">
                <a:solidFill>
                  <a:srgbClr val="C00000"/>
                </a:solidFill>
              </a:rPr>
              <a:t>право </a:t>
            </a:r>
            <a:r>
              <a:rPr lang="ru-RU" b="1" i="1" dirty="0">
                <a:solidFill>
                  <a:srgbClr val="C00000"/>
                </a:solidFill>
              </a:rPr>
              <a:t>выбора содержания</a:t>
            </a:r>
            <a:r>
              <a:rPr lang="ru-RU" b="1" i="1" dirty="0"/>
              <a:t>, методов и форм обучения</a:t>
            </a:r>
            <a:r>
              <a:rPr lang="ru-RU" b="1" i="1" dirty="0" smtClean="0"/>
              <a:t>, разноуровневый контроль;</a:t>
            </a:r>
          </a:p>
          <a:p>
            <a:r>
              <a:rPr lang="ru-RU" b="1" u="sng" dirty="0" smtClean="0"/>
              <a:t>коллективные</a:t>
            </a:r>
            <a:r>
              <a:rPr lang="ru-RU" b="1" dirty="0" smtClean="0"/>
              <a:t> формы обучения: </a:t>
            </a:r>
            <a:r>
              <a:rPr lang="ru-RU" b="1" i="1" dirty="0" smtClean="0"/>
              <a:t>работа в парах и группах; </a:t>
            </a:r>
          </a:p>
          <a:p>
            <a:r>
              <a:rPr lang="ru-RU" b="1" dirty="0" smtClean="0"/>
              <a:t>сочетание </a:t>
            </a:r>
            <a:r>
              <a:rPr lang="ru-RU" b="1" u="sng" dirty="0" smtClean="0"/>
              <a:t>репродуктивных и проблемно–поисковых </a:t>
            </a:r>
            <a:r>
              <a:rPr lang="ru-RU" b="1" u="sng" dirty="0"/>
              <a:t>и </a:t>
            </a:r>
            <a:r>
              <a:rPr lang="ru-RU" b="1" u="sng" dirty="0" smtClean="0"/>
              <a:t>творчески–воспроизводящих</a:t>
            </a:r>
            <a:r>
              <a:rPr lang="ru-RU" b="1" dirty="0" smtClean="0"/>
              <a:t> </a:t>
            </a:r>
            <a:r>
              <a:rPr lang="ru-RU" b="1" dirty="0"/>
              <a:t>методов </a:t>
            </a:r>
            <a:r>
              <a:rPr lang="ru-RU" b="1" dirty="0" smtClean="0"/>
              <a:t>обучения: </a:t>
            </a:r>
            <a:r>
              <a:rPr lang="ru-RU" b="1" i="1" dirty="0" smtClean="0"/>
              <a:t>запоминание материала в комбинации с  проблемной ситуацией</a:t>
            </a:r>
            <a:endParaRPr lang="ru-RU" b="1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570156"/>
            <a:ext cx="8928992" cy="1054250"/>
          </a:xfrm>
        </p:spPr>
        <p:txBody>
          <a:bodyPr/>
          <a:lstStyle/>
          <a:p>
            <a:r>
              <a:rPr lang="ru-RU" sz="4800" b="1" dirty="0" smtClean="0"/>
              <a:t>Пути </a:t>
            </a:r>
            <a:r>
              <a:rPr lang="ru-RU" sz="4800" b="1" dirty="0"/>
              <a:t>создания ситуации успеха 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26245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62803">
            <a:off x="251520" y="2060848"/>
            <a:ext cx="3348372" cy="44644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435766"/>
          </a:xfrm>
        </p:spPr>
        <p:txBody>
          <a:bodyPr/>
          <a:lstStyle/>
          <a:p>
            <a:r>
              <a:rPr lang="ru-RU" dirty="0" smtClean="0"/>
              <a:t>Этапы урока и создание ситуации   успеха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08024">
            <a:off x="5148064" y="2204864"/>
            <a:ext cx="3528392" cy="42484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25778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301</TotalTime>
  <Words>747</Words>
  <Application>Microsoft Office PowerPoint</Application>
  <PresentationFormat>Экран (4:3)</PresentationFormat>
  <Paragraphs>155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Твердый переплет</vt:lpstr>
      <vt:lpstr>Ситуация успеха  на уроках русского языка</vt:lpstr>
      <vt:lpstr>Цель</vt:lpstr>
      <vt:lpstr> Ученье – свет, дающий человеку уверенность в своих действиях и поступках. </vt:lpstr>
      <vt:lpstr>Вопросы, ответы на которые искали не только наши современники, но и педагоги прошлых лет, актуальны и для нас</vt:lpstr>
      <vt:lpstr>Мы согласны, что…</vt:lpstr>
      <vt:lpstr>Это определяет главный смысл деятельности учителя: </vt:lpstr>
      <vt:lpstr>Понятия</vt:lpstr>
      <vt:lpstr>Пути создания ситуации успеха </vt:lpstr>
      <vt:lpstr>Этапы урока и создание ситуации   успеха</vt:lpstr>
      <vt:lpstr>Чистописание  Этап актуализации ранее усвоенных знаний и умений (повторение) .</vt:lpstr>
      <vt:lpstr>Словарная работа Формирование новых знаний и умений (постановка учебной задачи)</vt:lpstr>
      <vt:lpstr>       Самостоятельная работа  (как средство для развития интереса) Открытие нового знания      </vt:lpstr>
      <vt:lpstr>Первичное закрепление. Дидактическая игра «Выбери три слова»</vt:lpstr>
      <vt:lpstr>Самостоятельная работа с самопроверкой Творческая игра «Звери спрятались»</vt:lpstr>
      <vt:lpstr>Физкультминутка разрешает использовать стихотворные упражнения</vt:lpstr>
      <vt:lpstr>  Самоанализ и самоконтроль Развивающая игра  «Составь предложение из букв слова» </vt:lpstr>
      <vt:lpstr>Включение нового знания  в систему знаний и повторение. Дидактическая игра «Пол-минутки для шутки»</vt:lpstr>
      <vt:lpstr>Рефлексия деятельности Повышение мотивации  (работа по алгоритму)</vt:lpstr>
      <vt:lpstr>Выводы</vt:lpstr>
      <vt:lpstr>Итог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Ситуация успеха  на уроках русского языка</dc:title>
  <dc:creator>Admin</dc:creator>
  <cp:lastModifiedBy>Admin</cp:lastModifiedBy>
  <cp:revision>31</cp:revision>
  <dcterms:created xsi:type="dcterms:W3CDTF">2014-11-27T15:04:50Z</dcterms:created>
  <dcterms:modified xsi:type="dcterms:W3CDTF">2014-12-04T18:59:42Z</dcterms:modified>
</cp:coreProperties>
</file>