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78" r:id="rId2"/>
    <p:sldId id="271" r:id="rId3"/>
    <p:sldId id="258" r:id="rId4"/>
    <p:sldId id="279" r:id="rId5"/>
    <p:sldId id="257" r:id="rId6"/>
    <p:sldId id="273" r:id="rId7"/>
    <p:sldId id="259" r:id="rId8"/>
    <p:sldId id="266" r:id="rId9"/>
    <p:sldId id="284" r:id="rId10"/>
    <p:sldId id="285" r:id="rId11"/>
    <p:sldId id="286" r:id="rId12"/>
    <p:sldId id="260" r:id="rId13"/>
    <p:sldId id="267" r:id="rId14"/>
    <p:sldId id="268" r:id="rId15"/>
    <p:sldId id="281" r:id="rId16"/>
    <p:sldId id="276" r:id="rId17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7" autoAdjust="0"/>
    <p:restoredTop sz="94660"/>
  </p:normalViewPr>
  <p:slideViewPr>
    <p:cSldViewPr>
      <p:cViewPr varScale="1">
        <p:scale>
          <a:sx n="106" d="100"/>
          <a:sy n="106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30A3A-FDB0-43CA-A127-6D9A1AB88709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79E3D-1EA6-417D-A77D-CECE891AA1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30A3A-FDB0-43CA-A127-6D9A1AB88709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79E3D-1EA6-417D-A77D-CECE891AA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30A3A-FDB0-43CA-A127-6D9A1AB88709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79E3D-1EA6-417D-A77D-CECE891AA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30A3A-FDB0-43CA-A127-6D9A1AB88709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79E3D-1EA6-417D-A77D-CECE891AA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30A3A-FDB0-43CA-A127-6D9A1AB88709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79E3D-1EA6-417D-A77D-CECE891AA1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30A3A-FDB0-43CA-A127-6D9A1AB88709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79E3D-1EA6-417D-A77D-CECE891AA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30A3A-FDB0-43CA-A127-6D9A1AB88709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79E3D-1EA6-417D-A77D-CECE891AA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30A3A-FDB0-43CA-A127-6D9A1AB88709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79E3D-1EA6-417D-A77D-CECE891AA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30A3A-FDB0-43CA-A127-6D9A1AB88709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79E3D-1EA6-417D-A77D-CECE891AA1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30A3A-FDB0-43CA-A127-6D9A1AB88709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79E3D-1EA6-417D-A77D-CECE891AA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30A3A-FDB0-43CA-A127-6D9A1AB88709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79E3D-1EA6-417D-A77D-CECE891AA1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B30A3A-FDB0-43CA-A127-6D9A1AB88709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6179E3D-1EA6-417D-A77D-CECE891AA1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z3.foto.rambler.ru/public/didenko-julja/_photos/1234675749_30a36f3bdeacryerryirjos/1234675749_30a36f3bdeac-ryerryirjos-web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1484784"/>
            <a:ext cx="83884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"Организация работы </a:t>
            </a:r>
          </a:p>
          <a:p>
            <a:pPr algn="ctr"/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 одарёнными и мотивированными обучающимися начальных классов: </a:t>
            </a:r>
          </a:p>
          <a:p>
            <a:pPr algn="ctr"/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формы, методы, приёмы, технологии"</a:t>
            </a:r>
          </a:p>
          <a:p>
            <a:endParaRPr lang="ru-RU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5010787"/>
            <a:ext cx="3197607" cy="184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7668344" cy="141763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effectLst/>
              </a:rPr>
              <a:t>Основные формы работы 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с одаренными детьми </a:t>
            </a:r>
            <a:endParaRPr lang="ru-RU" sz="4000" b="1" i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8100392" cy="54102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400" dirty="0" smtClean="0">
                <a:solidFill>
                  <a:srgbClr val="7030A0"/>
                </a:solidFill>
              </a:rPr>
              <a:t>организация исследовательской работы и проектной деятельности на уроках и во внеурочной деятельности, проектно- исследовательские конференции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0"/>
            <a:ext cx="6948264" cy="141763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effectLst/>
              </a:rPr>
              <a:t>Основные формы работы 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с одаренными детьми </a:t>
            </a:r>
            <a:endParaRPr lang="ru-RU" sz="4000" b="1" i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8100392" cy="54102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ru-RU" sz="3400" dirty="0" smtClean="0">
              <a:solidFill>
                <a:srgbClr val="7030A0"/>
              </a:solidFill>
            </a:endParaRPr>
          </a:p>
          <a:p>
            <a:r>
              <a:rPr lang="ru-RU" sz="3400" dirty="0" smtClean="0">
                <a:solidFill>
                  <a:srgbClr val="7030A0"/>
                </a:solidFill>
              </a:rPr>
              <a:t>конкурсы, олимпиады, интеллектуальные игры, викторины, КТД, выставки, соревнования, олимпиады, концерты.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01122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Диагностика индивидуальных </a:t>
            </a:r>
            <a:br>
              <a:rPr lang="ru-RU" sz="4000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особенностей обучающихся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571612"/>
            <a:ext cx="7647836" cy="500066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endParaRPr lang="ru-RU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57620" y="3643314"/>
            <a:ext cx="2571768" cy="107157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Работа с </a:t>
            </a:r>
            <a:r>
              <a:rPr lang="ru-RU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обучающимися</a:t>
            </a:r>
            <a:endParaRPr lang="ru-RU" sz="2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00166" y="5143512"/>
            <a:ext cx="2857520" cy="114300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Работа с педагогами</a:t>
            </a:r>
            <a:endParaRPr lang="ru-RU" sz="2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00760" y="5143512"/>
            <a:ext cx="2714644" cy="114300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Работа с родителями</a:t>
            </a:r>
            <a:endParaRPr lang="ru-RU" sz="2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 flipH="1">
            <a:off x="3143240" y="1714488"/>
            <a:ext cx="3786214" cy="128588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Педагог-психолог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Соединительная линия уступом 14"/>
          <p:cNvCxnSpPr>
            <a:stCxn id="11" idx="2"/>
          </p:cNvCxnSpPr>
          <p:nvPr/>
        </p:nvCxnSpPr>
        <p:spPr>
          <a:xfrm>
            <a:off x="6929454" y="2357430"/>
            <a:ext cx="928694" cy="278608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11" idx="6"/>
          </p:cNvCxnSpPr>
          <p:nvPr/>
        </p:nvCxnSpPr>
        <p:spPr>
          <a:xfrm rot="10800000" flipV="1">
            <a:off x="2357422" y="2357430"/>
            <a:ext cx="785818" cy="278608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5" idx="0"/>
          </p:cNvCxnSpPr>
          <p:nvPr/>
        </p:nvCxnSpPr>
        <p:spPr>
          <a:xfrm rot="5400000">
            <a:off x="4822035" y="3321843"/>
            <a:ext cx="642940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4574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цели проведения предметных олимпиад  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24744"/>
            <a:ext cx="8100392" cy="573325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всестороннее развитие личности младшего школьника через привитие интереса к предмету; </a:t>
            </a:r>
          </a:p>
          <a:p>
            <a:r>
              <a:rPr lang="ru-RU" dirty="0" smtClean="0"/>
              <a:t>развитие умения и желания детей самостоятельно приобретать знания и применять их на практике;</a:t>
            </a:r>
          </a:p>
          <a:p>
            <a:r>
              <a:rPr lang="ru-RU" dirty="0" smtClean="0"/>
              <a:t>правильно воспринимать задания нестандартного характера повышенной трудности; </a:t>
            </a:r>
          </a:p>
          <a:p>
            <a:r>
              <a:rPr lang="ru-RU" dirty="0" smtClean="0"/>
              <a:t>преодолевать психологическую </a:t>
            </a:r>
            <a:br>
              <a:rPr lang="ru-RU" dirty="0" smtClean="0"/>
            </a:br>
            <a:r>
              <a:rPr lang="ru-RU" dirty="0" smtClean="0"/>
              <a:t> нагрузку при работе в незнакомой обстановке.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а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488" y="5517232"/>
            <a:ext cx="2002215" cy="13407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9386" y="476672"/>
            <a:ext cx="6634614" cy="128588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effectLst/>
              </a:rPr>
              <a:t>Требования к составлению олимпиадных заданий</a:t>
            </a:r>
            <a:endParaRPr lang="ru-RU" sz="4000" b="1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ru-RU" sz="4400" b="1" dirty="0" smtClean="0">
                <a:solidFill>
                  <a:srgbClr val="7030A0"/>
                </a:solidFill>
              </a:rPr>
              <a:t>несколько заданий должно быть посильно всем участникам;</a:t>
            </a:r>
          </a:p>
          <a:p>
            <a:r>
              <a:rPr lang="ru-RU" sz="4400" b="1" dirty="0" smtClean="0">
                <a:solidFill>
                  <a:srgbClr val="7030A0"/>
                </a:solidFill>
              </a:rPr>
              <a:t>часть заданий должна допускать несколько подходов к поиску решения;</a:t>
            </a:r>
          </a:p>
          <a:p>
            <a:r>
              <a:rPr lang="ru-RU" sz="4400" b="1" dirty="0" smtClean="0">
                <a:solidFill>
                  <a:srgbClr val="7030A0"/>
                </a:solidFill>
              </a:rPr>
              <a:t>обязательно должны быть включены задания творческого характера, так как именно они способствуют выявлению одаренных учащихся;</a:t>
            </a:r>
          </a:p>
          <a:p>
            <a:r>
              <a:rPr lang="ru-RU" sz="4400" b="1" dirty="0" smtClean="0">
                <a:solidFill>
                  <a:srgbClr val="7030A0"/>
                </a:solidFill>
              </a:rPr>
              <a:t>все задания подбираются так, чтобы учащиеся могли творчески использовать базовые знания программы данного класса (комбинаторные, логические, развивающего характера, на сообразительность);</a:t>
            </a:r>
          </a:p>
          <a:p>
            <a:r>
              <a:rPr lang="ru-RU" sz="4400" b="1" dirty="0" smtClean="0">
                <a:solidFill>
                  <a:srgbClr val="7030A0"/>
                </a:solidFill>
              </a:rPr>
              <a:t>участник олимпиады должен покинуть соревнования, не только продемонстрировав свои знания, но и получив новые; </a:t>
            </a:r>
          </a:p>
          <a:p>
            <a:r>
              <a:rPr lang="ru-RU" sz="4400" b="1" dirty="0" smtClean="0">
                <a:solidFill>
                  <a:srgbClr val="7030A0"/>
                </a:solidFill>
              </a:rPr>
              <a:t>объём самостоятельной работы планируется так, чтобы выполнение заданий не занимало бы больше часа.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4221088"/>
          </a:xfrm>
          <a:noFill/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/>
              </a:rPr>
              <a:t>Нет волшебства, нет чуда никакого,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/>
            </a:r>
            <a:b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ru-RU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Искусство начинается с простого-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/>
            </a:r>
            <a:b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ru-RU" sz="3200" b="1" dirty="0" smtClean="0">
                <a:solidFill>
                  <a:srgbClr val="FFFF00"/>
                </a:solidFill>
                <a:effectLst/>
              </a:rPr>
              <a:t>К душе ребенка ключик подобрать,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/>
            </a:r>
            <a:b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Чтоб смог он целый мир разрисовать...</a:t>
            </a:r>
            <a:b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ru-RU" sz="3200" b="1" dirty="0" smtClean="0">
                <a:solidFill>
                  <a:srgbClr val="00B0F0"/>
                </a:solidFill>
                <a:effectLst/>
              </a:rPr>
              <a:t>Увидеть синеву в глазах небес,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/>
            </a:r>
            <a:b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ru-RU" sz="3200" b="1" dirty="0" smtClean="0">
                <a:solidFill>
                  <a:srgbClr val="0070C0"/>
                </a:solidFill>
                <a:effectLst/>
              </a:rPr>
              <a:t>Платком акриловым укутать зимний лес,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/>
            </a:r>
            <a:b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ru-RU" sz="3200" b="1" dirty="0" smtClean="0">
                <a:solidFill>
                  <a:srgbClr val="7030A0"/>
                </a:solidFill>
                <a:effectLst/>
              </a:rPr>
              <a:t>Смотреть на радугу-наследницу дождя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/>
            </a:r>
            <a:b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ru-RU" sz="3200" b="1" dirty="0" smtClean="0">
                <a:solidFill>
                  <a:srgbClr val="FF0000"/>
                </a:solidFill>
                <a:effectLst/>
              </a:rPr>
              <a:t>И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 </a:t>
            </a:r>
            <a:r>
              <a:rPr lang="ru-RU" sz="3200" b="1" dirty="0" smtClean="0">
                <a:solidFill>
                  <a:srgbClr val="FFC000"/>
                </a:solidFill>
                <a:effectLst/>
              </a:rPr>
              <a:t>в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effectLst/>
              </a:rPr>
              <a:t>этой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 радуге </a:t>
            </a:r>
            <a:r>
              <a:rPr lang="ru-RU" sz="3200" b="1" dirty="0" smtClean="0">
                <a:solidFill>
                  <a:srgbClr val="00B0F0"/>
                </a:solidFill>
                <a:effectLst/>
              </a:rPr>
              <a:t>увидеть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  <a:effectLst/>
              </a:rPr>
              <a:t>вдруг…</a:t>
            </a:r>
            <a:r>
              <a:rPr lang="ru-RU" sz="3200" b="1" dirty="0" smtClean="0">
                <a:solidFill>
                  <a:srgbClr val="7030A0"/>
                </a:solidFill>
                <a:effectLst/>
              </a:rPr>
              <a:t>себя!</a:t>
            </a:r>
            <a:endParaRPr lang="ru-RU" sz="3200" b="1" dirty="0">
              <a:solidFill>
                <a:srgbClr val="7030A0"/>
              </a:solidFill>
              <a:effectLst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501008"/>
            <a:ext cx="8172400" cy="2143140"/>
          </a:xfrm>
        </p:spPr>
        <p:txBody>
          <a:bodyPr>
            <a:noAutofit/>
          </a:bodyPr>
          <a:lstStyle/>
          <a:p>
            <a:pPr algn="ctr"/>
            <a:r>
              <a:rPr lang="ru-RU" sz="7200" b="1" i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Удачи Вам и Вашим детям!!! </a:t>
            </a:r>
            <a:endParaRPr lang="ru-RU" sz="7200" b="1" i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-main-pic" descr="Картинка 26 из 196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0"/>
            <a:ext cx="4320480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71480"/>
            <a:ext cx="8172400" cy="1143008"/>
          </a:xfrm>
          <a:effectLst/>
        </p:spPr>
        <p:txBody>
          <a:bodyPr>
            <a:normAutofit fontScale="90000"/>
          </a:bodyPr>
          <a:lstStyle/>
          <a:p>
            <a:pPr algn="ctr"/>
            <a:r>
              <a:rPr lang="ru-RU" sz="4900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«Одаренный ребенок»-кто он?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783832" cy="107157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Одаренность</a:t>
            </a:r>
            <a:endParaRPr lang="ru-RU" sz="44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512447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«Необычно раннее проявление высокой познавательной активности и любознательности, быстроты и точности выполнения умственных операций,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навыков логического мышления, богатства активного словаря, выраженной установки на творческое выполнение заданий, развитости творческого мышления и воображения».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Ю.З.Гильбург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4286256"/>
            <a:ext cx="2000264" cy="22860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783832" cy="107157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Одаренность</a:t>
            </a:r>
            <a:endParaRPr lang="ru-RU" sz="44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512447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«Высокий уровень развития способностей ребенка, устойчиво проявляющихся на протяжении длительного отрезка его жизни в сочетании  с высокой познавательной мотивацией».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Л.А.Венгера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4286256"/>
            <a:ext cx="2000264" cy="22860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01122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Интеллект + </a:t>
            </a:r>
            <a:r>
              <a:rPr lang="ru-RU" sz="4000" b="1" i="1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Креативность</a:t>
            </a:r>
            <a:r>
              <a:rPr lang="ru-RU" sz="4000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= Одаренность?</a:t>
            </a:r>
            <a:endParaRPr lang="ru-RU" sz="4000" b="1" i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571612"/>
            <a:ext cx="7719274" cy="505303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u="sng" dirty="0" err="1" smtClean="0">
                <a:latin typeface="Times New Roman" pitchFamily="18" charset="0"/>
                <a:cs typeface="Times New Roman" pitchFamily="18" charset="0"/>
              </a:rPr>
              <a:t>Креативность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способность придумывать нечто новое представляющее определенную ценность, способность преодолевать традиционные представления и стереотипы и создавать продукты и идеи, опережающие свое время.</a:t>
            </a:r>
          </a:p>
          <a:p>
            <a:pPr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Интеллект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общий термин для обозначения способностей, необходимых для выполнения широкого спектра заданий; способность извлекать пользу из своего прошлого опыта; способность усваивать новую информацию и приспосабливаться к новым ситуациям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01122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Виды одаренности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512447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виду деятельности</a:t>
            </a:r>
          </a:p>
          <a:p>
            <a:pPr>
              <a:buFont typeface="Wingdings" pitchFamily="2" charset="2"/>
              <a:buChar char="Ø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Интеллектуальная</a:t>
            </a:r>
          </a:p>
          <a:p>
            <a:pPr>
              <a:buFont typeface="Wingdings" pitchFamily="2" charset="2"/>
              <a:buChar char="Ø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Коммуникативная </a:t>
            </a:r>
          </a:p>
          <a:p>
            <a:pPr>
              <a:buFont typeface="Wingdings" pitchFamily="2" charset="2"/>
              <a:buChar char="Ø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Художественно- эстетическая</a:t>
            </a:r>
          </a:p>
          <a:p>
            <a:pPr>
              <a:buFont typeface="Wingdings" pitchFamily="2" charset="2"/>
              <a:buChar char="Ø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Духовно-ценностная</a:t>
            </a:r>
          </a:p>
          <a:p>
            <a:pPr>
              <a:buFont typeface="Wingdings" pitchFamily="2" charset="2"/>
              <a:buChar char="Ø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Практическая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форме проявления</a:t>
            </a:r>
          </a:p>
          <a:p>
            <a:pPr>
              <a:buFont typeface="Wingdings" pitchFamily="2" charset="2"/>
              <a:buChar char="Ø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Явная</a:t>
            </a:r>
          </a:p>
          <a:p>
            <a:pPr>
              <a:buFont typeface="Wingdings" pitchFamily="2" charset="2"/>
              <a:buChar char="Ø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Скрытая 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ьо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2000240"/>
            <a:ext cx="2143140" cy="2143140"/>
          </a:xfrm>
          <a:prstGeom prst="rect">
            <a:avLst/>
          </a:prstGeom>
        </p:spPr>
      </p:pic>
      <p:pic>
        <p:nvPicPr>
          <p:cNvPr id="5" name="Picture 4" descr="MCj039749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5143512"/>
            <a:ext cx="2206625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41277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/>
              </a:rPr>
              <a:t>Системы работы школы по стимулированию творческого самовыражения, самоутверждения и самореализации каждого обучающегося</a:t>
            </a:r>
            <a:endParaRPr lang="ru-RU" sz="2800" b="1" i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54102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32500" lnSpcReduction="20000"/>
          </a:bodyPr>
          <a:lstStyle/>
          <a:p>
            <a:r>
              <a:rPr lang="ru-RU" sz="6000" b="1" dirty="0" smtClean="0">
                <a:solidFill>
                  <a:srgbClr val="7030A0"/>
                </a:solidFill>
              </a:rPr>
              <a:t>выявление одаренных детей с использованием различных диагностик;</a:t>
            </a:r>
          </a:p>
          <a:p>
            <a:r>
              <a:rPr lang="ru-RU" sz="6000" b="1" dirty="0" smtClean="0">
                <a:solidFill>
                  <a:srgbClr val="7030A0"/>
                </a:solidFill>
              </a:rPr>
              <a:t>оптимальные средства обучения, способствующих развитию самостоятельности мышления, инициативности и научно-исследовательских навыков, творчества в урочной и внеурочной деятельности;</a:t>
            </a:r>
          </a:p>
          <a:p>
            <a:r>
              <a:rPr lang="ru-RU" sz="6000" b="1" dirty="0" smtClean="0">
                <a:solidFill>
                  <a:srgbClr val="7030A0"/>
                </a:solidFill>
              </a:rPr>
              <a:t>повышение квалификации педагогов и подготовка их, к работе с одаренными и мотивированными детьми;</a:t>
            </a:r>
          </a:p>
          <a:p>
            <a:r>
              <a:rPr lang="ru-RU" sz="6000" b="1" dirty="0" smtClean="0">
                <a:solidFill>
                  <a:srgbClr val="7030A0"/>
                </a:solidFill>
              </a:rPr>
              <a:t>обеспечение научного, методического и информационного сопровождения процесса развития одаренных и мотивированных детей;</a:t>
            </a:r>
          </a:p>
          <a:p>
            <a:r>
              <a:rPr lang="ru-RU" sz="6000" b="1" dirty="0" smtClean="0">
                <a:solidFill>
                  <a:srgbClr val="7030A0"/>
                </a:solidFill>
              </a:rPr>
              <a:t>стимулирование и поддержка одаренных детей;</a:t>
            </a:r>
          </a:p>
          <a:p>
            <a:r>
              <a:rPr lang="ru-RU" sz="6000" b="1" dirty="0" smtClean="0">
                <a:solidFill>
                  <a:srgbClr val="7030A0"/>
                </a:solidFill>
              </a:rPr>
              <a:t>развитие спектра внеурочной занятости, удовлетворяющего интересы и потребности одаренных детей;</a:t>
            </a:r>
          </a:p>
          <a:p>
            <a:r>
              <a:rPr lang="ru-RU" sz="6000" b="1" dirty="0" smtClean="0">
                <a:solidFill>
                  <a:srgbClr val="7030A0"/>
                </a:solidFill>
              </a:rPr>
              <a:t>обеспечение благоприятных условий для возможностей творческой самореализации личности в различных видах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41763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effectLst/>
              </a:rPr>
              <a:t>Основные формы работы 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с одаренными детьми </a:t>
            </a:r>
            <a:endParaRPr lang="ru-RU" sz="4000" b="1" i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8100392" cy="54102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400" dirty="0" smtClean="0">
                <a:solidFill>
                  <a:srgbClr val="7030A0"/>
                </a:solidFill>
              </a:rPr>
              <a:t>предметные недели.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41763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effectLst/>
              </a:rPr>
              <a:t>Основные формы работы 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с одаренными детьми </a:t>
            </a:r>
            <a:endParaRPr lang="ru-RU" sz="4000" b="1" i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8100392" cy="54102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творческие кружки, внеклассные мероприятия, которые позволяют учащимся показать свое творчество в самых разных формах его проявления: сценическое творчество, фантазирование, воображение, придумывание и сочинительство, поиск дополнительной информации к уроку. </a:t>
            </a:r>
          </a:p>
          <a:p>
            <a:endParaRPr lang="ru-RU" dirty="0"/>
          </a:p>
        </p:txBody>
      </p:sp>
      <p:pic>
        <p:nvPicPr>
          <p:cNvPr id="5123" name="Picture 3" descr="J:\фото\фото лыжи, куклы, аппликация, адаптация\100MEDIA\аппликации из листьев\PIC_0112.JPG"/>
          <p:cNvPicPr>
            <a:picLocks noChangeAspect="1" noChangeArrowheads="1"/>
          </p:cNvPicPr>
          <p:nvPr/>
        </p:nvPicPr>
        <p:blipFill>
          <a:blip r:embed="rId2" cstate="print"/>
          <a:srcRect t="10101" r="5113"/>
          <a:stretch>
            <a:fillRect/>
          </a:stretch>
        </p:blipFill>
        <p:spPr bwMode="auto">
          <a:xfrm>
            <a:off x="1259632" y="5013176"/>
            <a:ext cx="2195736" cy="15602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124" name="Picture 4" descr="J:\фото\фото лыжи, куклы, аппликация, адаптация\100MEDIA\куклы из ткани апрель 4 кл. 2099 г\PIC_0213.JPG"/>
          <p:cNvPicPr>
            <a:picLocks noChangeAspect="1" noChangeArrowheads="1"/>
          </p:cNvPicPr>
          <p:nvPr/>
        </p:nvPicPr>
        <p:blipFill>
          <a:blip r:embed="rId3" cstate="print"/>
          <a:srcRect t="31100" b="4851"/>
          <a:stretch>
            <a:fillRect/>
          </a:stretch>
        </p:blipFill>
        <p:spPr bwMode="auto">
          <a:xfrm>
            <a:off x="5076056" y="4725144"/>
            <a:ext cx="3923928" cy="18849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380</TotalTime>
  <Words>521</Words>
  <Application>Microsoft Office PowerPoint</Application>
  <PresentationFormat>Экран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Слайд 1</vt:lpstr>
      <vt:lpstr>«Одаренный ребенок»-кто он? </vt:lpstr>
      <vt:lpstr>Одаренность</vt:lpstr>
      <vt:lpstr>Одаренность</vt:lpstr>
      <vt:lpstr>Интеллект + Креативность = Одаренность?</vt:lpstr>
      <vt:lpstr>Виды одаренности</vt:lpstr>
      <vt:lpstr>Системы работы школы по стимулированию творческого самовыражения, самоутверждения и самореализации каждого обучающегося</vt:lpstr>
      <vt:lpstr>Основные формы работы  с одаренными детьми </vt:lpstr>
      <vt:lpstr>Основные формы работы  с одаренными детьми </vt:lpstr>
      <vt:lpstr>Основные формы работы  с одаренными детьми </vt:lpstr>
      <vt:lpstr>Основные формы работы  с одаренными детьми </vt:lpstr>
      <vt:lpstr>Диагностика индивидуальных  особенностей обучающихся</vt:lpstr>
      <vt:lpstr> цели проведения предметных олимпиад    </vt:lpstr>
      <vt:lpstr>Требования к составлению олимпиадных заданий</vt:lpstr>
      <vt:lpstr>Нет волшебства, нет чуда никакого, Искусство начинается с простого- К душе ребенка ключик подобрать, Чтоб смог он целый мир разрисовать... Увидеть синеву в глазах небес, Платком акриловым укутать зимний лес, Смотреть на радугу-наследницу дождя И в этой радуге увидеть вдруг…себя!</vt:lpstr>
      <vt:lpstr>Удачи Вам и Вашим детям!!!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 + Креативность = одаренность?</dc:title>
  <dc:creator>User</dc:creator>
  <cp:lastModifiedBy>Comp</cp:lastModifiedBy>
  <cp:revision>43</cp:revision>
  <dcterms:created xsi:type="dcterms:W3CDTF">2010-10-30T18:10:59Z</dcterms:created>
  <dcterms:modified xsi:type="dcterms:W3CDTF">2014-12-07T18:33:59Z</dcterms:modified>
</cp:coreProperties>
</file>