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2"/>
  </p:notesMasterIdLst>
  <p:sldIdLst>
    <p:sldId id="256" r:id="rId2"/>
    <p:sldId id="261" r:id="rId3"/>
    <p:sldId id="268" r:id="rId4"/>
    <p:sldId id="269" r:id="rId5"/>
    <p:sldId id="259" r:id="rId6"/>
    <p:sldId id="262" r:id="rId7"/>
    <p:sldId id="266" r:id="rId8"/>
    <p:sldId id="265" r:id="rId9"/>
    <p:sldId id="264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BEB965-3572-4465-96AF-B60148A3D04E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19922F-907C-4B3C-B5DB-385DA4C30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BCB382-651C-4C97-B3D4-DBBA7FF7B02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60F53BC-47B8-4E88-A49C-3E46EDD11339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43FB1-8ECE-49DB-B79C-74A649C07A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A955D-B02B-41C6-8453-79FD5DFD2C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D5C8-5125-478F-B11B-3C7CD96BFF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FD254D5-8223-4C46-A778-C4410B5DF066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68894-8131-4875-9257-B19A5B853A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BB5DB-0527-4F40-9F00-48F38A01BF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CD9B6-44E1-4CFA-B659-6D21D691F6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589CB-E950-40EE-8B53-91DC2A46A3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ACE3C-E778-4C49-AB3F-D2E0D019CD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8FE430E4-009C-4598-95F9-805B810C75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741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741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A1C5585F-A8FE-4BD7-AFDA-E58AC1A1E85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741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757" r:id="rId9"/>
    <p:sldLayoutId id="2147483748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5863" indent="-2079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79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071538" y="4000504"/>
            <a:ext cx="6040445" cy="2233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6350" y="500043"/>
            <a:ext cx="9144001" cy="557075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Применение</a:t>
            </a:r>
          </a:p>
          <a:p>
            <a:pPr algn="ctr"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</a:b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информационно-коммуникационных</a:t>
            </a:r>
          </a:p>
          <a:p>
            <a:pPr algn="ctr">
              <a:defRPr/>
            </a:pP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технологий </a:t>
            </a:r>
          </a:p>
          <a:p>
            <a:pPr algn="ctr">
              <a:defRPr/>
            </a:pP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 развитии связной речи</a:t>
            </a:r>
          </a:p>
          <a:p>
            <a:pPr algn="ctr"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</a:b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младших школьников </a:t>
            </a:r>
          </a:p>
          <a:p>
            <a:pPr algn="ctr"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Автор: учитель начальных классов</a:t>
            </a:r>
          </a:p>
          <a:p>
            <a:pPr algn="ctr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Улитина Ольга Ивановна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142875" y="2468563"/>
            <a:ext cx="8229600" cy="4389437"/>
          </a:xfrm>
        </p:spPr>
        <p:txBody>
          <a:bodyPr/>
          <a:lstStyle/>
          <a:p>
            <a:pPr marL="273050" indent="-273050" eaLnBrk="1" hangingPunct="1"/>
            <a:r>
              <a:rPr lang="ru-RU" sz="2800" smtClean="0">
                <a:latin typeface="Georgia" pitchFamily="18" charset="0"/>
              </a:rPr>
              <a:t>Составление предложений из слов, по картинке, по схеме, по опорным словам;</a:t>
            </a:r>
          </a:p>
          <a:p>
            <a:pPr marL="273050" indent="-273050" eaLnBrk="1" hangingPunct="1"/>
            <a:r>
              <a:rPr lang="ru-RU" sz="2800" smtClean="0">
                <a:latin typeface="Georgia" pitchFamily="18" charset="0"/>
              </a:rPr>
              <a:t>Составление текста, рассказа по вопросам;</a:t>
            </a:r>
          </a:p>
          <a:p>
            <a:pPr marL="273050" indent="-273050" eaLnBrk="1" hangingPunct="1"/>
            <a:r>
              <a:rPr lang="ru-RU" sz="2800" smtClean="0">
                <a:latin typeface="Georgia" pitchFamily="18" charset="0"/>
              </a:rPr>
              <a:t>Составление рассказа по заданному началу, картинкам и ключевым словам.</a:t>
            </a:r>
          </a:p>
          <a:p>
            <a:pPr marL="273050" indent="-273050" eaLnBrk="1" hangingPunct="1"/>
            <a:r>
              <a:rPr lang="ru-RU" sz="2800" smtClean="0">
                <a:latin typeface="Georgia" pitchFamily="18" charset="0"/>
              </a:rPr>
              <a:t>Придумать начало рассказа по данному тексту, картинкам и ключевым словам.</a:t>
            </a:r>
          </a:p>
          <a:p>
            <a:pPr marL="273050" indent="-273050" eaLnBrk="1" hangingPunct="1"/>
            <a:r>
              <a:rPr lang="ru-RU" sz="2800" smtClean="0">
                <a:latin typeface="Georgia" pitchFamily="18" charset="0"/>
              </a:rPr>
              <a:t>Рассказ по цепочке.</a:t>
            </a:r>
          </a:p>
          <a:p>
            <a:pPr marL="273050" indent="-273050" eaLnBrk="1" hangingPunct="1"/>
            <a:endParaRPr lang="ru-RU" sz="24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00042"/>
            <a:ext cx="696216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Варианты работы 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 развитию связной речи 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 применением ИКТ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9" name="Diagram 3"/>
          <p:cNvGraphicFramePr>
            <a:graphicFrameLocks/>
          </p:cNvGraphicFramePr>
          <p:nvPr>
            <p:ph idx="4294967295"/>
          </p:nvPr>
        </p:nvGraphicFramePr>
        <p:xfrm>
          <a:off x="428625" y="2000250"/>
          <a:ext cx="7991475" cy="43211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857232"/>
            <a:ext cx="898515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Цель использования ИКТ: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50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ru-RU" smtClean="0">
                <a:latin typeface="Georgia" pitchFamily="18" charset="0"/>
              </a:rPr>
              <a:t>усиление мотивации учения;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ru-RU" smtClean="0">
                <a:latin typeface="Georgia" pitchFamily="18" charset="0"/>
              </a:rPr>
              <a:t>совершенствование системы управления обучением на различных этапах урока;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ru-RU" smtClean="0">
                <a:latin typeface="Georgia" pitchFamily="18" charset="0"/>
              </a:rPr>
              <a:t>активизация мыслительной деятельности и творческого воображения;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ru-RU" smtClean="0">
                <a:latin typeface="Georgia" pitchFamily="18" charset="0"/>
              </a:rPr>
              <a:t>повышение интенсивности обучения;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ru-RU" smtClean="0">
                <a:latin typeface="Georgia" pitchFamily="18" charset="0"/>
              </a:rPr>
              <a:t>усиление индивидуализации коррекционно-развивающего процесса;</a:t>
            </a:r>
          </a:p>
          <a:p>
            <a:pPr marL="273050" indent="-273050"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785794"/>
            <a:ext cx="839043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Преимущества применения ИКТ</a:t>
            </a:r>
          </a:p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на логопедических занятиях: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00063" y="3000375"/>
            <a:ext cx="8229600" cy="4389438"/>
          </a:xfrm>
        </p:spPr>
        <p:txBody>
          <a:bodyPr/>
          <a:lstStyle/>
          <a:p>
            <a:pPr marL="273050" indent="-273050" eaLnBrk="1" hangingPunct="1"/>
            <a:r>
              <a:rPr lang="ru-RU" smtClean="0">
                <a:latin typeface="Georgia" pitchFamily="18" charset="0"/>
              </a:rPr>
              <a:t>редактор текста (</a:t>
            </a:r>
            <a:r>
              <a:rPr lang="en-US" smtClean="0">
                <a:latin typeface="Georgia" pitchFamily="18" charset="0"/>
              </a:rPr>
              <a:t>Microsoft Word</a:t>
            </a:r>
            <a:r>
              <a:rPr lang="ru-RU" smtClean="0">
                <a:latin typeface="Georgia" pitchFamily="18" charset="0"/>
              </a:rPr>
              <a:t>);</a:t>
            </a:r>
          </a:p>
          <a:p>
            <a:pPr marL="273050" indent="-273050" eaLnBrk="1" hangingPunct="1"/>
            <a:r>
              <a:rPr lang="ru-RU" smtClean="0">
                <a:latin typeface="Georgia" pitchFamily="18" charset="0"/>
              </a:rPr>
              <a:t>банк данных (</a:t>
            </a:r>
            <a:r>
              <a:rPr lang="en-US" smtClean="0">
                <a:latin typeface="Georgia" pitchFamily="18" charset="0"/>
              </a:rPr>
              <a:t>Internet</a:t>
            </a:r>
            <a:r>
              <a:rPr lang="ru-RU" smtClean="0">
                <a:latin typeface="Georgia" pitchFamily="18" charset="0"/>
              </a:rPr>
              <a:t>);</a:t>
            </a:r>
          </a:p>
          <a:p>
            <a:pPr marL="273050" indent="-273050" eaLnBrk="1" hangingPunct="1"/>
            <a:r>
              <a:rPr lang="ru-RU" smtClean="0">
                <a:latin typeface="Georgia" pitchFamily="18" charset="0"/>
              </a:rPr>
              <a:t>презентация (</a:t>
            </a:r>
            <a:r>
              <a:rPr lang="en-US" smtClean="0">
                <a:latin typeface="Georgia" pitchFamily="18" charset="0"/>
              </a:rPr>
              <a:t>Microsoft Power Point</a:t>
            </a:r>
            <a:r>
              <a:rPr lang="ru-RU" smtClean="0">
                <a:latin typeface="Georgia" pitchFamily="18" charset="0"/>
              </a:rPr>
              <a:t>)  </a:t>
            </a:r>
          </a:p>
          <a:p>
            <a:pPr marL="273050" indent="-273050" eaLnBrk="1" hangingPunct="1">
              <a:buFont typeface="Wingdings 2" pitchFamily="18" charset="2"/>
              <a:buNone/>
            </a:pPr>
            <a:endParaRPr lang="ru-RU" smtClean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230" y="857232"/>
            <a:ext cx="8746305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Основные типы </a:t>
            </a:r>
            <a:b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</a:b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компьютерных программ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  <a:endParaRPr lang="ru-RU" smtClean="0">
              <a:latin typeface="Georgia" pitchFamily="18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4613" cy="372427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ИК технологии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Мультимедиа технологии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  качество        количество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>
            <a:off x="2987675" y="4581525"/>
            <a:ext cx="64770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4859338" y="2997200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95963" y="4581525"/>
            <a:ext cx="576262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714356"/>
            <a:ext cx="620394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Преимущества: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/>
      <p:bldP spid="43017" grpId="0" animBg="1"/>
      <p:bldP spid="430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4375" y="2357438"/>
            <a:ext cx="8126413" cy="37242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Georgia" pitchFamily="18" charset="0"/>
              </a:rPr>
              <a:t>создание ярких слайдов и серий слайдов, легко сменяющих друг друга с возможностью оперативного их редактирования;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Georgia" pitchFamily="18" charset="0"/>
              </a:rPr>
              <a:t>использование разнообразных мультипликационных эффектов;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Georgia" pitchFamily="18" charset="0"/>
              </a:rPr>
              <a:t>возможность воспроизведения видео и аудио материалов;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Georgia" pitchFamily="18" charset="0"/>
              </a:rPr>
              <a:t>создание интерактивных наглядных пособий, гипертекстов.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785794"/>
            <a:ext cx="875592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Пути использования 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компьютерных технологий: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4375" y="2468563"/>
            <a:ext cx="8229600" cy="4389437"/>
          </a:xfrm>
        </p:spPr>
        <p:txBody>
          <a:bodyPr/>
          <a:lstStyle/>
          <a:p>
            <a:pPr marL="273050" indent="-273050" eaLnBrk="1" hangingPunct="1"/>
            <a:r>
              <a:rPr lang="ru-RU" sz="3200" smtClean="0">
                <a:latin typeface="Georgia" pitchFamily="18" charset="0"/>
              </a:rPr>
              <a:t>для  обозначения темы занятия или задания;</a:t>
            </a:r>
          </a:p>
          <a:p>
            <a:pPr marL="273050" indent="-273050" eaLnBrk="1" hangingPunct="1"/>
            <a:r>
              <a:rPr lang="ru-RU" sz="3200" smtClean="0">
                <a:latin typeface="Georgia" pitchFamily="18" charset="0"/>
              </a:rPr>
              <a:t>как сопровождение объяснения учителя;</a:t>
            </a:r>
          </a:p>
          <a:p>
            <a:pPr marL="273050" indent="-273050" eaLnBrk="1" hangingPunct="1"/>
            <a:r>
              <a:rPr lang="ru-RU" sz="3200" smtClean="0">
                <a:latin typeface="Georgia" pitchFamily="18" charset="0"/>
              </a:rPr>
              <a:t>как информационно-обучающее пособие;</a:t>
            </a:r>
          </a:p>
          <a:p>
            <a:pPr marL="273050" indent="-273050" eaLnBrk="1" hangingPunct="1"/>
            <a:r>
              <a:rPr lang="ru-RU" sz="3200" smtClean="0">
                <a:latin typeface="Georgia" pitchFamily="18" charset="0"/>
              </a:rPr>
              <a:t>для контроля знаний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00042"/>
            <a:ext cx="6617517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Мультимедийные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технологии могут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быть использованы: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2362200"/>
            <a:ext cx="8305800" cy="4235450"/>
          </a:xfrm>
        </p:spPr>
        <p:txBody>
          <a:bodyPr/>
          <a:lstStyle/>
          <a:p>
            <a:pPr marL="457200" indent="-457200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sz="2800" smtClean="0">
                <a:latin typeface="Georgia" pitchFamily="18" charset="0"/>
              </a:rPr>
              <a:t>для повышения мотивации к изучению нового материала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sz="2800" smtClean="0">
                <a:latin typeface="Georgia" pitchFamily="18" charset="0"/>
              </a:rPr>
              <a:t>для поднятия интереса к изучаемому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sz="2800" smtClean="0">
                <a:latin typeface="Georgia" pitchFamily="18" charset="0"/>
              </a:rPr>
              <a:t>для проверки уровня усвоения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sz="2800" smtClean="0">
                <a:latin typeface="Georgia" pitchFamily="18" charset="0"/>
              </a:rPr>
              <a:t>для углубления уровня знаний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sz="2800" smtClean="0">
                <a:latin typeface="Georgia" pitchFamily="18" charset="0"/>
              </a:rPr>
              <a:t>для объяснения материала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sz="2800" smtClean="0">
                <a:latin typeface="Georgia" pitchFamily="18" charset="0"/>
              </a:rPr>
              <a:t>для индивидуализации и дифференциации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ru-RU" sz="2400" b="1" smtClean="0"/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ru-RU" sz="2400" b="1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ru-RU" sz="24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857232"/>
            <a:ext cx="614783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Для чего надо 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использовать ИКТ?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276475"/>
            <a:ext cx="8748712" cy="45815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Georgia" pitchFamily="18" charset="0"/>
              </a:rPr>
              <a:t>развитие  познавательных способностей и мотивации;</a:t>
            </a:r>
            <a:endParaRPr lang="en-US" sz="2800" dirty="0" smtClean="0">
              <a:latin typeface="Georgia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Georgia" pitchFamily="18" charset="0"/>
              </a:rPr>
              <a:t>развитие творческих способностей;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Georgia" pitchFamily="18" charset="0"/>
              </a:rPr>
              <a:t>успешнее достигаются общие цели образования;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Georgia" pitchFamily="18" charset="0"/>
              </a:rPr>
              <a:t>формирование компетенции в области коммуникации: умение выражать свои мысли на бумаге и устно, логически рассуждать, слушать и понимать устную и письменную речь, открывать что-то новое, делать выбор и принимать решения.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Georgia" pitchFamily="18" charset="0"/>
              </a:rPr>
              <a:t>повышение успеваемости по предметам;</a:t>
            </a:r>
            <a:endParaRPr lang="en-US" sz="2800" dirty="0" smtClean="0">
              <a:latin typeface="Georgia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857232"/>
            <a:ext cx="91440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Каков результат использования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мультимедиа технологий?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216</Words>
  <Application>Microsoft Office PowerPoint</Application>
  <PresentationFormat>Экран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Georgia</vt:lpstr>
      <vt:lpstr>Wingdings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современных информационно-коммуникационных технологий в образовательном процессе.</dc:title>
  <dc:creator>orlov</dc:creator>
  <cp:lastModifiedBy>Ирина</cp:lastModifiedBy>
  <cp:revision>42</cp:revision>
  <dcterms:created xsi:type="dcterms:W3CDTF">2007-10-09T10:50:04Z</dcterms:created>
  <dcterms:modified xsi:type="dcterms:W3CDTF">2003-01-01T00:20:04Z</dcterms:modified>
</cp:coreProperties>
</file>