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5" r:id="rId6"/>
    <p:sldId id="269" r:id="rId7"/>
    <p:sldId id="268" r:id="rId8"/>
    <p:sldId id="261" r:id="rId9"/>
    <p:sldId id="270" r:id="rId10"/>
    <p:sldId id="267" r:id="rId11"/>
    <p:sldId id="271" r:id="rId12"/>
    <p:sldId id="263" r:id="rId13"/>
    <p:sldId id="272" r:id="rId14"/>
    <p:sldId id="273" r:id="rId15"/>
    <p:sldId id="274" r:id="rId16"/>
    <p:sldId id="275" r:id="rId17"/>
    <p:sldId id="276" r:id="rId18"/>
    <p:sldId id="260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6CDF-ACE4-40EF-8D73-6BCDE14473CB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9AF3-F093-4C08-BC72-F29F9226C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B50C-04FB-4E1A-90B8-E00EA6F9B0F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53B0-FAD0-4ACD-A4D0-BD8D1FFA9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A0DE-ABD5-46DB-9516-67502BF4CBA4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C142-380D-4487-B720-5E112DF48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4B5D-CCF5-4EB6-A0A7-E54FC4D23657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F277-8539-4246-8E12-8AB077117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7A2D-782B-422B-9EA5-19F418B1262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2D00-F970-4609-93BB-C9575E7AF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71E3-F74C-46DD-A7CB-C43D776BF931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9EEA-8CB1-4F78-B7BB-DB0787C0F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9056-3C29-4221-B9DC-9A36C17463F6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25B8-0D9A-400A-8346-B82280CDB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7C9A-2A2F-4F47-9F0F-0E499CB407E7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7026-B232-4410-AB8B-A60FFBF0D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B058-2E20-43CE-A319-DD299C067DF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7278-72AB-46B6-8A5A-EFEAAEE99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FDE6-53D1-4E60-A55A-9AEE742A2DA4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18A1-5F95-475B-BEAA-4128E447C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098-F14E-4007-B670-41439B3EF54F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5173-9153-421E-B14E-F48B506B4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A685A3-0670-458A-87D9-993421525C18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62C9AD-7055-4C49-9F0B-2CDA3916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200800" cy="31683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Практические и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 рекомендации по преемственности преподавания математики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14412" y="285728"/>
            <a:ext cx="6400800" cy="1428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Титова Татьяна Петровна,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«Новокурская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абота\Мамины документы)\Новая папка\ШАБЛОНЫ на презентацию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80528" y="1844824"/>
            <a:ext cx="95770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Реализация преемственности осуществляется через: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2592388"/>
            <a:ext cx="9144000" cy="426561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подбор учителей-предметников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классных руководителей с учетом особенностей класса и рекомендаций учителя начальной школы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(эта работа начинается в январе);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знакомство учителей - предметников, классных руководителей с будущими пятиклассниками (встречи с учащимися, учителями-предметниками) – 2 полугодие;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организацию и проведение расширенных родительских собраний с целью представления будущего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педколлектива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знакомства родителей с учебным планом, нагрузкой, организацией УВП, требованиями и рекомендациями педагогов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(апрель – май);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абота\Мамины документы)\Новая папка\ШАБЛОНЫ на презентацию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08520" y="1772816"/>
            <a:ext cx="9505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Реализация преемственности осуществляется через: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780929"/>
            <a:ext cx="9144000" cy="407707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подготовку, проведение контрольных работ по основным предметам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их анализ совместно с учителями-предметниками (конец апреля);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контрольную проверку навыка чтения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(конец апреля).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Завершается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подготовительный этап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праздником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«До свидания, 4 класс!».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Это мероприятие играет значительную роль в ускорении адаптации в переходный период.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В подготовке праздника принимают участие все: учителя, учащиеся 4 и 5 классов, родители, администрация.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Практические рекомендации в помощь учителям-предметникам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424936" cy="469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256"/>
                <a:gridCol w="3456384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Предварительная работа по решению проблемы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Пути решения проблемы на уроке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175" indent="0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Адаптация в условиях предметной системы обучения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  Изучение программ начальной школы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учителем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класса, средней школы - учителем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начальных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классов.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  Изучение особенностей образовательного 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процесса в 4 классах.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1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   Знакомство с психологическими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особенностями учащихся</a:t>
                      </a:r>
                    </a:p>
                    <a:p>
                      <a:pPr marL="31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</a:tr>
              <a:tr h="37084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детского коллектива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 Изучение психологии подросткового возраста.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 Знакомство с семьями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292735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коллективных и групповых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технологий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</a:tr>
              <a:tr h="370840">
                <a:tc>
                  <a:txBody>
                    <a:bodyPr/>
                    <a:lstStyle/>
                    <a:p>
                      <a:pPr marR="60960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Преемственность технологий начальной школы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технологий, используемых в начальных классах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  Использование основных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приёмов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технологий начальной школы.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  Адаптация технологии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начального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обучения к технологиям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Практические рекомендации в помощь учителям-предметникам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7416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Предварительная работа по решению проблемы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Пути решения проблемы на уроке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R="82550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Проблема одаренных детей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  Изучение того, в какой зоне учится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одаренный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в начальной школе.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  Изучение психологических особенностей 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данного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21590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Построение урока с учетом способностей учащихся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Проблема организации самостоятельной работы на уроке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9144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 уроков в начальной и основной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школе</a:t>
                      </a:r>
                    </a:p>
                    <a:p>
                      <a:pPr marR="9144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Обучение самостоятельной работе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</a:tr>
              <a:tr h="370840">
                <a:tc>
                  <a:txBody>
                    <a:bodyPr/>
                    <a:lstStyle/>
                    <a:p>
                      <a:pPr marR="1282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Соблюдение единых требований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91440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 уроков в начальной и основной школе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  Подготовка ученика к уроку.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R="793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  Своевременность проверки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домашних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заданий.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   Контроль поведения учащихся.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   Выставление оценок учителем-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предметником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   Работа над ошибками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45" marR="5524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Практические рекомендации в помощь учителям-предметникам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51581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65628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Проблема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Предварительная работа по решению проблемы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Пути решения проблемы на уроке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54724">
                <a:tc>
                  <a:txBody>
                    <a:bodyPr/>
                    <a:lstStyle/>
                    <a:p>
                      <a:pPr marR="3048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обратной связи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18288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данного вопроса при посещении уроков в начальных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классах</a:t>
                      </a: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88265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приемов обратной связи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</a:tr>
              <a:tr h="1837543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Преемственность форм и методов организации учебной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1524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Изучение форм и методов организации учебной деятельности учителями начальных классов и учителями-предметниками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10033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форм и методов организации учебного процесса в начальной школе и осуществление плавного перехода к методам и формам организации учебного процесса в средней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школе</a:t>
                      </a:r>
                    </a:p>
                  </a:txBody>
                  <a:tcPr marL="55245" marR="55245" marT="0" marB="0"/>
                </a:tc>
              </a:tr>
              <a:tr h="1160798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Единая система итогового повторения в 4 классах и вводного повторения и контроля в 5 классах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1524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Разработка единой системы повторения и контроля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10033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системы итогового повторения и контроля в 4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классах</a:t>
                      </a:r>
                    </a:p>
                    <a:p>
                      <a:pPr marR="10033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</a:tr>
              <a:tr h="48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средств наглядности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1524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системы использования наглядности в начальной школе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  <a:tc>
                  <a:txBody>
                    <a:bodyPr/>
                    <a:lstStyle/>
                    <a:p>
                      <a:pPr marR="10033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системы наглядности начальной школы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5" marR="5524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Методические рекомендации  по преемственности преподавания математики</a:t>
            </a:r>
            <a:r>
              <a:rPr lang="ru-RU" sz="2800" b="1" dirty="0" smtClean="0"/>
              <a:t> 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064896" cy="5087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65849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2400" dirty="0"/>
                        <a:t>Начальная школа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8016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2400" dirty="0"/>
                        <a:t>5 класс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Довести до автоматизма табличные навыки умножения и деления, навыки сложения однозначных чисел 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42621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Отработать письменные вычислительные навыки основных четырех действий с однозначными и двузначными числами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27305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начальной школе письменное умножение и деление на трехзначное число дается в пределах умений, навык по программе не отрабатывается. Рекомендуется на эту тему обратить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внимание</a:t>
                      </a:r>
                    </a:p>
                    <a:p>
                      <a:pPr marR="27305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6096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Рекомендуется учить учащихся рациональным приемам устного счета на основе законов сложения и умножения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096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Рекомендуется учесть, что некоторые устные приемы умножения в программу начальной школы не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входят</a:t>
                      </a:r>
                    </a:p>
                    <a:p>
                      <a:pPr marR="6096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Обратить внимание на работу с величинами (именованными числами): сравнивать по числовым значениям, выражать данные величины в различных единицах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Вести работу с величинами (именованными числами) в соответствии с программой начальной школы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Методические рекомендации  по преемственности преподавания математики</a:t>
            </a:r>
            <a:r>
              <a:rPr lang="ru-RU" sz="2800" b="1" dirty="0" smtClean="0"/>
              <a:t> 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064896" cy="4841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65849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2400" dirty="0"/>
                        <a:t>Начальная школа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8016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2400" dirty="0"/>
                        <a:t>5 класс</a:t>
                      </a:r>
                      <a:endParaRPr lang="ru-RU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175" indent="-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Довести работу над порядком действий в выражениях, содержащих до 4 знаков, до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навыка</a:t>
                      </a:r>
                    </a:p>
                    <a:p>
                      <a:pPr marL="3175" indent="-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5207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Отработать умение решать текстовые задачи арифметическим способом (не более 2 действий)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7620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Использовать отработанные умения в решении задач более 2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действий</a:t>
                      </a:r>
                    </a:p>
                    <a:p>
                      <a:pPr marR="76200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Научить учащихся распознавать плоские геометрические фигуры и изображать на листе с разлиновкой в клетку. Учителям рекомендуется организовывать изучение объемных геометрических фигур только в ознакомительном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порядке</a:t>
                      </a:r>
                    </a:p>
                    <a:p>
                      <a:pPr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Тему нахождения объема геометрических фигур перенести в программу основной школы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Методические рекомендации  по преемственности преподавания математики</a:t>
            </a:r>
            <a:r>
              <a:rPr lang="ru-RU" sz="2800" b="1" dirty="0" smtClean="0"/>
              <a:t> 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08912" cy="5293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1044"/>
                <a:gridCol w="3957868"/>
              </a:tblGrid>
              <a:tr h="324488">
                <a:tc>
                  <a:txBody>
                    <a:bodyPr/>
                    <a:lstStyle/>
                    <a:p>
                      <a:pPr marL="65849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/>
                        <a:t>Начальная школа</a:t>
                      </a:r>
                      <a:endParaRPr lang="ru-RU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8016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/>
                        <a:t>5 класс</a:t>
                      </a:r>
                      <a:endParaRPr lang="ru-RU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356847">
                <a:tc>
                  <a:txBody>
                    <a:bodyPr/>
                    <a:lstStyle/>
                    <a:p>
                      <a:pPr marR="27305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Работа на уроках проводится только с обыкновенными дробями (с одинаковыми знаменателями). Сравнение и действия с дробями отрабатываются на уровне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навыка</a:t>
                      </a:r>
                    </a:p>
                    <a:p>
                      <a:pPr marR="27305" indent="3175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133221">
                <a:tc>
                  <a:txBody>
                    <a:bodyPr/>
                    <a:lstStyle/>
                    <a:p>
                      <a:pPr marR="12827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Обратить особое внимание на правильное использование изученной математической терминологии в речи учащихся и учителей начальной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школы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Продолжить развитие математической речи обучающихся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22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Обратить внимание на то, что нахождение неизвестного компонента арифметического действия в начальной школе изучается только на одношаговых уравнениях. Знакомство с положительными и отрицательными числами проводится только в системе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Л.В.Занкова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91440">
                        <a:lnSpc>
                          <a:spcPct val="115000"/>
                        </a:lnSpc>
                        <a:spcAft>
                          <a:spcPts val="13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Работа\Мамины документы)\Новая папка\ШАБЛОНЫ на презентацию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107504" y="-99392"/>
            <a:ext cx="6984776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РЕКОМЕНДАЦИИ УЧИТЕЛЯМ, РАБОТАЮЩИМ  С 4 – 5 классами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Необходимо согласовать требования всех учителей-предметников.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Уделять особое внимание организации учебного процесса школьника: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готовность к уроку (наличие необходимых учебно-письменных принадлежностей, порядок на парте);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правильность оформления тетради, различных видов работ; требования к ведению дневника.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3.Урок заканчиваем со звонком, не задерживаем детей.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4.Домашнее задание не оставляем на самый конец урока - его надо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прокомментировать, дать инструкции по оформлению.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Помните правило: домашняя работа должна приносить чувство удовлетворения ученику,       стимулировать успех. Не перегружайте детей заданиями, дифференцируйте их.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Работа\Мамины документы)\Новая папка\ШАБЛОНЫ на презентацию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107504" y="-99392"/>
            <a:ext cx="6984776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РЕКОМЕНДАЦИИ УЧИТЕЛЯМ, РАБОТАЮЩИМ С 4 –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5 классами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28342"/>
            <a:ext cx="685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266700"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5.Учитель-предметник должен помнить, что урок в 5-м классе должен быть с частой сменой видов деятельности, включая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физминутку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 indent="266700"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6.Новые виды учебной деятельности должны сопровождаться четкими  инструкциями.</a:t>
            </a:r>
          </a:p>
          <a:p>
            <a:pPr marL="92075" indent="266700"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7.Учащиеся должны знать свои права и обязанности, правила поведения в кабинетах, правила по технике безопасности, правила дежурных.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8.Задача учителя - знать затруднения учащихся в усвоении учебного материала,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своевременно прийти на помощь.</a:t>
            </a:r>
          </a:p>
          <a:p>
            <a:pPr marL="92075" indent="266700"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9.Не забывайте: «Ученик и учитель - союзники. Обучение должно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быть бесконфликтным».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Мысль в подарок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8" algn="ctr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«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и воспитывать - значит возвышать ум и характер, значит вести к вершинам...»                              Андре Моруа </a:t>
            </a:r>
          </a:p>
          <a:p>
            <a:pPr marL="26988" algn="ctr">
              <a:buNone/>
            </a:pP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Cj0439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37112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абота\Мамины документы)\Новая папка\ШАБЛОНЫ на презентацию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Работа\Мамины документы)\Новая папка\ШАБЛОНЫ на презентацию\37785__2_\шаблон 2\шаблон 2 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Работа\Мамины документы)\Новая папка\ШАБЛОНЫ на презентацию\37785__2_\шаблон 2\шаблон 2 титуль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15416"/>
            <a:ext cx="9753600" cy="7315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619672" y="3212976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за внимание!</a:t>
            </a:r>
            <a:endParaRPr lang="ru-RU" sz="8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абота\Мамины документы)\Новая папка\ШАБЛОНЫ на презентацию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Работа\Мамины документы)\Новая папка\ШАБЛОНЫ на презентацию\37785__2_\шаблон 2\шаблон 2 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Работа\Мамины документы)\Новая папка\ШАБЛОНЫ на презентацию\37785__2_\шаблон 2\шаблон 2 титуль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3968" y="188640"/>
            <a:ext cx="5009356" cy="122413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Условия благополучного перехода школьника из начальной школы в основную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1640" y="3429000"/>
            <a:ext cx="7344816" cy="2801045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адаптироваться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Адаптация –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адаптироваться к изменяющимся условиям жизни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абота\Мамины документы)\Новая папка\ШАБЛОНЫ на презентацию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43608" y="1844824"/>
            <a:ext cx="731361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Начальная школа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11560" y="2852936"/>
            <a:ext cx="3884240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lang="ru-RU" sz="4800" b="1" dirty="0" smtClean="0">
                <a:solidFill>
                  <a:srgbClr val="00B050"/>
                </a:solidFill>
                <a:latin typeface="Comic Sans MS" pitchFamily="66" charset="0"/>
              </a:rPr>
              <a:t> «Я –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в глазах  одного  учителя»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0" descr="http://www.mirbabochek.ru/content/Image/sep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21270"/>
            <a:ext cx="3600400" cy="3848090"/>
          </a:xfrm>
          <a:prstGeom prst="rect">
            <a:avLst/>
          </a:prstGeom>
          <a:noFill/>
          <a:ln w="1587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абота\Мамины документы)\Новая папка\ШАБЛОНЫ на презентацию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600" y="1916832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Старшая  школа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7544" y="2564904"/>
            <a:ext cx="40324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«Я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в глазах нескольких учителей»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" name="Picture 9" descr="http://www.trud.ru/userfiles/gallery/f1/b_f129bb59fad344f08c75feceedc607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3673078" cy="3673078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2552" y="332656"/>
            <a:ext cx="8461448" cy="85010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«Из начальной школы в основную»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827584" y="1124744"/>
            <a:ext cx="7859216" cy="488254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сменой социальной обстановки;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изменением роли учащегося;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увеличением учебной нагрузки;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изменением режима дня;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«разностью» систем и форм обучения;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нестыковкой программ начальной и основной школы; различием требований со стороны учителей-предметников;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изменением стиля общения учителей с детьми</a:t>
            </a:r>
            <a:endParaRPr lang="ru-RU" sz="2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абота\Мамины документы)\Новая папка\ШАБЛОНЫ на презентацию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Работа\Мамины документы)\Новая папка\ШАБЛОНЫ на презентацию\37785__2_\шаблон 2\шаблон 2 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Работа\Мамины документы)\Новая папка\ШАБЛОНЫ на презентацию\37785__2_\шаблон 2\шаблон 2 титуль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619672" y="3212976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4 класс</a:t>
            </a:r>
            <a:r>
              <a:rPr lang="ru-RU" sz="4000" b="1" dirty="0" smtClean="0">
                <a:latin typeface="Comic Sans MS" pitchFamily="66" charset="0"/>
              </a:rPr>
              <a:t/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– стартовая площадка (фундамент) </a:t>
            </a:r>
            <a:b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к обучению в среднем звене</a:t>
            </a:r>
            <a:endParaRPr lang="ru-RU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200800" cy="1368152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   Проблемы, связанные с формированием общеучебных умений и навыков, </a:t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а также развитием внимания и памяти: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525963"/>
          </a:xfrm>
          <a:noFill/>
          <a:ln w="254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Недостаточно сформированная техника чтения</a:t>
            </a:r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 особенности математических и научных текстов), большие проблемы в понимании текста учащимися из-за маленького лексического запаса, неумение делить текст на смысловые части и анализировать его.</a:t>
            </a:r>
          </a:p>
          <a:p>
            <a:pPr eaLnBrk="1" hangingPunct="1"/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Неустойчивость внимания, слабо развитая оперативная память.</a:t>
            </a:r>
          </a:p>
          <a:p>
            <a:pPr eaLnBrk="1" hangingPunct="1"/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псевдоучебной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деятельности в процессе обучения</a:t>
            </a:r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неумение отделять существенное от несущественного.</a:t>
            </a:r>
          </a:p>
          <a:p>
            <a:pPr eaLnBrk="1" hangingPunct="1"/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Отсутствие у учащихся умения и привычки обращаться к энциклопедиям, справочникам, словарям, научно-популярной и дополнительной учебной литературе.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5904656"/>
          </a:xfrm>
          <a:noFill/>
          <a:ln w="2540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А так же…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начальной школе следует обратить особое внимание на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диагностику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целостное развитие способностей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младшего школьника,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умения, мотивов и желания учиться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на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освоение определенной базы знаний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на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овладение элементами творческой самореализации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культуру речи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основы личной гигиены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4</Template>
  <TotalTime>162</TotalTime>
  <Words>941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4</vt:lpstr>
      <vt:lpstr>Практические и  методические рекомендации по преемственности преподавания математики </vt:lpstr>
      <vt:lpstr>Мысль в подарок</vt:lpstr>
      <vt:lpstr>Слайд 3</vt:lpstr>
      <vt:lpstr>Слайд 4</vt:lpstr>
      <vt:lpstr>Слайд 5</vt:lpstr>
      <vt:lpstr>              «Из начальной школы в основную» </vt:lpstr>
      <vt:lpstr>Слайд 7</vt:lpstr>
      <vt:lpstr>   Проблемы, связанные с формированием общеучебных умений и навыков,  а также развитием внимания и памяти:</vt:lpstr>
      <vt:lpstr>Слайд 9</vt:lpstr>
      <vt:lpstr>Слайд 10</vt:lpstr>
      <vt:lpstr>Слайд 11</vt:lpstr>
      <vt:lpstr>Практические рекомендации в помощь учителям-предметникам </vt:lpstr>
      <vt:lpstr>Практические рекомендации в помощь учителям-предметникам </vt:lpstr>
      <vt:lpstr>Практические рекомендации в помощь учителям-предметникам </vt:lpstr>
      <vt:lpstr>Методические рекомендации  по преемственности преподавания математики </vt:lpstr>
      <vt:lpstr>Методические рекомендации  по преемственности преподавания математики </vt:lpstr>
      <vt:lpstr>Методические рекомендации  по преемственности преподавания математики 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пользователь</dc:creator>
  <cp:lastModifiedBy>user</cp:lastModifiedBy>
  <cp:revision>47</cp:revision>
  <dcterms:created xsi:type="dcterms:W3CDTF">2014-11-05T10:16:41Z</dcterms:created>
  <dcterms:modified xsi:type="dcterms:W3CDTF">2014-11-14T07:12:28Z</dcterms:modified>
</cp:coreProperties>
</file>