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</p:sldMasterIdLst>
  <p:notesMasterIdLst>
    <p:notesMasterId r:id="rId19"/>
  </p:notesMasterIdLst>
  <p:sldIdLst>
    <p:sldId id="257" r:id="rId10"/>
    <p:sldId id="259" r:id="rId11"/>
    <p:sldId id="261" r:id="rId12"/>
    <p:sldId id="262" r:id="rId13"/>
    <p:sldId id="263" r:id="rId14"/>
    <p:sldId id="265" r:id="rId15"/>
    <p:sldId id="266" r:id="rId16"/>
    <p:sldId id="267" r:id="rId17"/>
    <p:sldId id="270" r:id="rId18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3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0625" y="773113"/>
            <a:ext cx="4460875" cy="3349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11274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1060450" y="4349750"/>
            <a:ext cx="4725988" cy="3498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2011 г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2011 г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9875" y="128588"/>
            <a:ext cx="2052638" cy="59832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0275" cy="59832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2011 г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2011 г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9875" y="128588"/>
            <a:ext cx="2052638" cy="59832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0275" cy="59832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2011 г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9875" y="128588"/>
            <a:ext cx="2052638" cy="59832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0275" cy="59832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2011 г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9875" y="128588"/>
            <a:ext cx="2052638" cy="59832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0275" cy="59832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2011 г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9875" y="128588"/>
            <a:ext cx="2052638" cy="59832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0275" cy="59832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A2628A3-7488-4A18-9D1F-FC71CC95D9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5AF6CAC-4724-439B-8502-2C06979F0E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82BB97D-D566-4F08-A72E-65D5B86C84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D7F0760-E3DB-49B9-B66B-2192796457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2011 г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A53BB42-6CEA-4BFB-A5DA-6679733884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F38ADB7-02DC-459E-B995-02E64B72C1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EFC6B08-6A9C-4179-86BD-DA7F837291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EC5FCFB-8AD4-40A7-BA5D-695BEBE529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1904C13-4B53-4F4D-8AB5-50FAA977A9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4C321BD-8044-4CB8-87DE-4BF627D9B1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9875" y="128588"/>
            <a:ext cx="2052638" cy="59832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0275" cy="59832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4901C9E-8D4C-467F-8F7C-F31BBA981B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21AAC5D-B4B7-48A9-95ED-CE24C2DCE6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1707015-41E5-4B9D-8CCF-9F833AD3D1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4BA99CA-515D-4446-AE5B-6A46F7B579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2011 г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9D6EC85-A58C-485D-B0DF-C9D0AFD4BE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56399A3-F459-401A-8D5F-2C2510C229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E3C7A0F-755D-4A97-BE59-4FC1C7A273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DE3651F-0D6D-43A7-AC1F-2BD1062E3D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BDAC199-EF69-4643-B97D-23F512D4BE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12603E3-FA0A-455F-9190-0DEDF2DF22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59E36A9-9229-43C1-B99F-3300EA78AC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9875" y="128588"/>
            <a:ext cx="2052638" cy="59832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0275" cy="59832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516315C-4697-4132-9468-5B201DEF4F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2011 г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2011 г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2011 г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2011 г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2011 г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2011 г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2011 г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2011 г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2011 г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2011 г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2011 г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9875" y="128588"/>
            <a:ext cx="2052638" cy="59832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0275" cy="59832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2011 г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2011 г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6125" y="1938338"/>
            <a:ext cx="3735388" cy="4306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3913" y="1938338"/>
            <a:ext cx="3735387" cy="4306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8275" y="635000"/>
            <a:ext cx="1947863" cy="5610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635000"/>
            <a:ext cx="5694362" cy="5610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53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779838" y="2708275"/>
            <a:ext cx="2119312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10253F"/>
                </a:solidFill>
                <a:latin typeface="+mn-lt"/>
                <a:cs typeface="+mn-cs"/>
              </a:defRPr>
            </a:lvl1pPr>
          </a:lstStyle>
          <a:p>
            <a:r>
              <a:rPr lang="ru-RU"/>
              <a:t>2011 г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-633413" y="1125538"/>
            <a:ext cx="7223126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1F497D"/>
                </a:solidFill>
                <a:latin typeface="Calibri" pitchFamily="32" charset="0"/>
              </a:rPr>
              <a:t>Использование 4 текстовых блоков на странице</a:t>
            </a: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215900" y="1628775"/>
            <a:ext cx="3924300" cy="431800"/>
          </a:xfrm>
          <a:prstGeom prst="roundRect">
            <a:avLst>
              <a:gd name="adj" fmla="val 16667"/>
            </a:avLst>
          </a:prstGeom>
          <a:solidFill>
            <a:srgbClr val="115C9B"/>
          </a:solidFill>
          <a:ln w="6480">
            <a:solidFill>
              <a:srgbClr val="17375E"/>
            </a:solidFill>
            <a:miter lim="800000"/>
            <a:headEnd/>
            <a:tailEnd/>
          </a:ln>
          <a:effectLst>
            <a:outerShdw dist="1272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FFFFFF"/>
                </a:solidFill>
                <a:latin typeface="Calibri" pitchFamily="32" charset="0"/>
              </a:rPr>
              <a:t>…</a:t>
            </a: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215900" y="2133600"/>
            <a:ext cx="3924300" cy="1655763"/>
          </a:xfrm>
          <a:prstGeom prst="roundRect">
            <a:avLst>
              <a:gd name="adj" fmla="val 3630"/>
            </a:avLst>
          </a:prstGeom>
          <a:solidFill>
            <a:srgbClr val="FFFFFF"/>
          </a:solidFill>
          <a:ln w="6480">
            <a:solidFill>
              <a:srgbClr val="17375E"/>
            </a:solidFill>
            <a:miter lim="800000"/>
            <a:headEnd/>
            <a:tailEnd/>
          </a:ln>
          <a:effectLst>
            <a:outerShdw dist="1272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1F497D"/>
                </a:solidFill>
                <a:latin typeface="Calibri" pitchFamily="32" charset="0"/>
              </a:rPr>
              <a:t>…</a:t>
            </a: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215900" y="4149725"/>
            <a:ext cx="3924300" cy="431800"/>
          </a:xfrm>
          <a:prstGeom prst="roundRect">
            <a:avLst>
              <a:gd name="adj" fmla="val 16667"/>
            </a:avLst>
          </a:prstGeom>
          <a:solidFill>
            <a:srgbClr val="115C9B"/>
          </a:solidFill>
          <a:ln w="6480">
            <a:solidFill>
              <a:srgbClr val="17375E"/>
            </a:solidFill>
            <a:miter lim="800000"/>
            <a:headEnd/>
            <a:tailEnd/>
          </a:ln>
          <a:effectLst>
            <a:outerShdw dist="1272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FFFFFF"/>
                </a:solidFill>
                <a:latin typeface="Calibri" pitchFamily="32" charset="0"/>
              </a:rPr>
              <a:t>…</a:t>
            </a: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215900" y="4652963"/>
            <a:ext cx="3924300" cy="1655762"/>
          </a:xfrm>
          <a:prstGeom prst="roundRect">
            <a:avLst>
              <a:gd name="adj" fmla="val 3630"/>
            </a:avLst>
          </a:prstGeom>
          <a:solidFill>
            <a:srgbClr val="FFFFFF"/>
          </a:solidFill>
          <a:ln w="6480">
            <a:solidFill>
              <a:srgbClr val="17375E"/>
            </a:solidFill>
            <a:miter lim="800000"/>
            <a:headEnd/>
            <a:tailEnd/>
          </a:ln>
          <a:effectLst>
            <a:outerShdw dist="1272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1F497D"/>
                </a:solidFill>
                <a:latin typeface="Calibri" pitchFamily="32" charset="0"/>
              </a:rPr>
              <a:t>…</a:t>
            </a: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4716463" y="1628775"/>
            <a:ext cx="3816350" cy="431800"/>
          </a:xfrm>
          <a:prstGeom prst="roundRect">
            <a:avLst>
              <a:gd name="adj" fmla="val 16667"/>
            </a:avLst>
          </a:prstGeom>
          <a:solidFill>
            <a:srgbClr val="115C9B"/>
          </a:solidFill>
          <a:ln w="6480">
            <a:solidFill>
              <a:srgbClr val="17375E"/>
            </a:solidFill>
            <a:miter lim="800000"/>
            <a:headEnd/>
            <a:tailEnd/>
          </a:ln>
          <a:effectLst>
            <a:outerShdw dist="1272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FFFFFF"/>
                </a:solidFill>
                <a:latin typeface="Calibri" pitchFamily="32" charset="0"/>
              </a:rPr>
              <a:t>…</a:t>
            </a: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4716463" y="2133600"/>
            <a:ext cx="3816350" cy="1655763"/>
          </a:xfrm>
          <a:prstGeom prst="roundRect">
            <a:avLst>
              <a:gd name="adj" fmla="val 3630"/>
            </a:avLst>
          </a:prstGeom>
          <a:solidFill>
            <a:srgbClr val="FFFFFF"/>
          </a:solidFill>
          <a:ln w="6480">
            <a:solidFill>
              <a:srgbClr val="17375E"/>
            </a:solidFill>
            <a:miter lim="800000"/>
            <a:headEnd/>
            <a:tailEnd/>
          </a:ln>
          <a:effectLst>
            <a:outerShdw dist="1272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1F497D"/>
                </a:solidFill>
                <a:latin typeface="Calibri" pitchFamily="32" charset="0"/>
              </a:rPr>
              <a:t>…</a:t>
            </a: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4716463" y="4149725"/>
            <a:ext cx="3816350" cy="431800"/>
          </a:xfrm>
          <a:prstGeom prst="roundRect">
            <a:avLst>
              <a:gd name="adj" fmla="val 16667"/>
            </a:avLst>
          </a:prstGeom>
          <a:solidFill>
            <a:srgbClr val="115C9B"/>
          </a:solidFill>
          <a:ln w="6480">
            <a:solidFill>
              <a:srgbClr val="17375E"/>
            </a:solidFill>
            <a:miter lim="800000"/>
            <a:headEnd/>
            <a:tailEnd/>
          </a:ln>
          <a:effectLst>
            <a:outerShdw dist="1272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FFFFFF"/>
                </a:solidFill>
                <a:latin typeface="Calibri" pitchFamily="32" charset="0"/>
              </a:rPr>
              <a:t>…</a:t>
            </a:r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4716463" y="4652963"/>
            <a:ext cx="3816350" cy="1655762"/>
          </a:xfrm>
          <a:prstGeom prst="roundRect">
            <a:avLst>
              <a:gd name="adj" fmla="val 3630"/>
            </a:avLst>
          </a:prstGeom>
          <a:solidFill>
            <a:srgbClr val="FFFFFF"/>
          </a:solidFill>
          <a:ln w="6480">
            <a:solidFill>
              <a:srgbClr val="17375E"/>
            </a:solidFill>
            <a:miter lim="800000"/>
            <a:headEnd/>
            <a:tailEnd/>
          </a:ln>
          <a:effectLst>
            <a:outerShdw dist="1272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1F497D"/>
                </a:solidFill>
                <a:latin typeface="Calibri" pitchFamily="32" charset="0"/>
              </a:rPr>
              <a:t>…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53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06413" y="1176338"/>
            <a:ext cx="8313737" cy="4932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53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500063" y="1412875"/>
            <a:ext cx="8104187" cy="5256213"/>
          </a:xfrm>
          <a:prstGeom prst="roundRect">
            <a:avLst>
              <a:gd name="adj" fmla="val 1819"/>
            </a:avLst>
          </a:prstGeom>
          <a:gradFill rotWithShape="0">
            <a:gsLst>
              <a:gs pos="0">
                <a:srgbClr val="115C9B"/>
              </a:gs>
              <a:gs pos="100000">
                <a:srgbClr val="17375E"/>
              </a:gs>
            </a:gsLst>
            <a:lin ang="16200000" scaled="1"/>
          </a:gradFill>
          <a:ln w="9360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FFFFFF"/>
                </a:solidFill>
                <a:latin typeface="Calibri" pitchFamily="32" charset="0"/>
              </a:rPr>
              <a:t>ИЗМЕНЕНИЯ:  </a:t>
            </a:r>
            <a:r>
              <a:rPr lang="ru-RU">
                <a:solidFill>
                  <a:srgbClr val="FFFFFF"/>
                </a:solidFill>
                <a:latin typeface="Calibri" pitchFamily="32" charset="0"/>
              </a:rPr>
              <a:t>Общий прирост финансирования </a:t>
            </a:r>
            <a:r>
              <a:rPr lang="en-US">
                <a:solidFill>
                  <a:srgbClr val="FFFFFF"/>
                </a:solidFill>
                <a:latin typeface="Calibri" pitchFamily="32" charset="0"/>
              </a:rPr>
              <a:t>&gt;30%</a:t>
            </a:r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2357438" y="2017713"/>
            <a:ext cx="914400" cy="91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 rotWithShape="0">
            <a:gsLst>
              <a:gs pos="0">
                <a:srgbClr val="F2F2F2"/>
              </a:gs>
              <a:gs pos="100000">
                <a:srgbClr val="D9D9D9"/>
              </a:gs>
            </a:gsLst>
            <a:lin ang="16200000" scaled="1"/>
          </a:gradFill>
          <a:ln w="9360">
            <a:solidFill>
              <a:srgbClr val="4A7EBB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611188" y="1974850"/>
            <a:ext cx="2376487" cy="4630738"/>
          </a:xfrm>
          <a:prstGeom prst="roundRect">
            <a:avLst>
              <a:gd name="adj" fmla="val 5551"/>
            </a:avLst>
          </a:prstGeom>
          <a:gradFill rotWithShape="0">
            <a:gsLst>
              <a:gs pos="0">
                <a:srgbClr val="DEDEDE"/>
              </a:gs>
              <a:gs pos="100000">
                <a:srgbClr val="BFBFBF"/>
              </a:gs>
            </a:gsLst>
            <a:lin ang="16200000" scaled="1"/>
          </a:gradFill>
          <a:ln w="9525">
            <a:noFill/>
            <a:round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  <a:latin typeface="Calibri" pitchFamily="32" charset="0"/>
              </a:rPr>
              <a:t>МЕРОПРИЯТИЯ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3276600" y="1974850"/>
            <a:ext cx="5256213" cy="4630738"/>
          </a:xfrm>
          <a:prstGeom prst="roundRect">
            <a:avLst>
              <a:gd name="adj" fmla="val 1444"/>
            </a:avLst>
          </a:prstGeom>
          <a:gradFill rotWithShape="0">
            <a:gsLst>
              <a:gs pos="0">
                <a:srgbClr val="DEDEDE"/>
              </a:gs>
              <a:gs pos="100000">
                <a:srgbClr val="BFBFBF"/>
              </a:gs>
            </a:gsLst>
            <a:lin ang="16200000" scaled="1"/>
          </a:gradFill>
          <a:ln w="9525">
            <a:noFill/>
            <a:round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  <a:latin typeface="Calibri" pitchFamily="32" charset="0"/>
              </a:rPr>
              <a:t>РЕЗУЛЬТАТЫ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755650" y="2443163"/>
            <a:ext cx="2016125" cy="4810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480">
            <a:solidFill>
              <a:srgbClr val="BFBFB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D0D0D"/>
                </a:solidFill>
                <a:latin typeface="Calibri" pitchFamily="32" charset="0"/>
              </a:rPr>
              <a:t>Капитальный ремонт</a:t>
            </a: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3384550" y="2443163"/>
            <a:ext cx="5075238" cy="4968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480">
            <a:solidFill>
              <a:srgbClr val="BFBFB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D0D0D"/>
                </a:solidFill>
                <a:latin typeface="Calibri" pitchFamily="32" charset="0"/>
              </a:rPr>
              <a:t>+66% объектов по сравнению с 2010 г.</a:t>
            </a: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755650" y="2995613"/>
            <a:ext cx="2016125" cy="3921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480">
            <a:solidFill>
              <a:srgbClr val="BFBFB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D0D0D"/>
                </a:solidFill>
                <a:latin typeface="Calibri" pitchFamily="32" charset="0"/>
              </a:rPr>
              <a:t>Текущий ремонт</a:t>
            </a: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755650" y="3459163"/>
            <a:ext cx="2016125" cy="5000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480">
            <a:solidFill>
              <a:srgbClr val="BFBFB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D0D0D"/>
                </a:solidFill>
                <a:latin typeface="Calibri" pitchFamily="32" charset="0"/>
              </a:rPr>
              <a:t>Благоустройство территорий</a:t>
            </a: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755650" y="5446713"/>
            <a:ext cx="2016125" cy="990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480">
            <a:solidFill>
              <a:srgbClr val="BFBFB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D0D0D"/>
                </a:solidFill>
                <a:latin typeface="Calibri" pitchFamily="32" charset="0"/>
              </a:rPr>
              <a:t>Развитие материально-технической базы</a:t>
            </a:r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755650" y="4030663"/>
            <a:ext cx="2016125" cy="5000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480">
            <a:solidFill>
              <a:srgbClr val="BFBFB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D0D0D"/>
                </a:solidFill>
                <a:latin typeface="Calibri" pitchFamily="32" charset="0"/>
              </a:rPr>
              <a:t>Строительство новых объектов</a:t>
            </a:r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755650" y="4602163"/>
            <a:ext cx="2016125" cy="771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480">
            <a:solidFill>
              <a:srgbClr val="BFBFB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D0D0D"/>
                </a:solidFill>
                <a:latin typeface="Calibri" pitchFamily="32" charset="0"/>
              </a:rPr>
              <a:t>Устранение очередности в ДОУ</a:t>
            </a:r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3384550" y="3013075"/>
            <a:ext cx="5075238" cy="3889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480">
            <a:solidFill>
              <a:srgbClr val="BFBFB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D0D0D"/>
                </a:solidFill>
                <a:latin typeface="Calibri" pitchFamily="32" charset="0"/>
              </a:rPr>
              <a:t>+107% объектов по сравнению с 2010 г.</a:t>
            </a:r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3384550" y="3475038"/>
            <a:ext cx="5075238" cy="5000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480">
            <a:solidFill>
              <a:srgbClr val="BFBFB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D0D0D"/>
                </a:solidFill>
                <a:latin typeface="Calibri" pitchFamily="32" charset="0"/>
              </a:rPr>
              <a:t>2450 объектов на 8,8 млрд. руб.</a:t>
            </a:r>
          </a:p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D0D0D"/>
                </a:solidFill>
                <a:latin typeface="Calibri" pitchFamily="32" charset="0"/>
              </a:rPr>
              <a:t>В 2010 г. средства не выделялись</a:t>
            </a:r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>
            <a:off x="3384550" y="4046538"/>
            <a:ext cx="5075238" cy="5000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480">
            <a:solidFill>
              <a:srgbClr val="BFBFB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D0D0D"/>
                </a:solidFill>
                <a:latin typeface="Calibri" pitchFamily="32" charset="0"/>
              </a:rPr>
              <a:t>+85% объектов  введено в эксплуатацию по сравнению с 2010 г.</a:t>
            </a:r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3384550" y="4618038"/>
            <a:ext cx="5075238" cy="771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480">
            <a:solidFill>
              <a:srgbClr val="BFBFB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D0D0D"/>
                </a:solidFill>
                <a:latin typeface="Calibri" pitchFamily="32" charset="0"/>
              </a:rPr>
              <a:t>+ 50  000 дополнительных мест в  ДОУ</a:t>
            </a:r>
          </a:p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D0D0D"/>
                </a:solidFill>
                <a:latin typeface="Calibri" pitchFamily="32" charset="0"/>
              </a:rPr>
              <a:t>На 26.12.11 очередь – «0»</a:t>
            </a:r>
          </a:p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D0D0D"/>
                </a:solidFill>
                <a:latin typeface="Calibri" pitchFamily="32" charset="0"/>
              </a:rPr>
              <a:t>+104 семейных детских сада по сравнению с 2010 г.</a:t>
            </a:r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>
            <a:off x="3384550" y="5461000"/>
            <a:ext cx="5075238" cy="9921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480">
            <a:solidFill>
              <a:srgbClr val="BFBFB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marL="57150" indent="9374188" eaLnBrk="1" hangingPunct="1">
              <a:buClr>
                <a:srgbClr val="0D0D0D"/>
              </a:buClr>
              <a:buFont typeface="Arial" charset="0"/>
              <a:buChar char="•"/>
              <a:tabLst>
                <a:tab pos="57150" algn="l"/>
                <a:tab pos="504825" algn="l"/>
                <a:tab pos="954088" algn="l"/>
                <a:tab pos="1403350" algn="l"/>
                <a:tab pos="1852613" algn="l"/>
                <a:tab pos="2301875" algn="l"/>
                <a:tab pos="2751138" algn="l"/>
                <a:tab pos="3200400" algn="l"/>
                <a:tab pos="3649663" algn="l"/>
                <a:tab pos="4098925" algn="l"/>
                <a:tab pos="4548188" algn="l"/>
                <a:tab pos="4997450" algn="l"/>
                <a:tab pos="5446713" algn="l"/>
                <a:tab pos="5895975" algn="l"/>
                <a:tab pos="6345238" algn="l"/>
                <a:tab pos="6794500" algn="l"/>
                <a:tab pos="7243763" algn="l"/>
                <a:tab pos="7693025" algn="l"/>
                <a:tab pos="8142288" algn="l"/>
                <a:tab pos="8591550" algn="l"/>
                <a:tab pos="9040813" algn="l"/>
              </a:tabLst>
            </a:pPr>
            <a:r>
              <a:rPr lang="ru-RU" sz="1600">
                <a:solidFill>
                  <a:srgbClr val="0D0D0D"/>
                </a:solidFill>
                <a:latin typeface="Calibri" pitchFamily="32" charset="0"/>
              </a:rPr>
              <a:t>+55% ОУ охвачено по сравнению с 2010 г.*</a:t>
            </a:r>
          </a:p>
          <a:p>
            <a:pPr marL="57150" indent="9374188" eaLnBrk="1" hangingPunct="1">
              <a:buClr>
                <a:srgbClr val="0D0D0D"/>
              </a:buClr>
              <a:buFont typeface="Arial" charset="0"/>
              <a:buChar char="•"/>
              <a:tabLst>
                <a:tab pos="57150" algn="l"/>
                <a:tab pos="504825" algn="l"/>
                <a:tab pos="954088" algn="l"/>
                <a:tab pos="1403350" algn="l"/>
                <a:tab pos="1852613" algn="l"/>
                <a:tab pos="2301875" algn="l"/>
                <a:tab pos="2751138" algn="l"/>
                <a:tab pos="3200400" algn="l"/>
                <a:tab pos="3649663" algn="l"/>
                <a:tab pos="4098925" algn="l"/>
                <a:tab pos="4548188" algn="l"/>
                <a:tab pos="4997450" algn="l"/>
                <a:tab pos="5446713" algn="l"/>
                <a:tab pos="5895975" algn="l"/>
                <a:tab pos="6345238" algn="l"/>
                <a:tab pos="6794500" algn="l"/>
                <a:tab pos="7243763" algn="l"/>
                <a:tab pos="7693025" algn="l"/>
                <a:tab pos="8142288" algn="l"/>
                <a:tab pos="8591550" algn="l"/>
                <a:tab pos="9040813" algn="l"/>
              </a:tabLst>
            </a:pPr>
            <a:r>
              <a:rPr lang="ru-RU" sz="1600">
                <a:solidFill>
                  <a:srgbClr val="0D0D0D"/>
                </a:solidFill>
                <a:latin typeface="Calibri" pitchFamily="32" charset="0"/>
              </a:rPr>
              <a:t>Удовлетворены потребности начальной школы</a:t>
            </a:r>
          </a:p>
          <a:p>
            <a:pPr marL="57150" indent="9374188" eaLnBrk="1" hangingPunct="1">
              <a:buClr>
                <a:srgbClr val="0D0D0D"/>
              </a:buClr>
              <a:buFont typeface="Arial" charset="0"/>
              <a:buChar char="•"/>
              <a:tabLst>
                <a:tab pos="57150" algn="l"/>
                <a:tab pos="504825" algn="l"/>
                <a:tab pos="954088" algn="l"/>
                <a:tab pos="1403350" algn="l"/>
                <a:tab pos="1852613" algn="l"/>
                <a:tab pos="2301875" algn="l"/>
                <a:tab pos="2751138" algn="l"/>
                <a:tab pos="3200400" algn="l"/>
                <a:tab pos="3649663" algn="l"/>
                <a:tab pos="4098925" algn="l"/>
                <a:tab pos="4548188" algn="l"/>
                <a:tab pos="4997450" algn="l"/>
                <a:tab pos="5446713" algn="l"/>
                <a:tab pos="5895975" algn="l"/>
                <a:tab pos="6345238" algn="l"/>
                <a:tab pos="6794500" algn="l"/>
                <a:tab pos="7243763" algn="l"/>
                <a:tab pos="7693025" algn="l"/>
                <a:tab pos="8142288" algn="l"/>
                <a:tab pos="8591550" algn="l"/>
                <a:tab pos="9040813" algn="l"/>
              </a:tabLst>
            </a:pPr>
            <a:r>
              <a:rPr lang="ru-RU" sz="1600">
                <a:solidFill>
                  <a:srgbClr val="0D0D0D"/>
                </a:solidFill>
                <a:latin typeface="Calibri" pitchFamily="32" charset="0"/>
              </a:rPr>
              <a:t>Приобретено более 60 000 ед. компьютерной техники</a:t>
            </a:r>
          </a:p>
          <a:p>
            <a:pPr marL="57150" indent="9374188" eaLnBrk="1" hangingPunct="1">
              <a:buClr>
                <a:srgbClr val="0D0D0D"/>
              </a:buClr>
              <a:buFont typeface="Arial" charset="0"/>
              <a:buChar char="•"/>
              <a:tabLst>
                <a:tab pos="57150" algn="l"/>
                <a:tab pos="504825" algn="l"/>
                <a:tab pos="954088" algn="l"/>
                <a:tab pos="1403350" algn="l"/>
                <a:tab pos="1852613" algn="l"/>
                <a:tab pos="2301875" algn="l"/>
                <a:tab pos="2751138" algn="l"/>
                <a:tab pos="3200400" algn="l"/>
                <a:tab pos="3649663" algn="l"/>
                <a:tab pos="4098925" algn="l"/>
                <a:tab pos="4548188" algn="l"/>
                <a:tab pos="4997450" algn="l"/>
                <a:tab pos="5446713" algn="l"/>
                <a:tab pos="5895975" algn="l"/>
                <a:tab pos="6345238" algn="l"/>
                <a:tab pos="6794500" algn="l"/>
                <a:tab pos="7243763" algn="l"/>
                <a:tab pos="7693025" algn="l"/>
                <a:tab pos="8142288" algn="l"/>
                <a:tab pos="8591550" algn="l"/>
                <a:tab pos="9040813" algn="l"/>
              </a:tabLst>
            </a:pPr>
            <a:r>
              <a:rPr lang="ru-RU" sz="1600">
                <a:solidFill>
                  <a:srgbClr val="0D0D0D"/>
                </a:solidFill>
                <a:latin typeface="Calibri" pitchFamily="32" charset="0"/>
              </a:rPr>
              <a:t>100% ОУ  интернетезировано. Все школы – 10 мгб.</a:t>
            </a: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53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513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53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53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F5F5F5"/>
                </a:solidFill>
                <a:latin typeface="+mn-lt"/>
                <a:cs typeface="+mn-cs"/>
              </a:defRPr>
            </a:lvl1pPr>
          </a:lstStyle>
          <a:p>
            <a:fld id="{21F8BA6C-97EC-499F-A642-2FE69A237EA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53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fld id="{690EE938-C36C-4511-9F8B-851B29C3BCE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53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779838" y="2708275"/>
            <a:ext cx="2119312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10253F"/>
                </a:solidFill>
                <a:latin typeface="+mn-lt"/>
                <a:cs typeface="+mn-cs"/>
              </a:defRPr>
            </a:lvl1pPr>
          </a:lstStyle>
          <a:p>
            <a:r>
              <a:rPr lang="ru-RU"/>
              <a:t>2011 г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35000"/>
            <a:ext cx="7794625" cy="1130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6125" y="1938338"/>
            <a:ext cx="7623175" cy="4306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30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99284C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99284C"/>
          </a:solidFill>
          <a:latin typeface="Arial" charset="0"/>
          <a:cs typeface="Arial Unicode MS" pitchFamily="32" charset="0"/>
        </a:defRPr>
      </a:lvl2pPr>
      <a:lvl3pPr marL="1143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99284C"/>
          </a:solidFill>
          <a:latin typeface="Arial" charset="0"/>
          <a:cs typeface="Arial Unicode MS" pitchFamily="32" charset="0"/>
        </a:defRPr>
      </a:lvl3pPr>
      <a:lvl4pPr marL="1600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99284C"/>
          </a:solidFill>
          <a:latin typeface="Arial" charset="0"/>
          <a:cs typeface="Arial Unicode MS" pitchFamily="32" charset="0"/>
        </a:defRPr>
      </a:lvl4pPr>
      <a:lvl5pPr marL="20574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99284C"/>
          </a:solidFill>
          <a:latin typeface="Arial" charset="0"/>
          <a:cs typeface="Arial Unicode MS" pitchFamily="32" charset="0"/>
        </a:defRPr>
      </a:lvl5pPr>
      <a:lvl6pPr marL="25146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99284C"/>
          </a:solidFill>
          <a:latin typeface="Arial" charset="0"/>
          <a:cs typeface="Arial Unicode MS" pitchFamily="32" charset="0"/>
        </a:defRPr>
      </a:lvl6pPr>
      <a:lvl7pPr marL="29718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99284C"/>
          </a:solidFill>
          <a:latin typeface="Arial" charset="0"/>
          <a:cs typeface="Arial Unicode MS" pitchFamily="32" charset="0"/>
        </a:defRPr>
      </a:lvl7pPr>
      <a:lvl8pPr marL="3429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99284C"/>
          </a:solidFill>
          <a:latin typeface="Arial" charset="0"/>
          <a:cs typeface="Arial Unicode MS" pitchFamily="32" charset="0"/>
        </a:defRPr>
      </a:lvl8pPr>
      <a:lvl9pPr marL="3886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99284C"/>
          </a:solidFill>
          <a:latin typeface="Arial" charset="0"/>
          <a:cs typeface="Arial Unicode MS" pitchFamily="32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333333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33333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33333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33333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33333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33333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7.w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8.wm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13" y="0"/>
            <a:ext cx="9358313" cy="695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 l="14815" r="11105" b="3618"/>
          <a:stretch>
            <a:fillRect/>
          </a:stretch>
        </p:blipFill>
        <p:spPr bwMode="auto">
          <a:xfrm>
            <a:off x="7740650" y="115888"/>
            <a:ext cx="1244600" cy="1657350"/>
          </a:xfrm>
          <a:prstGeom prst="rect">
            <a:avLst/>
          </a:prstGeom>
          <a:noFill/>
          <a:ln w="57240">
            <a:solidFill>
              <a:srgbClr val="8EB4E3"/>
            </a:solidFill>
            <a:miter lim="800000"/>
            <a:headEnd/>
            <a:tailEnd/>
          </a:ln>
          <a:effectLst/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42938" y="2143125"/>
            <a:ext cx="8997950" cy="1214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785813" y="928688"/>
            <a:ext cx="5715000" cy="155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</a:rPr>
              <a:t>   </a:t>
            </a:r>
            <a:r>
              <a:rPr lang="ru-RU" sz="32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Контроль ЗУН учащихся с     использованием макбуков и личного пространства.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88" y="2571750"/>
            <a:ext cx="5857875" cy="4446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13" y="0"/>
            <a:ext cx="9358313" cy="695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 l="14815" r="11105" b="3618"/>
          <a:stretch>
            <a:fillRect/>
          </a:stretch>
        </p:blipFill>
        <p:spPr bwMode="auto">
          <a:xfrm>
            <a:off x="7740650" y="115888"/>
            <a:ext cx="1244600" cy="1657350"/>
          </a:xfrm>
          <a:prstGeom prst="rect">
            <a:avLst/>
          </a:prstGeom>
          <a:noFill/>
          <a:ln w="57240">
            <a:solidFill>
              <a:srgbClr val="8EB4E3"/>
            </a:solidFill>
            <a:miter lim="800000"/>
            <a:headEnd/>
            <a:tailEnd/>
          </a:ln>
          <a:effectLst/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42938" y="2143125"/>
            <a:ext cx="8997950" cy="1214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-214313" y="928688"/>
            <a:ext cx="7929563" cy="6430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ОЦЕНОЧНАЯ ДЕЯТЕЛЬНОСТЬ УЧИТЕЛЯ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2357438"/>
            <a:ext cx="7072313" cy="3751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Оценивание является постоянным процессом.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Оценивание может быть только </a:t>
            </a:r>
            <a:r>
              <a:rPr lang="ru-RU" sz="24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критериальным</a:t>
            </a:r>
            <a:r>
              <a:rPr lang="ru-RU"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.</a:t>
            </a:r>
            <a:r>
              <a:rPr lang="ru-RU" sz="24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Оцениваться с помощью отметки могут только результаты деятельности ученика и процесс их формирования, но не личные качества ребенка. Оценивать можно только то, чему учат.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Система оценивания выстраивается таким образом, чтобы учащиеся включились в контрольно-оценочную деятельность, приобретая навыки и привычку к самооценке и взаимооценке.</a:t>
            </a: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9925" y="4140200"/>
            <a:ext cx="2124075" cy="2605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 l="14815" r="11105" b="3618"/>
          <a:stretch>
            <a:fillRect/>
          </a:stretch>
        </p:blipFill>
        <p:spPr bwMode="auto">
          <a:xfrm>
            <a:off x="7740650" y="115888"/>
            <a:ext cx="1244600" cy="1657350"/>
          </a:xfrm>
          <a:prstGeom prst="rect">
            <a:avLst/>
          </a:prstGeom>
          <a:noFill/>
          <a:ln w="57240">
            <a:solidFill>
              <a:srgbClr val="8EB4E3"/>
            </a:solidFill>
            <a:miter lim="800000"/>
            <a:headEnd/>
            <a:tailEnd/>
          </a:ln>
          <a:effectLst/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46050" y="2071688"/>
            <a:ext cx="8997950" cy="1214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00063" y="857250"/>
            <a:ext cx="6858000" cy="5697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Правило 1. ЧТО ОЦЕНИВАЕМ?</a:t>
            </a:r>
          </a:p>
          <a:p>
            <a:pPr eaLnBrk="1" hangingPunct="1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«Оцениваться может любое, особенно успешное действие </a:t>
            </a:r>
          </a:p>
          <a:p>
            <a:pPr eaLnBrk="1" hangingPunct="1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(предметное, метапредметное, личностное),</a:t>
            </a:r>
            <a:r>
              <a:rPr lang="ru-RU" sz="24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</a:p>
          <a:p>
            <a:pPr eaLnBrk="1" hangingPunct="1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а фиксируется отметкой только демонстрация умения по применению знания (решение задачи)».</a:t>
            </a:r>
          </a:p>
          <a:p>
            <a:pPr eaLnBrk="1" hangingPunct="1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Оценка </a:t>
            </a:r>
            <a:r>
              <a:rPr lang="ru-RU"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- словесная характеристика результатов действия </a:t>
            </a:r>
            <a:r>
              <a:rPr lang="ru-RU" sz="2400" i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(можно за любое действие ученика)</a:t>
            </a:r>
          </a:p>
          <a:p>
            <a:pPr eaLnBrk="1" hangingPunct="1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Отметка</a:t>
            </a:r>
            <a:r>
              <a:rPr lang="ru-RU"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- фиксация результата оценивания в виде знака из принятой системы </a:t>
            </a:r>
            <a:r>
              <a:rPr lang="ru-RU" sz="2400" i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(только за решение продуктивной задачи – каждой в отдельности)</a:t>
            </a:r>
          </a:p>
          <a:p>
            <a:pPr eaLnBrk="1" hangingPunct="1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i="1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i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Пример: Ученикам </a:t>
            </a:r>
            <a:r>
              <a:rPr lang="ru-RU" sz="2400" b="1" i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ОБЪЯВЛЯЕТСЯ</a:t>
            </a:r>
            <a:r>
              <a:rPr lang="ru-RU" sz="2400" i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: общая активность на уроке достойна оценки «молодец», «стараешься», но отметка может быть выставлена только за решение одной задачи от начала до конца. 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25" y="2500313"/>
            <a:ext cx="1476375" cy="1222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 l="14815" r="11105" b="3618"/>
          <a:stretch>
            <a:fillRect/>
          </a:stretch>
        </p:blipFill>
        <p:spPr bwMode="auto">
          <a:xfrm>
            <a:off x="7740650" y="115888"/>
            <a:ext cx="1244600" cy="1657350"/>
          </a:xfrm>
          <a:prstGeom prst="rect">
            <a:avLst/>
          </a:prstGeom>
          <a:noFill/>
          <a:ln w="57240">
            <a:solidFill>
              <a:srgbClr val="8EB4E3"/>
            </a:solidFill>
            <a:miter lim="800000"/>
            <a:headEnd/>
            <a:tailEnd/>
          </a:ln>
          <a:effectLst/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46050" y="2071688"/>
            <a:ext cx="8997950" cy="1214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720725" y="1260475"/>
            <a:ext cx="6143625" cy="527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Правило 2. КТО ОЦЕНИВАЕТ? </a:t>
            </a:r>
          </a:p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>
              <a:solidFill>
                <a:srgbClr val="2B03F5"/>
              </a:solidFill>
              <a:cs typeface="Times New Roman" pitchFamily="16" charset="0"/>
            </a:endParaRPr>
          </a:p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«</a:t>
            </a:r>
            <a:r>
              <a:rPr lang="ru-RU"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На уроке </a:t>
            </a:r>
            <a:r>
              <a:rPr lang="ru-RU" sz="24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ученик сам</a:t>
            </a:r>
            <a:r>
              <a:rPr lang="ru-RU"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по алгоритму самооценивания определяет свою оценку и (если требуется) отметку, когда показывает выполненное задание. </a:t>
            </a:r>
            <a:r>
              <a:rPr lang="ru-RU" sz="24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Учитель</a:t>
            </a:r>
            <a:r>
              <a:rPr lang="ru-RU"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имеет право </a:t>
            </a:r>
            <a:r>
              <a:rPr lang="ru-RU" sz="24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поправить</a:t>
            </a:r>
            <a:r>
              <a:rPr lang="ru-RU"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оценки и отметку, если докажет, что ученик завысил или занизил её. </a:t>
            </a:r>
          </a:p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После уроков за письменные задания оценку и отметку </a:t>
            </a:r>
            <a:r>
              <a:rPr lang="ru-RU" sz="24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определяет учитель</a:t>
            </a:r>
            <a:r>
              <a:rPr lang="ru-RU"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. </a:t>
            </a:r>
            <a:r>
              <a:rPr lang="ru-RU" sz="24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Ученик</a:t>
            </a:r>
            <a:r>
              <a:rPr lang="ru-RU"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имеет право </a:t>
            </a:r>
            <a:r>
              <a:rPr lang="ru-RU" sz="24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поправить</a:t>
            </a:r>
            <a:r>
              <a:rPr lang="ru-RU"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эту оценку и отметку, если докажет (используя алгоритм самооценивания), что она завышена или занижена. 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9925" y="2357438"/>
            <a:ext cx="2124075" cy="196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/>
          <a:srcRect l="14815" r="11105" b="3618"/>
          <a:stretch>
            <a:fillRect/>
          </a:stretch>
        </p:blipFill>
        <p:spPr bwMode="auto">
          <a:xfrm>
            <a:off x="7740650" y="115888"/>
            <a:ext cx="1244600" cy="1657350"/>
          </a:xfrm>
          <a:prstGeom prst="rect">
            <a:avLst/>
          </a:prstGeom>
          <a:noFill/>
          <a:ln w="57240">
            <a:solidFill>
              <a:srgbClr val="8EB4E3"/>
            </a:solidFill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6050" y="765175"/>
            <a:ext cx="8674100" cy="571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 l="14815" r="11105" b="3618"/>
          <a:stretch>
            <a:fillRect/>
          </a:stretch>
        </p:blipFill>
        <p:spPr bwMode="auto">
          <a:xfrm>
            <a:off x="7740650" y="115888"/>
            <a:ext cx="1244600" cy="1657350"/>
          </a:xfrm>
          <a:prstGeom prst="rect">
            <a:avLst/>
          </a:prstGeom>
          <a:noFill/>
          <a:ln w="57240">
            <a:solidFill>
              <a:srgbClr val="8EB4E3"/>
            </a:solidFill>
            <a:miter lim="800000"/>
            <a:headEnd/>
            <a:tailEnd/>
          </a:ln>
          <a:effectLst/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46050" y="2071688"/>
            <a:ext cx="8997950" cy="1214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13" y="582613"/>
            <a:ext cx="9144000" cy="571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/>
          <a:srcRect l="14815" r="11105" b="3618"/>
          <a:stretch>
            <a:fillRect/>
          </a:stretch>
        </p:blipFill>
        <p:spPr bwMode="auto">
          <a:xfrm>
            <a:off x="7740650" y="115888"/>
            <a:ext cx="1244600" cy="1657350"/>
          </a:xfrm>
          <a:prstGeom prst="rect">
            <a:avLst/>
          </a:prstGeom>
          <a:noFill/>
          <a:ln w="57240">
            <a:solidFill>
              <a:srgbClr val="8EB4E3"/>
            </a:solidFill>
            <a:miter lim="800000"/>
            <a:headEnd/>
            <a:tailEnd/>
          </a:ln>
          <a:effectLst/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46050" y="2071688"/>
            <a:ext cx="8997950" cy="1214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1571625"/>
            <a:ext cx="8572500" cy="5286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/>
          <a:srcRect l="14815" r="11105" b="3618"/>
          <a:stretch>
            <a:fillRect/>
          </a:stretch>
        </p:blipFill>
        <p:spPr bwMode="auto">
          <a:xfrm>
            <a:off x="7740650" y="115888"/>
            <a:ext cx="1244600" cy="1657350"/>
          </a:xfrm>
          <a:prstGeom prst="rect">
            <a:avLst/>
          </a:prstGeom>
          <a:noFill/>
          <a:ln w="57240">
            <a:solidFill>
              <a:srgbClr val="8EB4E3"/>
            </a:solidFill>
            <a:miter lim="800000"/>
            <a:headEnd/>
            <a:tailEnd/>
          </a:ln>
          <a:effectLst/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46050" y="2071688"/>
            <a:ext cx="8997950" cy="1214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1428750"/>
            <a:ext cx="8786812" cy="542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/>
          <a:srcRect l="14815" r="11105" b="3618"/>
          <a:stretch>
            <a:fillRect/>
          </a:stretch>
        </p:blipFill>
        <p:spPr bwMode="auto">
          <a:xfrm>
            <a:off x="7740650" y="115888"/>
            <a:ext cx="1244600" cy="1657350"/>
          </a:xfrm>
          <a:prstGeom prst="rect">
            <a:avLst/>
          </a:prstGeom>
          <a:noFill/>
          <a:ln w="57240">
            <a:solidFill>
              <a:srgbClr val="8EB4E3"/>
            </a:solidFill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785938"/>
            <a:ext cx="9001125" cy="456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257</Words>
  <PresentationFormat>Экран (4:3)</PresentationFormat>
  <Paragraphs>28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Tremina</dc:creator>
  <cp:lastModifiedBy>Пользователь Windows</cp:lastModifiedBy>
  <cp:revision>151</cp:revision>
  <cp:lastPrinted>2014-05-23T16:59:12Z</cp:lastPrinted>
  <dcterms:created xsi:type="dcterms:W3CDTF">2013-10-02T07:53:34Z</dcterms:created>
  <dcterms:modified xsi:type="dcterms:W3CDTF">2014-12-09T18:37:24Z</dcterms:modified>
</cp:coreProperties>
</file>