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70" r:id="rId7"/>
    <p:sldId id="272" r:id="rId8"/>
    <p:sldId id="273" r:id="rId9"/>
    <p:sldId id="265" r:id="rId10"/>
    <p:sldId id="264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299B2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Удовлетворительно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Отлично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hape val="box"/>
        <c:axId val="82238464"/>
        <c:axId val="83354368"/>
        <c:axId val="0"/>
      </c:bar3DChart>
      <c:catAx>
        <c:axId val="82238464"/>
        <c:scaling>
          <c:orientation val="minMax"/>
        </c:scaling>
        <c:axPos val="b"/>
        <c:tickLblPos val="nextTo"/>
        <c:crossAx val="83354368"/>
        <c:crosses val="autoZero"/>
        <c:auto val="1"/>
        <c:lblAlgn val="ctr"/>
        <c:lblOffset val="100"/>
      </c:catAx>
      <c:valAx>
        <c:axId val="83354368"/>
        <c:scaling>
          <c:orientation val="minMax"/>
        </c:scaling>
        <c:axPos val="l"/>
        <c:majorGridlines/>
        <c:numFmt formatCode="General" sourceLinked="1"/>
        <c:tickLblPos val="nextTo"/>
        <c:crossAx val="8223846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'Лист1'!$B$1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dLbls>
            <c:showVal val="1"/>
          </c:dLbls>
          <c:cat>
            <c:strRef>
              <c:f>'Лист1'!$A$2:$A$11</c:f>
              <c:strCache>
                <c:ptCount val="10"/>
                <c:pt idx="0">
                  <c:v>Русский  язык</c:v>
                </c:pt>
                <c:pt idx="1">
                  <c:v>Л.чтение</c:v>
                </c:pt>
                <c:pt idx="2">
                  <c:v>Англ.язык</c:v>
                </c:pt>
                <c:pt idx="3">
                  <c:v>Математика</c:v>
                </c:pt>
                <c:pt idx="4">
                  <c:v>Окр.мир</c:v>
                </c:pt>
                <c:pt idx="5">
                  <c:v>Музыка</c:v>
                </c:pt>
                <c:pt idx="6">
                  <c:v>Физкультура</c:v>
                </c:pt>
                <c:pt idx="7">
                  <c:v>Технология</c:v>
                </c:pt>
                <c:pt idx="8">
                  <c:v>Изо</c:v>
                </c:pt>
                <c:pt idx="9">
                  <c:v>Кубановедение</c:v>
                </c:pt>
              </c:strCache>
            </c:strRef>
          </c:cat>
          <c:val>
            <c:numRef>
              <c:f>'Лист1'!$B$2:$B$11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hape val="box"/>
        <c:axId val="84230528"/>
        <c:axId val="84232064"/>
        <c:axId val="0"/>
      </c:bar3DChart>
      <c:catAx>
        <c:axId val="84230528"/>
        <c:scaling>
          <c:orientation val="minMax"/>
        </c:scaling>
        <c:axPos val="b"/>
        <c:tickLblPos val="nextTo"/>
        <c:crossAx val="84232064"/>
        <c:crosses val="autoZero"/>
        <c:auto val="1"/>
        <c:lblAlgn val="ctr"/>
        <c:lblOffset val="100"/>
      </c:catAx>
      <c:valAx>
        <c:axId val="84232064"/>
        <c:scaling>
          <c:orientation val="minMax"/>
        </c:scaling>
        <c:axPos val="l"/>
        <c:majorGridlines/>
        <c:numFmt formatCode="0%" sourceLinked="1"/>
        <c:tickLblPos val="nextTo"/>
        <c:crossAx val="84230528"/>
        <c:crosses val="autoZero"/>
        <c:crossBetween val="between"/>
      </c:valAx>
    </c:plotArea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%   качества</a:t>
            </a:r>
            <a:endParaRPr lang="ru-RU" dirty="0"/>
          </a:p>
        </c:rich>
      </c:tx>
      <c:layout>
        <c:manualLayout>
          <c:xMode val="edge"/>
          <c:yMode val="edge"/>
          <c:x val="0.39826411622340646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FFF39D">
                <a:lumMod val="50000"/>
              </a:srgbClr>
            </a:solidFill>
            <a:ln>
              <a:solidFill>
                <a:srgbClr val="B32C16">
                  <a:lumMod val="50000"/>
                </a:srgbClr>
              </a:solidFill>
            </a:ln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Русский  язык</c:v>
                </c:pt>
                <c:pt idx="1">
                  <c:v>Л.чтение</c:v>
                </c:pt>
                <c:pt idx="2">
                  <c:v>Англ.язык</c:v>
                </c:pt>
                <c:pt idx="3">
                  <c:v>Математика</c:v>
                </c:pt>
                <c:pt idx="4">
                  <c:v>Окр.мир</c:v>
                </c:pt>
                <c:pt idx="5">
                  <c:v>Музыка</c:v>
                </c:pt>
                <c:pt idx="6">
                  <c:v>Физкультура</c:v>
                </c:pt>
                <c:pt idx="7">
                  <c:v>Технология</c:v>
                </c:pt>
                <c:pt idx="8">
                  <c:v>Изо</c:v>
                </c:pt>
                <c:pt idx="9">
                  <c:v>Кубановедение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88.8</c:v>
                </c:pt>
                <c:pt idx="1">
                  <c:v>100</c:v>
                </c:pt>
                <c:pt idx="2">
                  <c:v>92.5</c:v>
                </c:pt>
                <c:pt idx="3">
                  <c:v>81.400000000000006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hape val="box"/>
        <c:axId val="84715776"/>
        <c:axId val="84717568"/>
        <c:axId val="0"/>
      </c:bar3DChart>
      <c:catAx>
        <c:axId val="84715776"/>
        <c:scaling>
          <c:orientation val="minMax"/>
        </c:scaling>
        <c:axPos val="b"/>
        <c:tickLblPos val="nextTo"/>
        <c:crossAx val="84717568"/>
        <c:crosses val="autoZero"/>
        <c:auto val="1"/>
        <c:lblAlgn val="ctr"/>
        <c:lblOffset val="100"/>
      </c:catAx>
      <c:valAx>
        <c:axId val="84717568"/>
        <c:scaling>
          <c:orientation val="minMax"/>
        </c:scaling>
        <c:axPos val="l"/>
        <c:majorGridlines/>
        <c:numFmt formatCode="General" sourceLinked="1"/>
        <c:tickLblPos val="nextTo"/>
        <c:crossAx val="84715776"/>
        <c:crosses val="autoZero"/>
        <c:crossBetween val="between"/>
      </c:valAx>
      <c:spPr>
        <a:solidFill>
          <a:srgbClr val="B32C16">
            <a:lumMod val="40000"/>
            <a:lumOff val="60000"/>
          </a:srgbClr>
        </a:solidFill>
      </c:spPr>
    </c:plotArea>
    <c:plotVisOnly val="1"/>
  </c:chart>
  <c:spPr>
    <a:solidFill>
      <a:srgbClr val="B32C16">
        <a:lumMod val="40000"/>
        <a:lumOff val="60000"/>
      </a:srgbClr>
    </a:solidFill>
  </c:spPr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%   СОК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6.7739204064352319E-3"/>
                  <c:y val="-0.21693121693121709"/>
                </c:manualLayout>
              </c:layout>
              <c:showVal val="1"/>
            </c:dLbl>
            <c:dLbl>
              <c:idx val="1"/>
              <c:layout>
                <c:manualLayout>
                  <c:x val="1.1854360711261626E-2"/>
                  <c:y val="-0.24603174603174618"/>
                </c:manualLayout>
              </c:layout>
              <c:showVal val="1"/>
            </c:dLbl>
            <c:dLbl>
              <c:idx val="2"/>
              <c:layout>
                <c:manualLayout>
                  <c:x val="8.4674005080440581E-3"/>
                  <c:y val="-0.21428571428571427"/>
                </c:manualLayout>
              </c:layout>
              <c:showVal val="1"/>
            </c:dLbl>
            <c:dLbl>
              <c:idx val="3"/>
              <c:layout>
                <c:manualLayout>
                  <c:x val="1.354784081287046E-2"/>
                  <c:y val="-0.22222222222222221"/>
                </c:manualLayout>
              </c:layout>
              <c:showVal val="1"/>
            </c:dLbl>
            <c:dLbl>
              <c:idx val="4"/>
              <c:layout>
                <c:manualLayout>
                  <c:x val="5.080440304826424E-3"/>
                  <c:y val="-0.24867724867724883"/>
                </c:manualLayout>
              </c:layout>
              <c:showVal val="1"/>
            </c:dLbl>
            <c:dLbl>
              <c:idx val="5"/>
              <c:layout>
                <c:manualLayout>
                  <c:x val="1.0160880609652862E-2"/>
                  <c:y val="-0.28835978835978893"/>
                </c:manualLayout>
              </c:layout>
              <c:showVal val="1"/>
            </c:dLbl>
            <c:dLbl>
              <c:idx val="6"/>
              <c:layout>
                <c:manualLayout>
                  <c:x val="1.0160880609652862E-2"/>
                  <c:y val="-0.24603174603174618"/>
                </c:manualLayout>
              </c:layout>
              <c:showVal val="1"/>
            </c:dLbl>
            <c:dLbl>
              <c:idx val="7"/>
              <c:layout>
                <c:manualLayout>
                  <c:x val="1.6934801016088099E-3"/>
                  <c:y val="-0.28835978835978893"/>
                </c:manualLayout>
              </c:layout>
              <c:showVal val="1"/>
            </c:dLbl>
            <c:dLbl>
              <c:idx val="8"/>
              <c:layout>
                <c:manualLayout>
                  <c:x val="1.6934801016088099E-3"/>
                  <c:y val="-0.28042328042328041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Русский  язык</c:v>
                </c:pt>
                <c:pt idx="1">
                  <c:v>Л.чтение</c:v>
                </c:pt>
                <c:pt idx="2">
                  <c:v>Англ.язык</c:v>
                </c:pt>
                <c:pt idx="3">
                  <c:v>Математика</c:v>
                </c:pt>
                <c:pt idx="4">
                  <c:v>Окр.мир</c:v>
                </c:pt>
                <c:pt idx="5">
                  <c:v>Музыка</c:v>
                </c:pt>
                <c:pt idx="6">
                  <c:v>Физкультура</c:v>
                </c:pt>
                <c:pt idx="7">
                  <c:v>Технология</c:v>
                </c:pt>
                <c:pt idx="8">
                  <c:v>Изо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68.8</c:v>
                </c:pt>
                <c:pt idx="1">
                  <c:v>81.2</c:v>
                </c:pt>
                <c:pt idx="2">
                  <c:v>69.900000000000006</c:v>
                </c:pt>
                <c:pt idx="3">
                  <c:v>66.8</c:v>
                </c:pt>
                <c:pt idx="4">
                  <c:v>80</c:v>
                </c:pt>
                <c:pt idx="5">
                  <c:v>100</c:v>
                </c:pt>
                <c:pt idx="6">
                  <c:v>81.3</c:v>
                </c:pt>
                <c:pt idx="7">
                  <c:v>100</c:v>
                </c:pt>
                <c:pt idx="8">
                  <c:v>97.3</c:v>
                </c:pt>
              </c:numCache>
            </c:numRef>
          </c:val>
        </c:ser>
        <c:shape val="box"/>
        <c:axId val="91755264"/>
        <c:axId val="91756800"/>
        <c:axId val="0"/>
      </c:bar3DChart>
      <c:catAx>
        <c:axId val="91755264"/>
        <c:scaling>
          <c:orientation val="minMax"/>
        </c:scaling>
        <c:axPos val="b"/>
        <c:tickLblPos val="nextTo"/>
        <c:crossAx val="91756800"/>
        <c:crosses val="autoZero"/>
        <c:auto val="1"/>
        <c:lblAlgn val="ctr"/>
        <c:lblOffset val="100"/>
      </c:catAx>
      <c:valAx>
        <c:axId val="91756800"/>
        <c:scaling>
          <c:orientation val="minMax"/>
        </c:scaling>
        <c:axPos val="l"/>
        <c:majorGridlines/>
        <c:numFmt formatCode="General" sourceLinked="1"/>
        <c:tickLblPos val="nextTo"/>
        <c:crossAx val="91755264"/>
        <c:crosses val="autoZero"/>
        <c:crossBetween val="between"/>
      </c:valAx>
    </c:plotArea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Май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Лист1!$A$2:$A$15</c:f>
              <c:strCache>
                <c:ptCount val="14"/>
                <c:pt idx="0">
                  <c:v>Конник В.</c:v>
                </c:pt>
                <c:pt idx="1">
                  <c:v>Ковалёв Д.</c:v>
                </c:pt>
                <c:pt idx="2">
                  <c:v>Карапетов Д.</c:v>
                </c:pt>
                <c:pt idx="3">
                  <c:v>Казанцева А.</c:v>
                </c:pt>
                <c:pt idx="4">
                  <c:v>Гусева Т.</c:v>
                </c:pt>
                <c:pt idx="5">
                  <c:v>Гусарова Е.</c:v>
                </c:pt>
                <c:pt idx="6">
                  <c:v>Гречаная Д.</c:v>
                </c:pt>
                <c:pt idx="7">
                  <c:v>Гордеева М.</c:v>
                </c:pt>
                <c:pt idx="8">
                  <c:v>Гострый М.</c:v>
                </c:pt>
                <c:pt idx="9">
                  <c:v>Гладышев Ю.</c:v>
                </c:pt>
                <c:pt idx="10">
                  <c:v>Варкова А.</c:v>
                </c:pt>
                <c:pt idx="11">
                  <c:v>Бушеленков Г.</c:v>
                </c:pt>
                <c:pt idx="12">
                  <c:v>Анохин М.</c:v>
                </c:pt>
                <c:pt idx="13">
                  <c:v>Асланян М.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четверть 2010 г.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cene3d>
              <a:camera prst="orthographicFront"/>
              <a:lightRig rig="balanced" dir="t">
                <a:rot lat="0" lon="0" rev="0"/>
              </a:lightRig>
            </a:scene3d>
            <a:sp3d>
              <a:bevelT w="47625" h="69850" prst="angle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Конник В.</c:v>
                </c:pt>
                <c:pt idx="1">
                  <c:v>Ковалёв Д.</c:v>
                </c:pt>
                <c:pt idx="2">
                  <c:v>Карапетов Д.</c:v>
                </c:pt>
                <c:pt idx="3">
                  <c:v>Казанцева А.</c:v>
                </c:pt>
                <c:pt idx="4">
                  <c:v>Гусева Т.</c:v>
                </c:pt>
                <c:pt idx="5">
                  <c:v>Гусарова Е.</c:v>
                </c:pt>
                <c:pt idx="6">
                  <c:v>Гречаная Д.</c:v>
                </c:pt>
                <c:pt idx="7">
                  <c:v>Гордеева М.</c:v>
                </c:pt>
                <c:pt idx="8">
                  <c:v>Гострый М.</c:v>
                </c:pt>
                <c:pt idx="9">
                  <c:v>Гладышев Ю.</c:v>
                </c:pt>
                <c:pt idx="10">
                  <c:v>Варкова А.</c:v>
                </c:pt>
                <c:pt idx="11">
                  <c:v>Бушеленков Г.</c:v>
                </c:pt>
                <c:pt idx="12">
                  <c:v>Анохин М.</c:v>
                </c:pt>
                <c:pt idx="13">
                  <c:v>Асланян М.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113</c:v>
                </c:pt>
                <c:pt idx="1">
                  <c:v>84</c:v>
                </c:pt>
                <c:pt idx="2">
                  <c:v>85</c:v>
                </c:pt>
                <c:pt idx="3">
                  <c:v>68</c:v>
                </c:pt>
                <c:pt idx="4">
                  <c:v>84</c:v>
                </c:pt>
                <c:pt idx="5">
                  <c:v>106</c:v>
                </c:pt>
                <c:pt idx="6">
                  <c:v>127</c:v>
                </c:pt>
                <c:pt idx="7">
                  <c:v>60</c:v>
                </c:pt>
                <c:pt idx="8">
                  <c:v>81</c:v>
                </c:pt>
                <c:pt idx="9">
                  <c:v>60</c:v>
                </c:pt>
                <c:pt idx="10">
                  <c:v>157</c:v>
                </c:pt>
                <c:pt idx="11">
                  <c:v>70</c:v>
                </c:pt>
                <c:pt idx="12">
                  <c:v>124</c:v>
                </c:pt>
                <c:pt idx="13">
                  <c:v>84</c:v>
                </c:pt>
              </c:numCache>
            </c:numRef>
          </c:val>
        </c:ser>
        <c:axId val="92002560"/>
        <c:axId val="91881472"/>
      </c:barChart>
      <c:catAx>
        <c:axId val="92002560"/>
        <c:scaling>
          <c:orientation val="minMax"/>
        </c:scaling>
        <c:axPos val="l"/>
        <c:tickLblPos val="nextTo"/>
        <c:crossAx val="91881472"/>
        <c:crosses val="autoZero"/>
        <c:auto val="1"/>
        <c:lblAlgn val="ctr"/>
        <c:lblOffset val="100"/>
      </c:catAx>
      <c:valAx>
        <c:axId val="91881472"/>
        <c:scaling>
          <c:orientation val="minMax"/>
        </c:scaling>
        <c:axPos val="b"/>
        <c:majorGridlines/>
        <c:numFmt formatCode="General" sourceLinked="1"/>
        <c:tickLblPos val="nextTo"/>
        <c:crossAx val="92002560"/>
        <c:crosses val="autoZero"/>
        <c:crossBetween val="between"/>
      </c:valAx>
      <c:spPr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c:spPr>
    </c:plotArea>
    <c:legend>
      <c:legendPos val="r"/>
      <c:layout/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Май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Лист1!$A$2:$A$14</c:f>
              <c:strCache>
                <c:ptCount val="13"/>
                <c:pt idx="0">
                  <c:v>Харченко А.</c:v>
                </c:pt>
                <c:pt idx="1">
                  <c:v>Фоменко Д.</c:v>
                </c:pt>
                <c:pt idx="2">
                  <c:v>Толмачев И.</c:v>
                </c:pt>
                <c:pt idx="3">
                  <c:v>Тищенко М.</c:v>
                </c:pt>
                <c:pt idx="4">
                  <c:v>Серякова А.</c:v>
                </c:pt>
                <c:pt idx="5">
                  <c:v>Самойлов Н.</c:v>
                </c:pt>
                <c:pt idx="6">
                  <c:v>Рыльцова В.</c:v>
                </c:pt>
                <c:pt idx="7">
                  <c:v>Петрова К.</c:v>
                </c:pt>
                <c:pt idx="8">
                  <c:v>Пагул М.</c:v>
                </c:pt>
                <c:pt idx="9">
                  <c:v>Новиков А.</c:v>
                </c:pt>
                <c:pt idx="10">
                  <c:v>Круглов А.</c:v>
                </c:pt>
                <c:pt idx="11">
                  <c:v>Косицына В.</c:v>
                </c:pt>
                <c:pt idx="12">
                  <c:v>Кононова Ел.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четверть 2010 г.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Лист1!$A$2:$A$14</c:f>
              <c:strCache>
                <c:ptCount val="13"/>
                <c:pt idx="0">
                  <c:v>Харченко А.</c:v>
                </c:pt>
                <c:pt idx="1">
                  <c:v>Фоменко Д.</c:v>
                </c:pt>
                <c:pt idx="2">
                  <c:v>Толмачев И.</c:v>
                </c:pt>
                <c:pt idx="3">
                  <c:v>Тищенко М.</c:v>
                </c:pt>
                <c:pt idx="4">
                  <c:v>Серякова А.</c:v>
                </c:pt>
                <c:pt idx="5">
                  <c:v>Самойлов Н.</c:v>
                </c:pt>
                <c:pt idx="6">
                  <c:v>Рыльцова В.</c:v>
                </c:pt>
                <c:pt idx="7">
                  <c:v>Петрова К.</c:v>
                </c:pt>
                <c:pt idx="8">
                  <c:v>Пагул М.</c:v>
                </c:pt>
                <c:pt idx="9">
                  <c:v>Новиков А.</c:v>
                </c:pt>
                <c:pt idx="10">
                  <c:v>Круглов А.</c:v>
                </c:pt>
                <c:pt idx="11">
                  <c:v>Косицына В.</c:v>
                </c:pt>
                <c:pt idx="12">
                  <c:v>Кононова Ел.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90</c:v>
                </c:pt>
                <c:pt idx="1">
                  <c:v>76</c:v>
                </c:pt>
                <c:pt idx="2">
                  <c:v>142</c:v>
                </c:pt>
                <c:pt idx="3">
                  <c:v>105</c:v>
                </c:pt>
                <c:pt idx="4">
                  <c:v>105</c:v>
                </c:pt>
                <c:pt idx="5">
                  <c:v>82</c:v>
                </c:pt>
                <c:pt idx="6">
                  <c:v>140</c:v>
                </c:pt>
                <c:pt idx="7">
                  <c:v>114</c:v>
                </c:pt>
                <c:pt idx="8">
                  <c:v>44</c:v>
                </c:pt>
                <c:pt idx="9">
                  <c:v>117</c:v>
                </c:pt>
                <c:pt idx="10">
                  <c:v>116</c:v>
                </c:pt>
                <c:pt idx="11">
                  <c:v>124</c:v>
                </c:pt>
                <c:pt idx="12">
                  <c:v>100</c:v>
                </c:pt>
              </c:numCache>
            </c:numRef>
          </c:val>
        </c:ser>
        <c:axId val="92186112"/>
        <c:axId val="92187648"/>
      </c:barChart>
      <c:catAx>
        <c:axId val="92186112"/>
        <c:scaling>
          <c:orientation val="minMax"/>
        </c:scaling>
        <c:axPos val="l"/>
        <c:tickLblPos val="nextTo"/>
        <c:crossAx val="92187648"/>
        <c:crosses val="autoZero"/>
        <c:auto val="1"/>
        <c:lblAlgn val="ctr"/>
        <c:lblOffset val="100"/>
      </c:catAx>
      <c:valAx>
        <c:axId val="92187648"/>
        <c:scaling>
          <c:orientation val="minMax"/>
        </c:scaling>
        <c:axPos val="b"/>
        <c:majorGridlines/>
        <c:numFmt formatCode="General" sourceLinked="1"/>
        <c:tickLblPos val="nextTo"/>
        <c:crossAx val="92186112"/>
        <c:crosses val="autoZero"/>
        <c:crossBetween val="between"/>
      </c:valAx>
      <c:spPr>
        <a:solidFill>
          <a:schemeClr val="accent2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0.13251</cdr:x>
      <cdr:y>0.42758</cdr:y>
    </cdr:from>
    <cdr:to>
      <cdr:x>0.25444</cdr:x>
      <cdr:y>0.61806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3760" y="20526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0.12299</cdr:x>
      <cdr:y>0.6508</cdr:y>
    </cdr:from>
    <cdr:to>
      <cdr:x>0.24492</cdr:x>
      <cdr:y>0.84127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2322" y="3124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0.13251</cdr:x>
      <cdr:y>0.6508</cdr:y>
    </cdr:from>
    <cdr:to>
      <cdr:x>0.25444</cdr:x>
      <cdr:y>0.84127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93760" y="3124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0.14204</cdr:x>
      <cdr:y>0.14484</cdr:y>
    </cdr:from>
    <cdr:to>
      <cdr:x>0.26397</cdr:x>
      <cdr:y>0.33532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65198" y="6953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0.14204</cdr:x>
      <cdr:y>0.14484</cdr:y>
    </cdr:from>
    <cdr:to>
      <cdr:x>0.26397</cdr:x>
      <cdr:y>0.33532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65198" y="6953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3A6A85-ED58-47CA-AF1A-8A788AFE8001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96FBC0-6AB2-4169-9C0E-7C465F963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285860"/>
            <a:ext cx="7406640" cy="1472184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Итоги      1   четверти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учащихся  3 класса  «А»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7481910" cy="1745300"/>
          </a:xfrm>
        </p:spPr>
        <p:txBody>
          <a:bodyPr/>
          <a:lstStyle/>
          <a:p>
            <a:r>
              <a:rPr lang="ru-RU" dirty="0" smtClean="0"/>
              <a:t>Классный  руководитель: Комарова А.В.</a:t>
            </a:r>
          </a:p>
          <a:p>
            <a:endParaRPr lang="ru-RU" dirty="0" smtClean="0"/>
          </a:p>
          <a:p>
            <a:r>
              <a:rPr lang="ru-RU" dirty="0" smtClean="0"/>
              <a:t>                  2010-2011   учебный 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Техника  чтения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rgbClr val="66FF66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Русский  язык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1143000"/>
          <a:ext cx="7497760" cy="515079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044"/>
                <a:gridCol w="1428760"/>
                <a:gridCol w="428628"/>
                <a:gridCol w="500066"/>
                <a:gridCol w="500066"/>
                <a:gridCol w="501918"/>
                <a:gridCol w="493702"/>
                <a:gridCol w="493702"/>
                <a:gridCol w="740553"/>
                <a:gridCol w="555414"/>
                <a:gridCol w="802265"/>
                <a:gridCol w="552642"/>
              </a:tblGrid>
              <a:tr h="1071554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№  1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Контр.</a:t>
                      </a:r>
                      <a:r>
                        <a:rPr lang="ru-RU" sz="1200" baseline="0" dirty="0" smtClean="0"/>
                        <a:t> списывание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1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работа    №  2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3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№  2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4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 №  3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Словарный</a:t>
                      </a:r>
                      <a:r>
                        <a:rPr lang="ru-RU" sz="1200" baseline="0" dirty="0" smtClean="0"/>
                        <a:t>  диктант  №   1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Словарный</a:t>
                      </a:r>
                      <a:r>
                        <a:rPr lang="ru-RU" sz="1200" baseline="0" dirty="0" smtClean="0"/>
                        <a:t>  диктант  №   2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Асланян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Анохин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Бушеленков</a:t>
                      </a:r>
                      <a:r>
                        <a:rPr lang="ru-RU" sz="1600" dirty="0" smtClean="0"/>
                        <a:t>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Варкова</a:t>
                      </a:r>
                      <a:r>
                        <a:rPr lang="ru-RU" sz="1600" dirty="0" smtClean="0"/>
                        <a:t> 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4/5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Гладышев 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Гострый</a:t>
                      </a:r>
                      <a:r>
                        <a:rPr lang="ru-RU" sz="1600" dirty="0" smtClean="0"/>
                        <a:t>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Гордеева</a:t>
                      </a:r>
                      <a:r>
                        <a:rPr lang="ru-RU" sz="1600" baseline="0" dirty="0" smtClean="0"/>
                        <a:t>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Гречаная</a:t>
                      </a:r>
                      <a:r>
                        <a:rPr lang="ru-RU" sz="1600" dirty="0" smtClean="0"/>
                        <a:t> 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Гусарова</a:t>
                      </a:r>
                      <a:r>
                        <a:rPr lang="ru-RU" sz="1600" dirty="0" smtClean="0"/>
                        <a:t> 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Гусева 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Казанцева 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rgbClr val="66FF66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Русский  язык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1143000"/>
          <a:ext cx="7497760" cy="515079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044"/>
                <a:gridCol w="1428760"/>
                <a:gridCol w="428628"/>
                <a:gridCol w="500066"/>
                <a:gridCol w="500066"/>
                <a:gridCol w="501918"/>
                <a:gridCol w="493702"/>
                <a:gridCol w="493702"/>
                <a:gridCol w="582380"/>
                <a:gridCol w="571504"/>
                <a:gridCol w="714380"/>
                <a:gridCol w="782610"/>
              </a:tblGrid>
              <a:tr h="1071554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№  1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Контр.</a:t>
                      </a:r>
                      <a:r>
                        <a:rPr lang="ru-RU" sz="1200" baseline="0" dirty="0" smtClean="0"/>
                        <a:t> списывание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1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работа    №  2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3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№  2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4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 №  3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Словарный</a:t>
                      </a:r>
                      <a:r>
                        <a:rPr lang="ru-RU" sz="1200" baseline="0" dirty="0" smtClean="0"/>
                        <a:t>  диктант  №   1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Словарный</a:t>
                      </a:r>
                      <a:r>
                        <a:rPr lang="ru-RU" sz="1200" baseline="0" dirty="0" smtClean="0"/>
                        <a:t>  диктант  №   2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Карапетов</a:t>
                      </a:r>
                      <a:r>
                        <a:rPr lang="ru-RU" dirty="0" smtClean="0"/>
                        <a:t>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Ковалёв 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Конник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Кононова 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Косицына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Круглов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Новиков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4/5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Пагул</a:t>
                      </a:r>
                      <a:r>
                        <a:rPr lang="ru-RU" dirty="0" smtClean="0"/>
                        <a:t>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Петрова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Рыльцова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Самойлов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rgbClr val="66FF66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Русский  язык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1143000"/>
          <a:ext cx="7497760" cy="29257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044"/>
                <a:gridCol w="1428760"/>
                <a:gridCol w="428628"/>
                <a:gridCol w="500066"/>
                <a:gridCol w="500066"/>
                <a:gridCol w="501918"/>
                <a:gridCol w="493702"/>
                <a:gridCol w="493702"/>
                <a:gridCol w="740553"/>
                <a:gridCol w="555414"/>
                <a:gridCol w="802265"/>
                <a:gridCol w="552642"/>
              </a:tblGrid>
              <a:tr h="1071554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№  1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Контр.</a:t>
                      </a:r>
                      <a:r>
                        <a:rPr lang="ru-RU" sz="1200" baseline="0" dirty="0" smtClean="0"/>
                        <a:t> списывание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1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работа    №  2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3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№  2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Проверочная  работа    №  4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Диктант  №  3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Словарный</a:t>
                      </a:r>
                      <a:r>
                        <a:rPr lang="ru-RU" sz="1200" baseline="0" dirty="0" smtClean="0"/>
                        <a:t>  диктант  №   1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Словарный</a:t>
                      </a:r>
                      <a:r>
                        <a:rPr lang="ru-RU" sz="1200" baseline="0" dirty="0" smtClean="0"/>
                        <a:t>  диктант  №   2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Серякова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Тищенко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Толмачев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Фоменко 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Харченко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Математика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1143000"/>
          <a:ext cx="7358091" cy="52936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5845"/>
                <a:gridCol w="1618777"/>
                <a:gridCol w="1643074"/>
                <a:gridCol w="1428760"/>
                <a:gridCol w="1571635"/>
              </a:tblGrid>
              <a:tr h="121443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Контрольная</a:t>
                      </a:r>
                    </a:p>
                    <a:p>
                      <a:r>
                        <a:rPr lang="ru-RU" sz="1200" b="0" dirty="0" smtClean="0"/>
                        <a:t>работа</a:t>
                      </a:r>
                      <a:r>
                        <a:rPr lang="ru-RU" sz="1200" b="0" baseline="0" dirty="0" smtClean="0"/>
                        <a:t>   №  1</a:t>
                      </a:r>
                    </a:p>
                    <a:p>
                      <a:r>
                        <a:rPr lang="ru-RU" sz="1200" b="0" baseline="0" dirty="0" smtClean="0"/>
                        <a:t>«Повторение»</a:t>
                      </a:r>
                      <a:endParaRPr lang="ru-RU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b="0" dirty="0" err="1" smtClean="0"/>
                        <a:t>Математичес</a:t>
                      </a:r>
                      <a:r>
                        <a:rPr lang="ru-RU" sz="1200" b="0" dirty="0" smtClean="0"/>
                        <a:t>-</a:t>
                      </a:r>
                    </a:p>
                    <a:p>
                      <a:r>
                        <a:rPr lang="ru-RU" sz="1200" b="0" dirty="0" smtClean="0"/>
                        <a:t>кий  диктант №1</a:t>
                      </a:r>
                      <a:endParaRPr lang="ru-RU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Контрольная  работа  №   2</a:t>
                      </a:r>
                    </a:p>
                    <a:p>
                      <a:r>
                        <a:rPr lang="ru-RU" sz="1200" b="0" dirty="0" smtClean="0"/>
                        <a:t>«</a:t>
                      </a:r>
                      <a:r>
                        <a:rPr lang="ru-RU" sz="1200" b="0" dirty="0" err="1" smtClean="0"/>
                        <a:t>Внетабличное</a:t>
                      </a:r>
                      <a:r>
                        <a:rPr lang="ru-RU" sz="1200" b="0" dirty="0" smtClean="0"/>
                        <a:t> </a:t>
                      </a:r>
                    </a:p>
                    <a:p>
                      <a:r>
                        <a:rPr lang="ru-RU" sz="1200" b="0" dirty="0" smtClean="0"/>
                        <a:t>умножение и</a:t>
                      </a:r>
                    </a:p>
                    <a:p>
                      <a:r>
                        <a:rPr lang="ru-RU" sz="1200" b="0" dirty="0" smtClean="0"/>
                        <a:t>деление»</a:t>
                      </a:r>
                      <a:endParaRPr lang="ru-RU" sz="1200" b="0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Асланян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Анохин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Бушеленков</a:t>
                      </a:r>
                      <a:r>
                        <a:rPr lang="ru-RU" sz="1600" dirty="0" smtClean="0"/>
                        <a:t>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Варкова</a:t>
                      </a:r>
                      <a:r>
                        <a:rPr lang="ru-RU" sz="1600" dirty="0" smtClean="0"/>
                        <a:t> 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Гладышев 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Гострый</a:t>
                      </a:r>
                      <a:r>
                        <a:rPr lang="ru-RU" sz="1600" dirty="0" smtClean="0"/>
                        <a:t>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Гордеева</a:t>
                      </a:r>
                      <a:r>
                        <a:rPr lang="ru-RU" sz="1600" baseline="0" dirty="0" smtClean="0"/>
                        <a:t>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Гречаная</a:t>
                      </a:r>
                      <a:r>
                        <a:rPr lang="ru-RU" sz="1600" dirty="0" smtClean="0"/>
                        <a:t> 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Гусарова</a:t>
                      </a:r>
                      <a:r>
                        <a:rPr lang="ru-RU" sz="1600" dirty="0" smtClean="0"/>
                        <a:t> 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4/5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Гусева 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Казанцева 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Математика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1142985"/>
          <a:ext cx="7429530" cy="52936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06484"/>
                <a:gridCol w="1536700"/>
                <a:gridCol w="1643074"/>
                <a:gridCol w="1571636"/>
                <a:gridCol w="1571636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Контрольная</a:t>
                      </a:r>
                    </a:p>
                    <a:p>
                      <a:r>
                        <a:rPr lang="ru-RU" sz="1200" b="0" dirty="0" smtClean="0"/>
                        <a:t>работа</a:t>
                      </a:r>
                      <a:r>
                        <a:rPr lang="ru-RU" sz="1200" b="0" baseline="0" dirty="0" smtClean="0"/>
                        <a:t>   №  1</a:t>
                      </a:r>
                    </a:p>
                    <a:p>
                      <a:r>
                        <a:rPr lang="ru-RU" sz="1200" b="0" baseline="0" dirty="0" smtClean="0"/>
                        <a:t>«Повторение»</a:t>
                      </a:r>
                      <a:endParaRPr lang="ru-RU" sz="1200" b="0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b="0" dirty="0" err="1" smtClean="0"/>
                        <a:t>Математичес</a:t>
                      </a:r>
                      <a:r>
                        <a:rPr lang="ru-RU" sz="1200" b="0" dirty="0" smtClean="0"/>
                        <a:t>-</a:t>
                      </a:r>
                    </a:p>
                    <a:p>
                      <a:r>
                        <a:rPr lang="ru-RU" sz="1200" b="0" dirty="0" smtClean="0"/>
                        <a:t>кий  диктант №1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Контрольная  работа  №   2</a:t>
                      </a:r>
                    </a:p>
                    <a:p>
                      <a:r>
                        <a:rPr lang="ru-RU" sz="1200" b="0" dirty="0" smtClean="0"/>
                        <a:t>«</a:t>
                      </a:r>
                      <a:r>
                        <a:rPr lang="ru-RU" sz="1200" b="0" dirty="0" err="1" smtClean="0"/>
                        <a:t>Внетабличное</a:t>
                      </a:r>
                      <a:r>
                        <a:rPr lang="ru-RU" sz="1200" b="0" dirty="0" smtClean="0"/>
                        <a:t> </a:t>
                      </a:r>
                    </a:p>
                    <a:p>
                      <a:r>
                        <a:rPr lang="ru-RU" sz="1200" b="0" dirty="0" smtClean="0"/>
                        <a:t>умножение и</a:t>
                      </a:r>
                    </a:p>
                    <a:p>
                      <a:r>
                        <a:rPr lang="ru-RU" sz="1200" b="0" dirty="0" smtClean="0"/>
                        <a:t>деление»</a:t>
                      </a:r>
                    </a:p>
                    <a:p>
                      <a:endParaRPr lang="ru-RU" sz="1200" b="0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Карапетов</a:t>
                      </a:r>
                      <a:r>
                        <a:rPr lang="ru-RU" dirty="0" smtClean="0"/>
                        <a:t>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4/5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4/5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4/5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Ковалёв 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Конник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Кононова 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Косицына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Круглов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Новиков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Пагул</a:t>
                      </a:r>
                      <a:r>
                        <a:rPr lang="ru-RU" dirty="0" smtClean="0"/>
                        <a:t>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Петрова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Рыльцова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Самойлов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Математика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1143000"/>
          <a:ext cx="7429530" cy="29971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06484"/>
                <a:gridCol w="1608138"/>
                <a:gridCol w="1643074"/>
                <a:gridCol w="1785950"/>
                <a:gridCol w="1285884"/>
              </a:tblGrid>
              <a:tr h="1142992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Контрольная</a:t>
                      </a:r>
                    </a:p>
                    <a:p>
                      <a:r>
                        <a:rPr lang="ru-RU" sz="1200" b="0" dirty="0" smtClean="0"/>
                        <a:t>работа</a:t>
                      </a:r>
                      <a:r>
                        <a:rPr lang="ru-RU" sz="1200" b="0" baseline="0" dirty="0" smtClean="0"/>
                        <a:t>   №  1</a:t>
                      </a:r>
                    </a:p>
                    <a:p>
                      <a:r>
                        <a:rPr lang="ru-RU" sz="1200" b="0" baseline="0" dirty="0" smtClean="0"/>
                        <a:t>«Повторение»</a:t>
                      </a:r>
                      <a:endParaRPr lang="ru-RU" sz="1200" b="0" dirty="0" smtClean="0"/>
                    </a:p>
                    <a:p>
                      <a:endParaRPr lang="ru-RU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b="0" dirty="0" err="1" smtClean="0"/>
                        <a:t>Математичес</a:t>
                      </a:r>
                      <a:r>
                        <a:rPr lang="ru-RU" sz="1200" b="0" dirty="0" smtClean="0"/>
                        <a:t>-</a:t>
                      </a:r>
                    </a:p>
                    <a:p>
                      <a:r>
                        <a:rPr lang="ru-RU" sz="1200" b="0" dirty="0" smtClean="0"/>
                        <a:t>кий  диктант №1</a:t>
                      </a:r>
                    </a:p>
                    <a:p>
                      <a:endParaRPr lang="ru-RU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Контрольная  работа  №   2</a:t>
                      </a:r>
                    </a:p>
                    <a:p>
                      <a:r>
                        <a:rPr lang="ru-RU" sz="1200" b="0" dirty="0" smtClean="0"/>
                        <a:t>«</a:t>
                      </a:r>
                      <a:r>
                        <a:rPr lang="ru-RU" sz="1200" b="0" dirty="0" err="1" smtClean="0"/>
                        <a:t>Внетабличное</a:t>
                      </a:r>
                      <a:r>
                        <a:rPr lang="ru-RU" sz="1200" b="0" dirty="0" smtClean="0"/>
                        <a:t> </a:t>
                      </a:r>
                    </a:p>
                    <a:p>
                      <a:r>
                        <a:rPr lang="ru-RU" sz="1200" b="0" dirty="0" smtClean="0"/>
                        <a:t>умножение и</a:t>
                      </a:r>
                    </a:p>
                    <a:p>
                      <a:r>
                        <a:rPr lang="ru-RU" sz="1200" b="0" dirty="0" smtClean="0"/>
                        <a:t>деление»</a:t>
                      </a:r>
                    </a:p>
                    <a:p>
                      <a:endParaRPr lang="ru-RU" sz="1200" b="0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Серякова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Тищенко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Толмачев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4/5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Фоменко 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Харченко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2/3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Отметки  по  предметам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545519"/>
          <a:ext cx="7499350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578"/>
                <a:gridCol w="642942"/>
                <a:gridCol w="571504"/>
                <a:gridCol w="785818"/>
                <a:gridCol w="714380"/>
                <a:gridCol w="642942"/>
                <a:gridCol w="571504"/>
                <a:gridCol w="571504"/>
                <a:gridCol w="571504"/>
                <a:gridCol w="647674"/>
              </a:tblGrid>
              <a:tr h="177706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Л.чтение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Англ. язык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Окр.мир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Изобр.иск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Физкультура</a:t>
                      </a:r>
                      <a:endParaRPr lang="ru-RU" dirty="0"/>
                    </a:p>
                  </a:txBody>
                  <a:tcPr vert="vert270"/>
                </a:tc>
              </a:tr>
              <a:tr h="44493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1. Асланян М.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2. Анохин 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3.Бушеленков Г.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4.Варкова  А.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5.Гладышев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 Ю.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6.Гострый М.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7.Гордеева М.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357166"/>
          <a:ext cx="7499350" cy="5805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578"/>
                <a:gridCol w="642942"/>
                <a:gridCol w="571504"/>
                <a:gridCol w="785818"/>
                <a:gridCol w="714380"/>
                <a:gridCol w="642942"/>
                <a:gridCol w="571504"/>
                <a:gridCol w="571504"/>
                <a:gridCol w="571504"/>
                <a:gridCol w="647674"/>
              </a:tblGrid>
              <a:tr h="177706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Л.чтение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Англ. язык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Окр.мир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Изобр.иск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Физкультура</a:t>
                      </a:r>
                      <a:endParaRPr lang="ru-RU" dirty="0"/>
                    </a:p>
                  </a:txBody>
                  <a:tcPr vert="vert270"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8.Гречаная</a:t>
                      </a:r>
                      <a:r>
                        <a:rPr lang="ru-RU" sz="1600" baseline="0" dirty="0" smtClean="0"/>
                        <a:t> 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9.Гусарова Ел.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10.Гусева 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11.Казанцева  Ан.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12.Карапетов</a:t>
                      </a:r>
                      <a:r>
                        <a:rPr lang="ru-RU" sz="1600" baseline="0" dirty="0" smtClean="0"/>
                        <a:t> 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13.Ковалёв 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14.Конник  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15.Кононова Ел.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16.Косицына 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17.Круглов 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357166"/>
          <a:ext cx="7499350" cy="5805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578"/>
                <a:gridCol w="642942"/>
                <a:gridCol w="571504"/>
                <a:gridCol w="785818"/>
                <a:gridCol w="714380"/>
                <a:gridCol w="642942"/>
                <a:gridCol w="571504"/>
                <a:gridCol w="571504"/>
                <a:gridCol w="571504"/>
                <a:gridCol w="647674"/>
              </a:tblGrid>
              <a:tr h="177706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Л.чтение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Англ. язык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Окр.мир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Изобр.иск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Физкультура</a:t>
                      </a:r>
                      <a:endParaRPr lang="ru-RU" dirty="0"/>
                    </a:p>
                  </a:txBody>
                  <a:tcPr vert="vert270"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18.Новиков Ал.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19.Пагул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20.Петрова  К.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21.Рыльцова  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22.Самойлов Н.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444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23.Серякова а</a:t>
                      </a:r>
                      <a:r>
                        <a:rPr lang="ru-RU" sz="1600" baseline="0" dirty="0" smtClean="0"/>
                        <a:t> 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24. Тищенко 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25. Толмачёв  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26.Фоменко 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396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27.Харченко  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Успеваемость  класса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Успеваемость  по  предметам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Успеваемость  по  предметам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Успеваемость  по  предметам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299B29"/>
                </a:solidFill>
              </a:rPr>
              <a:t>Техника  чтения</a:t>
            </a:r>
            <a:endParaRPr lang="ru-RU" b="1" dirty="0">
              <a:solidFill>
                <a:srgbClr val="299B2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528</TotalTime>
  <Words>1250</Words>
  <Application>Microsoft Office PowerPoint</Application>
  <PresentationFormat>Экран (4:3)</PresentationFormat>
  <Paragraphs>871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Итоги      1   четверти учащихся  3 класса  «А»</vt:lpstr>
      <vt:lpstr>Отметки  по  предметам</vt:lpstr>
      <vt:lpstr>Слайд 3</vt:lpstr>
      <vt:lpstr>Слайд 4</vt:lpstr>
      <vt:lpstr>Успеваемость  класса</vt:lpstr>
      <vt:lpstr>Успеваемость  по  предметам</vt:lpstr>
      <vt:lpstr>Успеваемость  по  предметам</vt:lpstr>
      <vt:lpstr>Успеваемость  по  предметам</vt:lpstr>
      <vt:lpstr>Техника  чтения</vt:lpstr>
      <vt:lpstr>Техника  чтения</vt:lpstr>
      <vt:lpstr>Русский  язык</vt:lpstr>
      <vt:lpstr>Русский  язык</vt:lpstr>
      <vt:lpstr>Русский  язык</vt:lpstr>
      <vt:lpstr>Математика</vt:lpstr>
      <vt:lpstr>Математика</vt:lpstr>
      <vt:lpstr>Математика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     1   четверти учащихся  3 класса  «А»</dc:title>
  <dc:creator>1</dc:creator>
  <cp:lastModifiedBy>Admin</cp:lastModifiedBy>
  <cp:revision>57</cp:revision>
  <dcterms:created xsi:type="dcterms:W3CDTF">2010-11-03T11:03:35Z</dcterms:created>
  <dcterms:modified xsi:type="dcterms:W3CDTF">2011-01-02T21:43:29Z</dcterms:modified>
</cp:coreProperties>
</file>