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4" r:id="rId19"/>
    <p:sldId id="288" r:id="rId20"/>
    <p:sldId id="289" r:id="rId21"/>
    <p:sldId id="290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86" r:id="rId32"/>
    <p:sldId id="287" r:id="rId33"/>
    <p:sldId id="29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086346-3AC8-4316-92B9-C2BDF12CF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098B9-5583-4360-A104-76875D0387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CC572-CB54-4EB7-A728-E02158E910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4CCD6-B43F-4423-9577-1CCB906DB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3E7E7-0356-4F43-B1FC-DA8A74622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C6F95-4F68-47FC-AF3A-180DFF124F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99B6B-DC63-41F9-B75A-8D26A9DF7D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61087-19B0-4362-ADCE-F0EA887E8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A6B4E-6283-44F5-BDAC-25CBC9BE98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0A056-36FE-4EEF-8BB1-EBAEEBB1AF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F6ED2-F90F-4BC0-8C2B-055E62163E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86F4089-D684-4C6E-B9B8-47F89343AA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2003-06.photosight.ru/30/241677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2007-07.photosight.ru/02/2174187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tokritik.ru/photo/2227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yadflora.narod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260648"/>
            <a:ext cx="7772400" cy="3076596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Строим город </a:t>
            </a:r>
            <a:r>
              <a:rPr lang="ru-RU" sz="6000" dirty="0" err="1" smtClean="0">
                <a:solidFill>
                  <a:srgbClr val="FF0000"/>
                </a:solidFill>
                <a:latin typeface="Monotype Corsiva" pitchFamily="66" charset="0"/>
              </a:rPr>
              <a:t>ЭкоГрад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457480" y="3571876"/>
            <a:ext cx="6400800" cy="2786082"/>
          </a:xfrm>
        </p:spPr>
        <p:txBody>
          <a:bodyPr/>
          <a:lstStyle/>
          <a:p>
            <a:pPr algn="l"/>
            <a:r>
              <a:rPr lang="ru-RU" sz="2000" dirty="0" smtClean="0">
                <a:cs typeface="Times New Roman" pitchFamily="18" charset="0"/>
              </a:rPr>
              <a:t>Работу выполнили: ученики </a:t>
            </a:r>
            <a:r>
              <a:rPr lang="ru-RU" sz="2000" dirty="0" smtClean="0">
                <a:cs typeface="Times New Roman" pitchFamily="18" charset="0"/>
              </a:rPr>
              <a:t>3 </a:t>
            </a:r>
            <a:r>
              <a:rPr lang="ru-RU" sz="2000" dirty="0" smtClean="0">
                <a:cs typeface="Times New Roman" pitchFamily="18" charset="0"/>
              </a:rPr>
              <a:t>класса Б</a:t>
            </a:r>
          </a:p>
          <a:p>
            <a:pPr algn="l"/>
            <a:r>
              <a:rPr lang="ru-RU" sz="2000" dirty="0" smtClean="0">
                <a:cs typeface="Times New Roman" pitchFamily="18" charset="0"/>
              </a:rPr>
              <a:t>специальной (коррекционной) общеобразовательной  школы № 75 </a:t>
            </a:r>
          </a:p>
          <a:p>
            <a:pPr algn="l"/>
            <a:r>
              <a:rPr lang="ru-RU" sz="2000" dirty="0" smtClean="0">
                <a:cs typeface="Times New Roman" pitchFamily="18" charset="0"/>
              </a:rPr>
              <a:t>г. Набережные </a:t>
            </a:r>
            <a:r>
              <a:rPr lang="ru-RU" sz="2000" dirty="0" smtClean="0">
                <a:cs typeface="Times New Roman" pitchFamily="18" charset="0"/>
              </a:rPr>
              <a:t>Челны </a:t>
            </a:r>
            <a:r>
              <a:rPr lang="ru-RU" sz="2000" dirty="0" err="1" smtClean="0">
                <a:cs typeface="Times New Roman" pitchFamily="18" charset="0"/>
              </a:rPr>
              <a:t>Понятов</a:t>
            </a:r>
            <a:r>
              <a:rPr lang="ru-RU" sz="2000" dirty="0" smtClean="0">
                <a:cs typeface="Times New Roman" pitchFamily="18" charset="0"/>
              </a:rPr>
              <a:t> Егор, Королёва Александра, Серебряков  Арсений</a:t>
            </a:r>
          </a:p>
          <a:p>
            <a:pPr algn="l"/>
            <a:r>
              <a:rPr lang="ru-RU" sz="2000" dirty="0" smtClean="0">
                <a:cs typeface="Times New Roman" pitchFamily="18" charset="0"/>
              </a:rPr>
              <a:t>Руководитель</a:t>
            </a:r>
            <a:r>
              <a:rPr lang="ru-RU" sz="2000" dirty="0" smtClean="0">
                <a:cs typeface="Times New Roman" pitchFamily="18" charset="0"/>
              </a:rPr>
              <a:t>: </a:t>
            </a:r>
            <a:r>
              <a:rPr lang="ru-RU" sz="2000" dirty="0" err="1" smtClean="0">
                <a:cs typeface="Times New Roman" pitchFamily="18" charset="0"/>
              </a:rPr>
              <a:t>Ширыбырова</a:t>
            </a:r>
            <a:r>
              <a:rPr lang="ru-RU" sz="2000" dirty="0" smtClean="0">
                <a:cs typeface="Times New Roman" pitchFamily="18" charset="0"/>
              </a:rPr>
              <a:t> Л.Н., учитель начальных классов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4813"/>
            <a:ext cx="8280920" cy="56911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cs typeface="Times New Roman" pitchFamily="18" charset="0"/>
              </a:rPr>
              <a:t>над которой сияет «радуга дружбы». Все улицы разного цвета, ведь все жители разные, но объединяют их интересы: желтый цвет – жителям интересны насекомые, оранжевый – животные, красный – растения, зелёный – взаимосвязь всего живого на </a:t>
            </a:r>
            <a:r>
              <a:rPr lang="ru-RU" dirty="0"/>
              <a:t>Земле, синий – птицы. </a:t>
            </a:r>
            <a:r>
              <a:rPr lang="ru-RU" dirty="0" smtClean="0"/>
              <a:t>Но для каждого важен закон здорового образа жизни: без вредных привычек по жизни иди, здоровье своё и других береги.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56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Девизы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групп: 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cs typeface="Times New Roman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cs typeface="Times New Roman" pitchFamily="18" charset="0"/>
              </a:rPr>
              <a:t>Ботаники»: </a:t>
            </a:r>
            <a:r>
              <a:rPr lang="ru-RU" dirty="0">
                <a:cs typeface="Times New Roman" pitchFamily="18" charset="0"/>
              </a:rPr>
              <a:t>Имя «Ботаник» гордо звучит! Не порть природу! Поставим щит!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cs typeface="Times New Roman" pitchFamily="18" charset="0"/>
              </a:rPr>
              <a:t>«Зоологи»: </a:t>
            </a:r>
            <a:r>
              <a:rPr lang="ru-RU" dirty="0">
                <a:cs typeface="Times New Roman" pitchFamily="18" charset="0"/>
              </a:rPr>
              <a:t>Кто в Беличий переулок зайдёт – тот знания приобретёт.</a:t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09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096344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cs typeface="Times New Roman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cs typeface="Times New Roman" pitchFamily="18" charset="0"/>
              </a:rPr>
              <a:t>Орнитологи»: </a:t>
            </a:r>
            <a:r>
              <a:rPr lang="ru-RU" dirty="0">
                <a:cs typeface="Times New Roman" pitchFamily="18" charset="0"/>
              </a:rPr>
              <a:t>Мы все Совы – умные, хищники бесшумные. На вопрос ответ найдём и пятёрку принесём</a:t>
            </a:r>
            <a:r>
              <a:rPr lang="ru-RU" dirty="0" smtClean="0">
                <a:cs typeface="Times New Roman" pitchFamily="18" charset="0"/>
              </a:rPr>
              <a:t>.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cs typeface="Times New Roman" pitchFamily="18" charset="0"/>
              </a:rPr>
              <a:t>«Энтомологи»: </a:t>
            </a:r>
            <a:r>
              <a:rPr lang="ru-RU" dirty="0" smtClean="0">
                <a:cs typeface="Times New Roman" pitchFamily="18" charset="0"/>
              </a:rPr>
              <a:t>Как интересен этот мир! Столько открытий новых! Мы изучим этот мир – это мир насекомых!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63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«Экологи»: </a:t>
            </a:r>
            <a:r>
              <a:rPr lang="ru-RU" dirty="0" smtClean="0"/>
              <a:t>Природу будем охранять, любить, ценить и уважать.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2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Герб</a:t>
            </a:r>
            <a:r>
              <a:rPr lang="ru-RU" dirty="0" smtClean="0"/>
              <a:t> схематически делится на 4 части, на которых мы изобразили с помощью символов: себя, жителей как неотъемлемую часть города; девиз города; собственные ощущения; мечты.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7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Рисунок герба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бовь\Desktop\100PHOTO\SAM_5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9442"/>
            <a:ext cx="8280920" cy="4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0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Описание герба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«кто мы». </a:t>
            </a:r>
            <a:r>
              <a:rPr lang="ru-RU" dirty="0" smtClean="0"/>
              <a:t>Мы – это мальчики и девочки, ученики и жители города </a:t>
            </a:r>
            <a:r>
              <a:rPr lang="ru-RU" dirty="0" err="1" smtClean="0"/>
              <a:t>Экограда</a:t>
            </a:r>
            <a:r>
              <a:rPr lang="ru-RU" dirty="0" smtClean="0"/>
              <a:t>, мы любим учиться и очень дружны. Рука – символ единства и сплочённости.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девиз</a:t>
            </a:r>
            <a:r>
              <a:rPr lang="ru-RU" dirty="0" smtClean="0"/>
              <a:t> – дорогами знаний идти по зелёным просторам нашей огромной страны к науке Экологии.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69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ощущения </a:t>
            </a:r>
            <a:r>
              <a:rPr lang="ru-RU" dirty="0" smtClean="0"/>
              <a:t>– мы ощущаем себя Солнцем, мы так же, как и Солнце, стремимся дарить свет и добро;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наши мечты </a:t>
            </a:r>
            <a:r>
              <a:rPr lang="ru-RU" dirty="0" smtClean="0"/>
              <a:t>– быть такими же свободными, как птицы, и такими же сильными и неугомонными, как море.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1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Проект изготовления кормушек младшими школьниками «Добрая зима»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981200"/>
            <a:ext cx="8208912" cy="432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Проект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создания копилки кличек домашних животных «Именная книга»</a:t>
            </a:r>
          </a:p>
        </p:txBody>
      </p:sp>
      <p:pic>
        <p:nvPicPr>
          <p:cNvPr id="1026" name="Picture 2" descr="C:\Users\любовь\Desktop\100PHOTO\SAM_5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5608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Цели проекта: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33882"/>
          </a:xfrm>
        </p:spPr>
        <p:txBody>
          <a:bodyPr/>
          <a:lstStyle/>
          <a:p>
            <a:r>
              <a:rPr lang="ru-RU" dirty="0" smtClean="0"/>
              <a:t>Сплочение детского коллектива;</a:t>
            </a:r>
          </a:p>
          <a:p>
            <a:r>
              <a:rPr lang="ru-RU" dirty="0" smtClean="0"/>
              <a:t>Формирование и раскрытие творческой индивидуальности каждого ребёнка;</a:t>
            </a:r>
          </a:p>
          <a:p>
            <a:r>
              <a:rPr lang="ru-RU" dirty="0" smtClean="0"/>
              <a:t>Воспитание у обучающихся социально-активной позиции через их приобщение к изучению природы города;</a:t>
            </a:r>
          </a:p>
          <a:p>
            <a:r>
              <a:rPr lang="ru-RU" dirty="0" smtClean="0"/>
              <a:t>Развитие экологической культуры обучающихся.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Акция «Украсим шар земной»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любовь\Desktop\100PHOTO\SAM_50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38600" cy="33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овь\Desktop\100PHOTO\SAM_5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4864"/>
            <a:ext cx="4038600" cy="33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9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Конкурс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архитекторов «Шалаш, пещера – хорошо, а </a:t>
            </a:r>
            <a:r>
              <a:rPr lang="ru-RU" dirty="0" err="1">
                <a:solidFill>
                  <a:srgbClr val="FF0000"/>
                </a:solidFill>
                <a:latin typeface="Monotype Corsiva" pitchFamily="66" charset="0"/>
              </a:rPr>
              <a:t>экодомик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 лучше!»</a:t>
            </a:r>
          </a:p>
        </p:txBody>
      </p:sp>
      <p:pic>
        <p:nvPicPr>
          <p:cNvPr id="5" name="Объект 4" descr="http://www.wwf.ru/pic/kidsclub/skvoreqniki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2132856"/>
            <a:ext cx="38164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Третий скворечник висит!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185040"/>
            <a:ext cx="447484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82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114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    На </a:t>
            </a:r>
            <a:r>
              <a:rPr lang="ru-RU" dirty="0">
                <a:latin typeface="+mj-lt"/>
                <a:cs typeface="Times New Roman" pitchFamily="18" charset="0"/>
              </a:rPr>
              <a:t>уроках окружающего мира мы</a:t>
            </a:r>
          </a:p>
          <a:p>
            <a:pPr algn="just">
              <a:buFont typeface="Wingdings" pitchFamily="2" charset="2"/>
              <a:buNone/>
            </a:pPr>
            <a:r>
              <a:rPr lang="ru-RU" dirty="0">
                <a:latin typeface="+mj-lt"/>
                <a:cs typeface="Times New Roman" pitchFamily="18" charset="0"/>
              </a:rPr>
              <a:t>говорили о птицах, как представителях</a:t>
            </a:r>
          </a:p>
          <a:p>
            <a:pPr algn="just">
              <a:buFont typeface="Wingdings" pitchFamily="2" charset="2"/>
              <a:buNone/>
            </a:pPr>
            <a:r>
              <a:rPr lang="ru-RU" dirty="0">
                <a:latin typeface="+mj-lt"/>
                <a:cs typeface="Times New Roman" pitchFamily="18" charset="0"/>
              </a:rPr>
              <a:t>живой природы. Сравнивая их между</a:t>
            </a:r>
          </a:p>
          <a:p>
            <a:pPr algn="just">
              <a:buFont typeface="Wingdings" pitchFamily="2" charset="2"/>
              <a:buNone/>
            </a:pPr>
            <a:r>
              <a:rPr lang="ru-RU" dirty="0">
                <a:latin typeface="+mj-lt"/>
                <a:cs typeface="Times New Roman" pitchFamily="18" charset="0"/>
              </a:rPr>
              <a:t>собой, мы выделили общие черты</a:t>
            </a:r>
          </a:p>
          <a:p>
            <a:pPr algn="just">
              <a:buFont typeface="Wingdings" pitchFamily="2" charset="2"/>
              <a:buNone/>
            </a:pPr>
            <a:r>
              <a:rPr lang="ru-RU" dirty="0">
                <a:latin typeface="+mj-lt"/>
                <a:cs typeface="Times New Roman" pitchFamily="18" charset="0"/>
              </a:rPr>
              <a:t>строения, но обратили внимание и на</a:t>
            </a:r>
          </a:p>
          <a:p>
            <a:pPr algn="just">
              <a:buFont typeface="Wingdings" pitchFamily="2" charset="2"/>
              <a:buNone/>
            </a:pPr>
            <a:r>
              <a:rPr lang="ru-RU" dirty="0">
                <a:latin typeface="+mj-lt"/>
                <a:cs typeface="Times New Roman" pitchFamily="18" charset="0"/>
              </a:rPr>
              <a:t>разницу, например, формы клюва.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832475"/>
          </a:xfrm>
        </p:spPr>
        <p:txBody>
          <a:bodyPr/>
          <a:lstStyle/>
          <a:p>
            <a:pPr marL="609600" indent="-609600"/>
            <a:r>
              <a:rPr lang="ru-RU" dirty="0">
                <a:cs typeface="Times New Roman" pitchFamily="18" charset="0"/>
              </a:rPr>
              <a:t>Проблема: почему у птиц клювы разной формы? </a:t>
            </a:r>
          </a:p>
          <a:p>
            <a:pPr marL="609600" indent="-609600"/>
            <a:r>
              <a:rPr lang="ru-RU" dirty="0">
                <a:cs typeface="Times New Roman" pitchFamily="18" charset="0"/>
              </a:rPr>
              <a:t>Цель: </a:t>
            </a:r>
            <a:r>
              <a:rPr lang="ru-RU" dirty="0" smtClean="0">
                <a:cs typeface="Times New Roman" pitchFamily="18" charset="0"/>
              </a:rPr>
              <a:t>углубление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ru-RU" dirty="0" smtClean="0">
                <a:cs typeface="Times New Roman" pitchFamily="18" charset="0"/>
              </a:rPr>
              <a:t>обобщение знаний </a:t>
            </a:r>
            <a:r>
              <a:rPr lang="ru-RU" dirty="0">
                <a:cs typeface="Times New Roman" pitchFamily="18" charset="0"/>
              </a:rPr>
              <a:t>о птицах. </a:t>
            </a:r>
          </a:p>
          <a:p>
            <a:pPr marL="609600" indent="-609600"/>
            <a:r>
              <a:rPr lang="ru-RU" dirty="0">
                <a:cs typeface="Times New Roman" pitchFamily="18" charset="0"/>
              </a:rPr>
              <a:t>Задачи: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>
                <a:cs typeface="Times New Roman" pitchFamily="18" charset="0"/>
              </a:rPr>
              <a:t>Наблюдать  </a:t>
            </a:r>
            <a:r>
              <a:rPr lang="ru-RU" dirty="0">
                <a:cs typeface="Times New Roman" pitchFamily="18" charset="0"/>
              </a:rPr>
              <a:t>за птицами города.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>
                <a:cs typeface="Times New Roman" pitchFamily="18" charset="0"/>
              </a:rPr>
              <a:t>Расспросить взрослых о причинах различной формы клювов птиц.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>
                <a:cs typeface="Times New Roman" pitchFamily="18" charset="0"/>
              </a:rPr>
              <a:t>Познакомиться с литературой по данной теме.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Синица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754438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Очень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ловкие и подвижные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птицы. Лазая по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веткам, они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обшаривают все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трещинки коры 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поисках насекомых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их личинок. Клюв 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них небольшой.</a:t>
            </a:r>
          </a:p>
        </p:txBody>
      </p:sp>
      <p:pic>
        <p:nvPicPr>
          <p:cNvPr id="32772" name="Picture 4" descr="birds_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000240"/>
            <a:ext cx="378462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Дятел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Крепким,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похожим на долото,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клювом долбит дерево,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извлекая оттуда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насекомых-вредителей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с помощью длинного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клейкого языка,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шелушит еловые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сосновые шишки.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270625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33796" name="Рисунок 22" descr="http://www.ljplus.ru/img3/a/v/aviaphoto/20070330-dya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379" y="1495361"/>
            <a:ext cx="3486150" cy="484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Беркут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Крупный 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сильный хищник. Охотится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на сурков, куропаток,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зайцев, лисиц. Если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специально дрессировать,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то и на сайгаков и волков.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Мощные когти и загнутый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клюв помогают удерживать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добычу и разрывать ее на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части.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805488" y="463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34820" name="i-main-pic" descr="Картинка 3 из 9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8913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Цапля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86238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Питаются эти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птицы в основном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рыбой, но когда ее нет,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с удовольствием едят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лягушек, моллюсков,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червей и раков,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которых ловят 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мелководье длинным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острым клювом.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386513" y="415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35844" name="i-main-pic" descr="Картинка 20 из 4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97088"/>
            <a:ext cx="4286250" cy="376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78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Пеликан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775"/>
            <a:ext cx="4114800" cy="43180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Характерная особенность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этих птиц – кожистый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мешок под клювом.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Добывают они корм на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мелководье, шаря клювами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у самого дна и зачерпывая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мешками, словно сачками,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рыбу. После чего они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выбрасывают из под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кожных мешков воду и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cs typeface="Times New Roman" pitchFamily="18" charset="0"/>
              </a:rPr>
              <a:t>проглатывают рыбу.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662738" y="388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36868" name="pix" descr="http://www.fotokritik.ru/photos/old/big/2227.jpg">
            <a:hlinkClick r:id="rId2" tooltip="&quot;Во весь экран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225" y="1628775"/>
            <a:ext cx="4019550" cy="471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Кроншнеп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Житель прибрежной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полосы, использует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свой длинный клюв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как пинцет, с его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Помощью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вытаскивая из ила и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песка маленьких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cs typeface="Times New Roman" pitchFamily="18" charset="0"/>
              </a:rPr>
              <a:t>рачков.</a:t>
            </a:r>
          </a:p>
        </p:txBody>
      </p:sp>
      <p:pic>
        <p:nvPicPr>
          <p:cNvPr id="37893" name="Picture 5" descr="1190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420938"/>
            <a:ext cx="4324350" cy="304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навыки взаимодействия друг с другом;</a:t>
            </a:r>
          </a:p>
          <a:p>
            <a:r>
              <a:rPr lang="ru-RU" dirty="0" smtClean="0"/>
              <a:t>Развивать творческие индивидуальности каждого обучающегося;</a:t>
            </a:r>
          </a:p>
          <a:p>
            <a:r>
              <a:rPr lang="ru-RU" dirty="0" smtClean="0"/>
              <a:t>Формировать навыки экологически грамотного поведения в городе.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9067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Почему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у птиц клювы разные</a:t>
            </a: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cs typeface="Times New Roman" pitchFamily="18" charset="0"/>
              </a:rPr>
              <a:t>В результате проделанной работы мы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cs typeface="Times New Roman" pitchFamily="18" charset="0"/>
              </a:rPr>
              <a:t>пришли к выводу, что форма клюва птиц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cs typeface="Times New Roman" pitchFamily="18" charset="0"/>
              </a:rPr>
              <a:t>зависит от среды обитания и от того чем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cs typeface="Times New Roman" pitchFamily="18" charset="0"/>
              </a:rPr>
              <a:t>птица питается.  Кроме того, мы увидели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cs typeface="Times New Roman" pitchFamily="18" charset="0"/>
              </a:rPr>
              <a:t>еще много интересных вопросов о жизни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cs typeface="Times New Roman" pitchFamily="18" charset="0"/>
              </a:rPr>
              <a:t>птиц: их окраска, вид гнезда. Может быть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cs typeface="Times New Roman" pitchFamily="18" charset="0"/>
              </a:rPr>
              <a:t>это будет темой следующей работы.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В результате работы над сюжетно – ролевым проектом «Строим город </a:t>
            </a:r>
            <a:r>
              <a:rPr lang="ru-RU" dirty="0" err="1" smtClean="0">
                <a:cs typeface="Times New Roman" pitchFamily="18" charset="0"/>
              </a:rPr>
              <a:t>Экоград</a:t>
            </a:r>
            <a:r>
              <a:rPr lang="ru-RU" dirty="0" smtClean="0">
                <a:cs typeface="Times New Roman" pitchFamily="18" charset="0"/>
              </a:rPr>
              <a:t>» обучающиеся вживаются в экологически позитивную роль. Действуя по правилам, предлагаемыми игрой, ребёнок приобретает опыт взаимодействия с окружающим миром. А новые социально – игровые роли, которые он осваивает, участвуя в классном объединении, оказывают значительное влияние на формирование его нравственно – экологической позиции.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5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Литература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9208"/>
          </a:xfrm>
        </p:spPr>
        <p:txBody>
          <a:bodyPr/>
          <a:lstStyle/>
          <a:p>
            <a:r>
              <a:rPr lang="ru-RU" dirty="0" err="1" smtClean="0"/>
              <a:t>А.А.Плешаков</a:t>
            </a:r>
            <a:r>
              <a:rPr lang="ru-RU" dirty="0" smtClean="0"/>
              <a:t>. Атлас – определитель  «От Земли  до неба», </a:t>
            </a:r>
            <a:r>
              <a:rPr lang="ru-RU" dirty="0" err="1" smtClean="0"/>
              <a:t>М.:«Просвещение</a:t>
            </a:r>
            <a:r>
              <a:rPr lang="ru-RU" dirty="0" smtClean="0"/>
              <a:t>», 2012</a:t>
            </a:r>
          </a:p>
          <a:p>
            <a:r>
              <a:rPr lang="ru-RU" dirty="0" err="1" smtClean="0"/>
              <a:t>А.А.Плешаков</a:t>
            </a:r>
            <a:r>
              <a:rPr lang="ru-RU" dirty="0" smtClean="0"/>
              <a:t>. Великан на поляне или первые уроки экологической этики, </a:t>
            </a:r>
            <a:r>
              <a:rPr lang="ru-RU" dirty="0"/>
              <a:t>М</a:t>
            </a:r>
            <a:r>
              <a:rPr lang="ru-RU" dirty="0" smtClean="0"/>
              <a:t>.: </a:t>
            </a:r>
            <a:r>
              <a:rPr lang="ru-RU" dirty="0"/>
              <a:t>«Просвещение», </a:t>
            </a:r>
            <a:r>
              <a:rPr lang="ru-RU" dirty="0" smtClean="0"/>
              <a:t>2012</a:t>
            </a:r>
          </a:p>
          <a:p>
            <a:r>
              <a:rPr lang="ru-RU" dirty="0" err="1"/>
              <a:t>А.А.Плешаков</a:t>
            </a:r>
            <a:r>
              <a:rPr lang="ru-RU" dirty="0"/>
              <a:t>. </a:t>
            </a:r>
            <a:r>
              <a:rPr lang="ru-RU" dirty="0" smtClean="0"/>
              <a:t>«Зелёные страницы», </a:t>
            </a:r>
            <a:r>
              <a:rPr lang="ru-RU" dirty="0"/>
              <a:t>М</a:t>
            </a:r>
            <a:r>
              <a:rPr lang="ru-RU" dirty="0" smtClean="0"/>
              <a:t>.: </a:t>
            </a:r>
            <a:r>
              <a:rPr lang="ru-RU" dirty="0"/>
              <a:t>«Просвещение», 2012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/>
          <a:lstStyle/>
          <a:p>
            <a:r>
              <a:rPr lang="ru-RU" dirty="0" err="1" smtClean="0"/>
              <a:t>Д.Н.Ушаков</a:t>
            </a:r>
            <a:r>
              <a:rPr lang="ru-RU" dirty="0" smtClean="0"/>
              <a:t>. Большой толковый словарь русского языка. М.: ООО «Дом славянской книги», 2009.</a:t>
            </a:r>
          </a:p>
          <a:p>
            <a:r>
              <a:rPr lang="ru-RU" dirty="0" err="1" smtClean="0"/>
              <a:t>С.И.Ожегов</a:t>
            </a:r>
            <a:r>
              <a:rPr lang="ru-RU" dirty="0"/>
              <a:t> </a:t>
            </a:r>
            <a:r>
              <a:rPr lang="ru-RU" dirty="0" smtClean="0"/>
              <a:t>и Н.Ю. Шведова. Толковый словарь русского языка. М.: Азбуковник,1997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Сайт </a:t>
            </a:r>
            <a:r>
              <a:rPr lang="ru-RU" dirty="0" smtClean="0"/>
              <a:t>- </a:t>
            </a:r>
            <a:r>
              <a:rPr lang="ru-RU" dirty="0" err="1" smtClean="0"/>
              <a:t>viki.rdf.ru</a:t>
            </a:r>
            <a:endParaRPr lang="ru-RU" dirty="0" smtClean="0"/>
          </a:p>
          <a:p>
            <a:pPr lvl="0"/>
            <a:r>
              <a:rPr lang="en-US" dirty="0" smtClean="0">
                <a:hlinkClick r:id="rId2"/>
              </a:rPr>
              <a:t>http://yadflora.narod.ru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Управление начальной школой. № 2, 2011. С.61 </a:t>
            </a:r>
            <a:r>
              <a:rPr lang="ru-RU" dirty="0" err="1" smtClean="0"/>
              <a:t>Курсоненко</a:t>
            </a:r>
            <a:r>
              <a:rPr lang="ru-RU" dirty="0" smtClean="0"/>
              <a:t> В.И. Из копилки современных форм воспитательной работы.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21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Содержание игры на 1-ом уровне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(1 класс)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у обучающихся навыков обсуждения проблем в группах;</a:t>
            </a:r>
          </a:p>
          <a:p>
            <a:r>
              <a:rPr lang="ru-RU" dirty="0" smtClean="0"/>
              <a:t>Обучение детей работе сменного состава;</a:t>
            </a:r>
          </a:p>
          <a:p>
            <a:r>
              <a:rPr lang="ru-RU" dirty="0" smtClean="0"/>
              <a:t>Приобщение детей к науке «Экология»;</a:t>
            </a:r>
          </a:p>
          <a:p>
            <a:r>
              <a:rPr lang="ru-RU" dirty="0" smtClean="0"/>
              <a:t>Знакомство школьников с экологическими особенностями города.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Содержание игры на втором уровне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(2 класс)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Участие детей в групповой работе на уроках;</a:t>
            </a:r>
          </a:p>
          <a:p>
            <a:r>
              <a:rPr lang="ru-RU" dirty="0" smtClean="0"/>
              <a:t>Формирование групп обучающихся по интересам;</a:t>
            </a:r>
          </a:p>
          <a:p>
            <a:r>
              <a:rPr lang="ru-RU" dirty="0" smtClean="0"/>
              <a:t>Организация проектной деятельности школьников – метод организации внеурочной деятельности детей;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229600" cy="6143625"/>
          </a:xfrm>
        </p:spPr>
        <p:txBody>
          <a:bodyPr/>
          <a:lstStyle/>
          <a:p>
            <a:pPr algn="just"/>
            <a:r>
              <a:rPr lang="ru-RU" dirty="0" smtClean="0"/>
              <a:t>Выполнение экологических проектов, не связанных одним сюжетом (проект изготовления кормушек младшими школьниками «Добрая зима»; проект создания копилки кличек домашних животных «Именная книга»; акция «Украсим шар земной»; викторина «Воду, воздух фильтровать долголетье наживать»; конкурс архитекторов «Шалаш, пещера – хорошо, а </a:t>
            </a:r>
            <a:r>
              <a:rPr lang="ru-RU" dirty="0" err="1" smtClean="0"/>
              <a:t>экодомик</a:t>
            </a:r>
            <a:r>
              <a:rPr lang="ru-RU" dirty="0" smtClean="0"/>
              <a:t> лучше!»; разработка эскизов «Скверы, парки разобьём, цветы посадим, пруд нальём».)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Содержание игры на 3 – ем уровне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(3 – 4 классы)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проекта в качестве технологии организации классного сообщества;</a:t>
            </a:r>
          </a:p>
          <a:p>
            <a:r>
              <a:rPr lang="ru-RU" dirty="0" smtClean="0"/>
              <a:t>Частичная трансформация групп, сформированных во 2 классе.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Что ты знаешь об окружающем тебя мире ?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2636912"/>
            <a:ext cx="8229600" cy="4114800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cs typeface="Times New Roman" pitchFamily="18" charset="0"/>
              </a:rPr>
              <a:t>Ты знаешь свой дом, свою улицу, ты знаешь, где работают твои  родители, что такое Вселенная и космос, чем питаются  бегемот  и как выглядит котёнок крылатого снежного барса, где растёт орхидея и как собирают  кедровые орехи. Каждый день в твоей жизни – это новые открытия и впечатления. Ты очень информирован: Интернет и телевидение помогают тебе в этом.  Твои знания – многоцветная мозаика. </a:t>
            </a:r>
          </a:p>
          <a:p>
            <a:pPr algn="just"/>
            <a:endParaRPr lang="ru-RU" sz="2000" dirty="0">
              <a:cs typeface="Times New Roman" pitchFamily="18" charset="0"/>
            </a:endParaRPr>
          </a:p>
          <a:p>
            <a:pPr algn="just"/>
            <a:r>
              <a:rPr lang="ru-RU" sz="2000" dirty="0" smtClean="0">
                <a:cs typeface="Times New Roman" pitchFamily="18" charset="0"/>
              </a:rPr>
              <a:t>     В начале учебного года мы объединились в 5 групп, каждая группа – это жители одной улицы (улиц тоже 5). Группы формируются с учётом учебно – познавательных интересов детей и занимаются своим делом.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Карта 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 algn="just"/>
            <a:r>
              <a:rPr lang="ru-RU" dirty="0" smtClean="0"/>
              <a:t>В центре карты расположена площадь котёнка Снежного Барса, вокруг нарисованы улицы разного цвета, улицы окружены белой крепостной стеной, на которую укладываются кирпичики (баллы). У каждой группы кирпичики своего цвета. За каменной стеной – Семейная поляна, в городе протекает река Знаний, она впадает в озеро Надежды. В северной части  </a:t>
            </a:r>
            <a:r>
              <a:rPr lang="ru-RU" dirty="0" err="1" smtClean="0"/>
              <a:t>Экограда</a:t>
            </a:r>
            <a:r>
              <a:rPr lang="ru-RU" dirty="0" smtClean="0"/>
              <a:t> возвышается Спортивная гора,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44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кл Почему у птиц клювы разные">
  <a:themeElements>
    <a:clrScheme name="Текстура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кл Почему у птиц клювы разные</Template>
  <TotalTime>414</TotalTime>
  <Words>1130</Words>
  <Application>Microsoft Office PowerPoint</Application>
  <PresentationFormat>Экран (4:3)</PresentationFormat>
  <Paragraphs>167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1 кл Почему у птиц клювы разные</vt:lpstr>
      <vt:lpstr>Строим город ЭкоГрад</vt:lpstr>
      <vt:lpstr>Цели проекта:</vt:lpstr>
      <vt:lpstr>Задачи:</vt:lpstr>
      <vt:lpstr>Содержание игры на 1-ом уровне  (1 класс)</vt:lpstr>
      <vt:lpstr>Содержание игры на втором уровне  (2 класс)</vt:lpstr>
      <vt:lpstr>Слайд 6</vt:lpstr>
      <vt:lpstr>Содержание игры на 3 – ем уровне  (3 – 4 классы)</vt:lpstr>
      <vt:lpstr>Что ты знаешь об окружающем тебя мире ?</vt:lpstr>
      <vt:lpstr>Карта </vt:lpstr>
      <vt:lpstr>Слайд 10</vt:lpstr>
      <vt:lpstr>              Девизы групп:   «Ботаники»: Имя «Ботаник» гордо звучит! Не порть природу! Поставим щит! «Зоологи»: Кто в Беличий переулок зайдёт – тот знания приобретёт.       </vt:lpstr>
      <vt:lpstr>   «Орнитологи»: Мы все Совы – умные, хищники бесшумные. На вопрос ответ найдём и пятёрку принесём. «Энтомологи»: Как интересен этот мир! Столько открытий новых! Мы изучим этот мир – это мир насекомых!</vt:lpstr>
      <vt:lpstr>  «Экологи»: Природу будем охранять, любить, ценить и уважать. </vt:lpstr>
      <vt:lpstr>      Герб схематически делится на 4 части, на которых мы изобразили с помощью символов: себя, жителей как неотъемлемую часть города; девиз города; собственные ощущения; мечты.</vt:lpstr>
      <vt:lpstr>Рисунок герба</vt:lpstr>
      <vt:lpstr>Описание герба</vt:lpstr>
      <vt:lpstr>Слайд 17</vt:lpstr>
      <vt:lpstr>Проект изготовления кормушек младшими школьниками «Добрая зима»</vt:lpstr>
      <vt:lpstr>Проект создания копилки кличек домашних животных «Именная книга»</vt:lpstr>
      <vt:lpstr>Акция «Украсим шар земной»</vt:lpstr>
      <vt:lpstr>Конкурс архитекторов «Шалаш, пещера – хорошо, а экодомик лучше!»</vt:lpstr>
      <vt:lpstr>Слайд 22</vt:lpstr>
      <vt:lpstr>Слайд 23</vt:lpstr>
      <vt:lpstr>Синица</vt:lpstr>
      <vt:lpstr>Дятел</vt:lpstr>
      <vt:lpstr>Беркут</vt:lpstr>
      <vt:lpstr>Цапля</vt:lpstr>
      <vt:lpstr>Пеликан</vt:lpstr>
      <vt:lpstr>Кроншнеп</vt:lpstr>
      <vt:lpstr>Заключение Почему  у птиц клювы разные</vt:lpstr>
      <vt:lpstr>Слайд 31</vt:lpstr>
      <vt:lpstr>Литература 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 у птиц клювы разные</dc:title>
  <dc:creator>user3</dc:creator>
  <cp:lastModifiedBy>user3</cp:lastModifiedBy>
  <cp:revision>44</cp:revision>
  <dcterms:created xsi:type="dcterms:W3CDTF">2013-05-06T06:15:51Z</dcterms:created>
  <dcterms:modified xsi:type="dcterms:W3CDTF">2014-01-22T09:05:02Z</dcterms:modified>
</cp:coreProperties>
</file>