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56F1F6-6C5A-49D5-9FD0-B88FF09B6C3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8CA71-F490-4628-BF99-E6AA41AFFF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8CA71-F490-4628-BF99-E6AA41AFFF8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214422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/>
                </a:solidFill>
                <a:latin typeface="Arial Black" pitchFamily="34" charset="0"/>
              </a:rPr>
              <a:t>ФОРМИРОВАНИЕ БАЗОВЫХ КОМПЕТЕНТНОСТЕЙ УЧАСТНИКОВ ОБРАЗОВАТЕЛЬНОГО ПРОЦЕССА КАК УСЛОВИЕ ПОВЫШЕНИЯ КАЧЕСТВА ОБРАЗОВАНИЯ</a:t>
            </a:r>
          </a:p>
          <a:p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4357694"/>
            <a:ext cx="46721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Подготовила учитель начальных классов </a:t>
            </a:r>
          </a:p>
          <a:p>
            <a:r>
              <a:rPr lang="ru-RU" b="1" dirty="0" smtClean="0">
                <a:solidFill>
                  <a:schemeClr val="accent2"/>
                </a:solidFill>
              </a:rPr>
              <a:t>МОБУ «</a:t>
            </a:r>
            <a:r>
              <a:rPr lang="ru-RU" b="1" dirty="0" err="1" smtClean="0">
                <a:solidFill>
                  <a:schemeClr val="accent2"/>
                </a:solidFill>
              </a:rPr>
              <a:t>Медвенская</a:t>
            </a:r>
            <a:r>
              <a:rPr lang="ru-RU" b="1" dirty="0" smtClean="0">
                <a:solidFill>
                  <a:schemeClr val="accent2"/>
                </a:solidFill>
              </a:rPr>
              <a:t> СОШ»Тульской области </a:t>
            </a:r>
          </a:p>
          <a:p>
            <a:r>
              <a:rPr lang="ru-RU" b="1" dirty="0" err="1" smtClean="0">
                <a:solidFill>
                  <a:schemeClr val="accent2"/>
                </a:solidFill>
              </a:rPr>
              <a:t>Биткова</a:t>
            </a:r>
            <a:r>
              <a:rPr lang="ru-RU" b="1" dirty="0" smtClean="0">
                <a:solidFill>
                  <a:schemeClr val="accent2"/>
                </a:solidFill>
              </a:rPr>
              <a:t> Елена Владимировна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34" y="1000108"/>
            <a:ext cx="8143900" cy="39703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технологии при решении вопроса повышения качества образования: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проектная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творческая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исследовательская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71472" y="214290"/>
            <a:ext cx="8001056" cy="6370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Проектная работа дает ученику возможность: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использовать родной язык  как средство общения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социальную компетенцию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проводить самостоятельное исследование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использовать личный опыт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обучаться в процессе творческой деятельности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раскрывать в себе новые качества личности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повысить личную мотивацию изучения предметов начальной ступени образования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работать самостоятельно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использовать знания из других областей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межпредметные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связи)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творчески проявить себя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ощутить чувство успеха и уверенности в себе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развить свою фантазию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356037"/>
            <a:ext cx="8572528" cy="56938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 обучения в начальной школе 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коммуникативной компетентности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универсальных способностей (ключевых компетентностей), что означает умение учиться самостоятельно, исследовать и критически осмысливать явление действительности, умение организовать и осуществлять коммуникацию, проектировать собственную деятельность, принимать решение, осуществлять задуманное и оценивать результаты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присвоение учащимися гуманистических ценностей и норм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291235"/>
            <a:ext cx="8501090" cy="618630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Комплексная многоуровневая программа развития системы </a:t>
            </a: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бразования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1-й уровень — определение содержания образования, отвечающего требованиям заказчиков, и установление набора необходимых предметных областей, глубины проработки и степени практической ориентации обучения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2-й уровень — оценку потенциальных возможностей образовательного учреждения по удовлетворению требований заказчиков и исследование запросов учащихся (и их родителей) для оптимального построения образовательных программ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3-й уровень — разработку по направлениям (технические, естественные, гуманитарные) и уровням образования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4-й уровень — составление учебных планов, программ образовательных предметов, определение форм и методов обучения и мотивации всех участников образовательного процесса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5-й уровень — непосредственно образовательный процесс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6-й уровень — контроль результатов в форме мониторинга у разных участников образовательного процесса по предложенным для них критериям оценки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786874" cy="62478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БАЗОВЫЕ КОМПЕТЕНТНОСТИ СПЕЦИАЛИСТОВ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общесоциальная</a:t>
            </a: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личностная значимость формируемых знаний, умений, навыков, качеств и способов продуктивной деятельности;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четкое определение целей профессионально-личностного совершенствования, выраженных в поведенческих и оценочных терминах;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выявление определенных компетенций, которые также являются целями развития личности;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компетенций как совокупности смысловых ориентаций, базирующихся на постижении национальной и общечеловеческой культуры;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наличие четкой системы критериев измерения, которые можно обрабатывать статистическими методами;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оказание педагогической поддержки формирующейся личности и создание для нее «зоны успеха»;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индивидуализация программы выбора стратегии для достижения цели;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создание ситуаций для комплексной проверки умений практического использования знаний и приобретения ценного жизненного опыта;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b="1" dirty="0" smtClean="0">
                <a:solidFill>
                  <a:srgbClr val="C00000"/>
                </a:solidFill>
              </a:rPr>
              <a:t>интегративная характеристика проявлений личности, связанная с ее способностью совершенствовать имеющиеся знания, умения и способы деятельности по мере социализации и накопления опыта жизнедеятельности.</a:t>
            </a:r>
            <a:endParaRPr lang="ru-RU" sz="2000" b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14282" y="500042"/>
            <a:ext cx="8715436" cy="3693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ИСТОЧНИКИ ИНФОРМАЦИИ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Конвенция о правах ребёнка.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 РФ «Об основных гарантиях прав ребенка».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 РФ «Об образовании».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Концепция Федеральной целевой программы развития образования на 2011 - 2015 годы.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Голикова М.В.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Актуальные задачи современной модели образования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Доклад на школьном педсовете\На уроке математики.JPG"/>
          <p:cNvPicPr>
            <a:picLocks noChangeAspect="1" noChangeArrowheads="1"/>
          </p:cNvPicPr>
          <p:nvPr/>
        </p:nvPicPr>
        <p:blipFill>
          <a:blip r:embed="rId3" cstate="print"/>
          <a:srcRect l="11104" t="29455" r="26300"/>
          <a:stretch>
            <a:fillRect/>
          </a:stretch>
        </p:blipFill>
        <p:spPr bwMode="auto">
          <a:xfrm>
            <a:off x="500034" y="357166"/>
            <a:ext cx="4056546" cy="3429024"/>
          </a:xfrm>
          <a:prstGeom prst="rect">
            <a:avLst/>
          </a:prstGeom>
          <a:noFill/>
        </p:spPr>
      </p:pic>
      <p:pic>
        <p:nvPicPr>
          <p:cNvPr id="28675" name="Picture 3" descr="C:\Documents and Settings\Admin\Рабочий стол\Доклад на школьном педсовете\Портфолио читателя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071810"/>
            <a:ext cx="4690113" cy="35178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857752" y="357166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Спасибо за </a:t>
            </a:r>
          </a:p>
          <a:p>
            <a:r>
              <a:rPr lang="ru-RU" sz="6000" b="1" dirty="0" smtClean="0">
                <a:solidFill>
                  <a:srgbClr val="C00000"/>
                </a:solidFill>
              </a:rPr>
              <a:t>внимание!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28676" name="Picture 4" descr="C:\Documents and Settings\Admin\Рабочий стол\Доклад на школьном педсовете\Портфолио читателя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4143380"/>
            <a:ext cx="2880266" cy="2160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14348" y="336271"/>
            <a:ext cx="8215338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Неграмотным человеком завтрашнего дня будет не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тот,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не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умеет читать, 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тот, кто не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научился учиться.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000" b="1" i="1" smtClean="0">
                <a:solidFill>
                  <a:schemeClr val="accent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Элвин</a:t>
            </a:r>
            <a:r>
              <a:rPr kumimoji="0" lang="ru-RU" sz="2000" b="1" i="1" u="none" strike="noStrike" cap="none" normalizeH="0" baseline="0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Тоффлер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pic>
        <p:nvPicPr>
          <p:cNvPr id="26626" name="Picture 2" descr="C:\Documents and Settings\Admin\Рабочий стол\Доклад на школьном педсовете\Работа первоклассников с учебник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857364"/>
            <a:ext cx="5940421" cy="44556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4348" y="357166"/>
            <a:ext cx="7572396" cy="26314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Компетентность - потенциал, способность, умение находить решения проблемы и целенаправленно действовать.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 Black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42910" y="3500438"/>
            <a:ext cx="7786710" cy="26314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3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Компетенция  - круг вопросов, аспектов, проблем, в которых конкретное лицо хорошо разбирается, обладает знаниями и опытом.</a:t>
            </a:r>
            <a:endParaRPr kumimoji="0" lang="ru-RU" sz="33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</a:rPr>
              <a:t>Базовые компетентности качественного образования: 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714488"/>
            <a:ext cx="7429552" cy="477053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2"/>
                </a:solidFill>
              </a:rPr>
              <a:t>вооружить учащихся знаниями и навыками, которые не устареют в обозримом будущем;</a:t>
            </a:r>
            <a:r>
              <a:rPr lang="ru-RU" sz="2800" dirty="0" smtClean="0"/>
              <a:t> </a:t>
            </a:r>
          </a:p>
          <a:p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2"/>
                </a:solidFill>
              </a:rPr>
              <a:t> сформировать и развить личностные качества, которые облегчат молодому человеку процесс адаптации к социальным реалиям, позволят ему реализовать себя в обществе наиболее адекватными в личностном и социальном планах способами.</a:t>
            </a:r>
            <a:endParaRPr lang="ru-RU" sz="2400" b="1" dirty="0" smtClean="0">
              <a:solidFill>
                <a:schemeClr val="accent2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42968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latin typeface="+mj-lt"/>
              </a:rPr>
              <a:t>Потребители результатов образования, заинтересованные в его качестве</a:t>
            </a:r>
            <a:endParaRPr lang="ru-RU" sz="2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643050"/>
            <a:ext cx="2928958" cy="44012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Обучаемые – </a:t>
            </a:r>
          </a:p>
          <a:p>
            <a:endParaRPr lang="ru-RU" sz="2800" b="1" dirty="0" smtClean="0">
              <a:solidFill>
                <a:schemeClr val="accent2"/>
              </a:solidFill>
            </a:endParaRPr>
          </a:p>
          <a:p>
            <a:r>
              <a:rPr lang="ru-RU" sz="2800" b="1" dirty="0" smtClean="0">
                <a:solidFill>
                  <a:schemeClr val="accent2"/>
                </a:solidFill>
              </a:rPr>
              <a:t>потребители своей образованности при решении социальных и личных жизненных задач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1643050"/>
            <a:ext cx="3357586" cy="48320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Социум</a:t>
            </a:r>
          </a:p>
          <a:p>
            <a:r>
              <a:rPr lang="ru-RU" sz="2800" b="1" dirty="0" smtClean="0">
                <a:solidFill>
                  <a:schemeClr val="accent2"/>
                </a:solidFill>
              </a:rPr>
              <a:t>заказчик по отношению к образовательным учреждениям, выдвигает свои требования, определяющие качественное образование со своих позиций.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1464844" y="1392620"/>
            <a:ext cx="499272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6179355" y="1393017"/>
            <a:ext cx="500066" cy="1588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42910" y="785794"/>
            <a:ext cx="8001024" cy="5078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Параметры образования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содержание образования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ориентация образования, его направленность в сфере использования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мотивация учащихся на образование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методическое обеспечение образовательного процесса.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Требования к результатам качественного образования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1000108"/>
            <a:ext cx="3929058" cy="3477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ПРОГНОЗИРУЕМЫЕ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 подлежат формализованному итоговому контролю и аттестации: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ценностные ориентации выпускника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которые отражают его индивидуально-личностные позиции характеристика социальных чувств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индивидуальные психологические характеристики личности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357686" y="1000108"/>
            <a:ext cx="4572032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ПЛАНИРУЕМЫЕ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подлежат проверке и аттестации: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научные знания и представления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 природе, обществе, человеке, знаковых и информационных системах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умения учебно-познавательной, исследовательской, практической деятельности; обобщенные способы деятельности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коммуникативные и информационные умения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умение оценивать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объекты окружающей действительности с определенных позиций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способность к контролю и самоконтролю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способность к творческому решению учебных и практических задач.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31840"/>
            <a:ext cx="8215338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Совокупность ключевых компетентностей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 рамках проекта «Среднее образование в Европе»: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7158" y="1210045"/>
            <a:ext cx="8429684" cy="5355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изучить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(умения извлекать пользу из опыта, организовать взаимосвязь своих знаний и упорядочить их, решать проблемы, самостоятельно заниматься своим обучением)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искать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(уметь запрашивать различные базы данных, опрашивать окружающих; консультироваться у эксперта; получать информацию, работать с документами и классифицировать их)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думать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(уметь организовывать взаимосвязь прошлых и настоящих событий, противостоять неуверенности и сложности, занимать позиции в дискуссиях и высказывать свое собственное мнение, оценивать социальные привычки, связанные со здоровьем, потреблением,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окружающей средой, оценивать произведения искусства и литературы)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сотрудничать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(уметь сотрудничать и работать в группе, принимать решения, улаживать разногласия и конфликты, разрабатывать и выполнять контракты)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приниматься за дело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(включаться в проект, нести ответственность, войти в группу или коллектив и внести свой вклад, доказать солидарность, организовать свою работу)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адаптироваться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(уметь использовать новые технологии, информации и коммуникации, показать гибкость перед лицом быстрых изменений, показать стойкость перед трудностями, находить новые решения)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57158" y="1142984"/>
            <a:ext cx="8501090" cy="403187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Составляющие компетенции современного востребованного обществом качественного образования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владение информационными технологиями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умение заботиться о своем здоровье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умение вступать в коммуникацию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умение решать проблемы.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336</Words>
  <PresentationFormat>Экран (4:3)</PresentationFormat>
  <Paragraphs>100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18</cp:revision>
  <dcterms:modified xsi:type="dcterms:W3CDTF">2014-12-10T16:43:04Z</dcterms:modified>
</cp:coreProperties>
</file>