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4" r:id="rId4"/>
    <p:sldId id="273" r:id="rId5"/>
    <p:sldId id="282" r:id="rId6"/>
    <p:sldId id="283" r:id="rId7"/>
    <p:sldId id="274" r:id="rId8"/>
    <p:sldId id="279" r:id="rId9"/>
    <p:sldId id="268" r:id="rId10"/>
    <p:sldId id="281" r:id="rId11"/>
    <p:sldId id="285" r:id="rId12"/>
    <p:sldId id="267" r:id="rId13"/>
    <p:sldId id="269" r:id="rId14"/>
    <p:sldId id="270" r:id="rId15"/>
    <p:sldId id="271" r:id="rId16"/>
    <p:sldId id="287" r:id="rId17"/>
    <p:sldId id="286" r:id="rId18"/>
    <p:sldId id="278" r:id="rId19"/>
    <p:sldId id="284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DBE78B-9BC7-41D9-B542-F4ED675CDD85}">
          <p14:sldIdLst>
            <p14:sldId id="256"/>
            <p14:sldId id="272"/>
            <p14:sldId id="264"/>
            <p14:sldId id="273"/>
            <p14:sldId id="282"/>
            <p14:sldId id="283"/>
            <p14:sldId id="274"/>
            <p14:sldId id="279"/>
            <p14:sldId id="268"/>
            <p14:sldId id="281"/>
            <p14:sldId id="285"/>
            <p14:sldId id="267"/>
            <p14:sldId id="269"/>
          </p14:sldIdLst>
        </p14:section>
        <p14:section name="Раздел без заголовка" id="{573AC3C6-BEAF-45ED-A19F-8E816A48D165}">
          <p14:sldIdLst>
            <p14:sldId id="270"/>
            <p14:sldId id="271"/>
            <p14:sldId id="287"/>
            <p14:sldId id="286"/>
            <p14:sldId id="278"/>
            <p14:sldId id="284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718" autoAdjust="0"/>
  </p:normalViewPr>
  <p:slideViewPr>
    <p:cSldViewPr>
      <p:cViewPr>
        <p:scale>
          <a:sx n="60" d="100"/>
          <a:sy n="60" d="100"/>
        </p:scale>
        <p:origin x="-162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96FB-2771-40FF-BAC1-9CEBFEB1CE30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82F-0276-427C-AD39-D3B726F8F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96FB-2771-40FF-BAC1-9CEBFEB1CE30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82F-0276-427C-AD39-D3B726F8F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96FB-2771-40FF-BAC1-9CEBFEB1CE30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82F-0276-427C-AD39-D3B726F8F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96FB-2771-40FF-BAC1-9CEBFEB1CE30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82F-0276-427C-AD39-D3B726F8F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96FB-2771-40FF-BAC1-9CEBFEB1CE30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82F-0276-427C-AD39-D3B726F8F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96FB-2771-40FF-BAC1-9CEBFEB1CE30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82F-0276-427C-AD39-D3B726F8F4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96FB-2771-40FF-BAC1-9CEBFEB1CE30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82F-0276-427C-AD39-D3B726F8F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96FB-2771-40FF-BAC1-9CEBFEB1CE30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82F-0276-427C-AD39-D3B726F8F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96FB-2771-40FF-BAC1-9CEBFEB1CE30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82F-0276-427C-AD39-D3B726F8F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96FB-2771-40FF-BAC1-9CEBFEB1CE30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B9982F-0276-427C-AD39-D3B726F8F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96FB-2771-40FF-BAC1-9CEBFEB1CE30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982F-0276-427C-AD39-D3B726F8F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0396FB-2771-40FF-BAC1-9CEBFEB1CE30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7B9982F-0276-427C-AD39-D3B726F8F4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2956">
            <a:off x="396384" y="1039660"/>
            <a:ext cx="5648623" cy="2594011"/>
          </a:xfrm>
        </p:spPr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приемы современного урока в условиях реализации </a:t>
            </a:r>
            <a:r>
              <a:rPr lang="ru-RU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789040"/>
            <a:ext cx="6511131" cy="20162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i="1" dirty="0" err="1" smtClean="0">
                <a:latin typeface="Arial" panose="020B0604020202020204" pitchFamily="34" charset="0"/>
                <a:cs typeface="Arial" pitchFamily="34" charset="0"/>
              </a:rPr>
              <a:t>Мбоу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i="1" cap="small" dirty="0" err="1" smtClean="0">
                <a:latin typeface="Arial" pitchFamily="34" charset="0"/>
                <a:cs typeface="Arial" pitchFamily="34" charset="0"/>
              </a:rPr>
              <a:t>атонская</a:t>
            </a:r>
            <a:r>
              <a:rPr lang="ru-RU" sz="2000" b="1" i="1" cap="small" dirty="0" smtClean="0">
                <a:latin typeface="Arial" pitchFamily="34" charset="0"/>
                <a:cs typeface="Arial" pitchFamily="34" charset="0"/>
              </a:rPr>
              <a:t> СОШ</a:t>
            </a:r>
          </a:p>
          <a:p>
            <a:pPr algn="ctr"/>
            <a:r>
              <a:rPr lang="ru-RU" sz="1800" b="1" i="1" cap="small" dirty="0" smtClean="0">
                <a:latin typeface="Arial" pitchFamily="34" charset="0"/>
                <a:cs typeface="Arial" pitchFamily="34" charset="0"/>
              </a:rPr>
              <a:t>Учителя начальных классов:</a:t>
            </a:r>
            <a:br>
              <a:rPr lang="ru-RU" sz="1800" b="1" i="1" cap="small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i="1" cap="small" dirty="0" smtClean="0">
                <a:latin typeface="Arial" pitchFamily="34" charset="0"/>
                <a:cs typeface="Arial" pitchFamily="34" charset="0"/>
              </a:rPr>
              <a:t>           Ковалёва М.В</a:t>
            </a:r>
          </a:p>
          <a:p>
            <a:pPr algn="ctr"/>
            <a:r>
              <a:rPr lang="ru-RU" sz="1800" b="1" i="1" cap="small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800" b="1" i="1" cap="small" dirty="0" err="1" smtClean="0">
                <a:latin typeface="Arial" pitchFamily="34" charset="0"/>
                <a:cs typeface="Arial" pitchFamily="34" charset="0"/>
              </a:rPr>
              <a:t>Стройкова</a:t>
            </a:r>
            <a:r>
              <a:rPr lang="ru-RU" sz="1800" b="1" i="1" cap="small" dirty="0" smtClean="0">
                <a:latin typeface="Arial" pitchFamily="34" charset="0"/>
                <a:cs typeface="Arial" pitchFamily="34" charset="0"/>
              </a:rPr>
              <a:t> Г.Н.</a:t>
            </a:r>
          </a:p>
          <a:p>
            <a:pPr algn="ctr"/>
            <a:r>
              <a:rPr lang="ru-RU" sz="2400" b="1" cap="small" smtClean="0">
                <a:latin typeface="Arial" pitchFamily="34" charset="0"/>
                <a:cs typeface="Arial" pitchFamily="34" charset="0"/>
              </a:rPr>
              <a:t>2013г</a:t>
            </a:r>
            <a:r>
              <a:rPr lang="ru-RU" sz="2400" b="1" cap="small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32656"/>
            <a:ext cx="1646408" cy="20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5794760" cy="623314"/>
          </a:xfrm>
        </p:spPr>
        <p:txBody>
          <a:bodyPr/>
          <a:lstStyle/>
          <a:p>
            <a:r>
              <a:rPr lang="ru-RU" altLang="ru-RU" sz="2700" u="sng" kern="0" dirty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Практические методы обучения</a:t>
            </a:r>
            <a:r>
              <a:rPr lang="ru-RU" altLang="ru-RU" sz="2700" kern="0" dirty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598" y="1268760"/>
            <a:ext cx="6678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altLang="ru-RU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упражнения (у</a:t>
            </a:r>
            <a:r>
              <a:rPr lang="ru-RU" altLang="ru-RU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стные, письменные,</a:t>
            </a:r>
            <a:r>
              <a:rPr lang="ru-RU" alt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endParaRPr lang="ru-RU" altLang="ru-RU" sz="32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</a:pPr>
            <a:r>
              <a:rPr lang="ru-RU" altLang="ru-RU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графические,</a:t>
            </a:r>
            <a:r>
              <a:rPr lang="ru-RU" alt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ru-RU" altLang="ru-RU" sz="3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учебно-трудовые)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</a:pPr>
            <a:r>
              <a:rPr lang="ru-RU" alt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endParaRPr lang="ru-RU" altLang="ru-RU" sz="32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altLang="ru-RU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лабораторные работы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endParaRPr lang="ru-RU" altLang="ru-RU" sz="32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altLang="ru-RU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практические работы</a:t>
            </a:r>
            <a:r>
              <a:rPr lang="ru-RU" alt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979" y="1268760"/>
            <a:ext cx="3515883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705" y="4131078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3620" y="543911"/>
            <a:ext cx="8643998" cy="42862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Метод-это не сама деятельность, а способ её осуществления.</a:t>
            </a:r>
          </a:p>
          <a:p>
            <a:pPr>
              <a:buFont typeface="Arial" pitchFamily="34" charset="0"/>
              <a:buChar char="•"/>
            </a:pP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должен обязательно соответствовать цели урока.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не должен быть неправильным, неправильным может  быть только его применение. </a:t>
            </a:r>
          </a:p>
          <a:p>
            <a:pPr>
              <a:buFont typeface="Arial" pitchFamily="34" charset="0"/>
              <a:buChar char="•"/>
            </a:pP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метод имеет своё предметное содержание.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Метод всегда принадлежит действующему лицу. Нет деятельности без объекта, и нет метода без деятельности.</a:t>
            </a:r>
          </a:p>
          <a:p>
            <a:pPr>
              <a:buFont typeface="Wingdings 2"/>
              <a:buNone/>
            </a:pPr>
            <a:r>
              <a:rPr lang="ru-RU" sz="2000" b="1" i="1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en-US" sz="2000" b="1" i="1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                         (По Левиной М.М.)</a:t>
            </a:r>
            <a:endParaRPr lang="ru-RU" sz="2000" b="1" i="1" dirty="0">
              <a:solidFill>
                <a:srgbClr val="9B25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5693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Одно из эффективных средств развития интереса к учебному предмету – </a:t>
            </a:r>
            <a:r>
              <a:rPr kumimoji="0" lang="ru-RU" altLang="ru-RU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дидактическая игра</a:t>
            </a: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" name="Picture 6" descr="ukaz_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30252">
            <a:off x="1889125" y="1574801"/>
            <a:ext cx="13684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ukaz_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74244" y="2726532"/>
            <a:ext cx="2592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ukaz_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04652">
            <a:off x="6156325" y="1628775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 rot="2992430">
            <a:off x="322263" y="1628775"/>
            <a:ext cx="3024187" cy="3167063"/>
          </a:xfrm>
          <a:prstGeom prst="irregularSeal2">
            <a:avLst/>
          </a:prstGeom>
          <a:solidFill>
            <a:srgbClr val="FF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68313" y="2636838"/>
            <a:ext cx="259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Помогает снять чувство усталости</a:t>
            </a: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484438" y="3500438"/>
            <a:ext cx="4032250" cy="2951162"/>
          </a:xfrm>
          <a:prstGeom prst="irregularSeal2">
            <a:avLst/>
          </a:prstGeom>
          <a:solidFill>
            <a:srgbClr val="FF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Усиливает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 непроизвольное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 запоминание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1706287">
            <a:off x="5907266" y="2312551"/>
            <a:ext cx="3629659" cy="2759423"/>
          </a:xfrm>
          <a:prstGeom prst="irregularSeal2">
            <a:avLst/>
          </a:prstGeom>
          <a:solidFill>
            <a:srgbClr val="FF99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300191" y="2852738"/>
            <a:ext cx="28438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charset="0"/>
                <a:cs typeface="Arial" charset="0"/>
              </a:rPr>
              <a:t>Раскрывает способности детей, их индивидуальность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29886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68313" y="188913"/>
            <a:ext cx="82296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Игровая технология</a:t>
            </a:r>
            <a:r>
              <a:rPr kumimoji="0" lang="ru-RU" alt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 – </a:t>
            </a:r>
            <a:br>
              <a:rPr kumimoji="0" lang="ru-RU" alt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altLang="ru-RU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самая актуальная для учителя начальной школы</a:t>
            </a:r>
            <a:endParaRPr kumimoji="0" lang="ru-RU" altLang="ru-RU" sz="2000" b="0" i="0" u="sng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1233">
            <a:off x="5057419" y="1852856"/>
            <a:ext cx="3131245" cy="2348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9534">
            <a:off x="1069144" y="1906637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843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Прием драматизации</a:t>
            </a:r>
          </a:p>
        </p:txBody>
      </p:sp>
      <p:pic>
        <p:nvPicPr>
          <p:cNvPr id="7" name="Picture 6" descr="DSC06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89" y="1389501"/>
            <a:ext cx="2913062" cy="21859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457200" y="3938588"/>
            <a:ext cx="82296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формирует воссоздающее воображение, делая содержание текста более зрелищным, наглядным. Инсценируя, дети изображают, рисуют героев с помощью интонации, мимики, позы, жестов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очень важен для развития речи и эмоционального развития ребенка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54664" y="1410010"/>
            <a:ext cx="2859962" cy="21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 txBox="1">
            <a:spLocks noChangeArrowheads="1"/>
          </p:cNvSpPr>
          <p:nvPr/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Работа с тренажёрами</a:t>
            </a: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Picture 29" descr="DSCF6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45" y="1218557"/>
            <a:ext cx="3563937" cy="267335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974" y="3882184"/>
            <a:ext cx="3316364" cy="2487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08" y="1247263"/>
            <a:ext cx="1521544" cy="2046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7334">
            <a:off x="7326159" y="2152056"/>
            <a:ext cx="1341731" cy="181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sng" strike="noStrike" kern="0" cap="none" spc="0" normalizeH="0" baseline="0" noProof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Проблемные методы</a:t>
            </a:r>
            <a:r>
              <a:rPr kumimoji="0" lang="ru-RU" sz="4000" b="1" i="1" u="none" strike="noStrike" kern="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69168" y="1052736"/>
            <a:ext cx="8229600" cy="514353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 2"/>
              <a:buNone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от знания к проблеме,</a:t>
            </a:r>
          </a:p>
          <a:p>
            <a:pPr>
              <a:buFont typeface="Wingdings 2"/>
              <a:buNone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а от проблемы к знанию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/>
              <a:buNone/>
            </a:pPr>
            <a:endParaRPr lang="ru-RU" sz="5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</a:pPr>
            <a:endParaRPr lang="ru-RU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</a:pPr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endParaRPr lang="ru-RU" sz="3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Проблемная ситуация 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Проблемные задания</a:t>
            </a: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 2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87840"/>
            <a:ext cx="2699792" cy="20248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204864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552728" cy="532459"/>
          </a:xfrm>
        </p:spPr>
        <p:txBody>
          <a:bodyPr/>
          <a:lstStyle/>
          <a:p>
            <a:r>
              <a:rPr lang="ru-RU" sz="4800" b="1" i="1" cap="none" dirty="0">
                <a:ln w="1905"/>
                <a:solidFill>
                  <a:srgbClr val="AC148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Пары и группы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3429000"/>
            <a:ext cx="56521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28E6A"/>
              </a:buClr>
              <a:buSzPct val="95000"/>
            </a:pP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«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Ульи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74320" lvl="0" indent="-274320">
              <a:spcBef>
                <a:spcPct val="20000"/>
              </a:spcBef>
              <a:buClr>
                <a:srgbClr val="A28E6A"/>
              </a:buClr>
              <a:buSzPct val="95000"/>
            </a:pP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«Визитные карточки»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A28E6A"/>
              </a:buClr>
              <a:buSzPct val="95000"/>
            </a:pP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«Творческая </a:t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мастерская»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3725" y="966876"/>
            <a:ext cx="468052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16" y="1440210"/>
            <a:ext cx="2862064" cy="2146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69527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5760"/>
            <a:ext cx="7516316" cy="758984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C00000"/>
                </a:solidFill>
              </a:rPr>
              <a:t>На уроках можно использовать различные приемы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1591" y="1110296"/>
            <a:ext cx="4175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Фантастическая добавка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1434" y="1613237"/>
            <a:ext cx="3350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Игра в случайность,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36457"/>
            <a:ext cx="566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Перепутанные логические цепочки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4385" y="2656760"/>
            <a:ext cx="1678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Светофор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9614" y="3179980"/>
            <a:ext cx="141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Да-</a:t>
            </a:r>
            <a:r>
              <a:rPr lang="ru-RU" sz="2400" b="1" dirty="0" err="1">
                <a:solidFill>
                  <a:srgbClr val="7030A0"/>
                </a:solidFill>
              </a:rPr>
              <a:t>нетка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5966" y="3641645"/>
            <a:ext cx="1411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Удивляй!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4385" y="4126772"/>
            <a:ext cx="3631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Отсроченная отгадка.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4385" y="4649992"/>
            <a:ext cx="2366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Лови ошибку.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3069" y="5301208"/>
            <a:ext cx="3799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Дерево предсказаний.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827053"/>
            <a:ext cx="3372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Тетрадь открытий </a:t>
            </a:r>
          </a:p>
        </p:txBody>
      </p:sp>
    </p:spTree>
    <p:extLst>
      <p:ext uri="{BB962C8B-B14F-4D97-AF65-F5344CB8AC3E}">
        <p14:creationId xmlns:p14="http://schemas.microsoft.com/office/powerpoint/2010/main" val="42836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260648"/>
            <a:ext cx="8229600" cy="50387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28E6A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«Методы, используемые в учебной                 деятельности, должны вызывать        интерес у ребенка к познанию окружающего мира, а учебное              заведение стать школой радости.       Радости познания, творчества, общения». 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28E6A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855D5D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kumimoji="0" lang="ru-RU" sz="2800" b="1" i="1" u="none" strike="noStrike" kern="1200" cap="none" spc="0" normalizeH="0" baseline="0" noProof="0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В.А. Сухомлинский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28E6A"/>
              </a:buClr>
              <a:buSzPct val="9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28E6A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91529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65526" y="2433027"/>
            <a:ext cx="288032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6026" y="260648"/>
            <a:ext cx="6471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Портрет выпускника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8063" y="1392071"/>
            <a:ext cx="288032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высокое качество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9901" y="2433027"/>
            <a:ext cx="2531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коммуникабельность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48383" y="2375937"/>
            <a:ext cx="288032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целеустремлённость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6" y="3735079"/>
            <a:ext cx="288032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креативность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48383" y="3735079"/>
            <a:ext cx="288032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Качества ЛИДЕРА</a:t>
            </a:r>
            <a:endParaRPr lang="ru-RU" sz="2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63815" y="2834009"/>
            <a:ext cx="2880320" cy="13582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Умение ориентироваться в большом потоке информации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782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6" grpId="0" animBg="1"/>
      <p:bldP spid="18" grpId="0" animBg="1"/>
      <p:bldP spid="20" grpId="0" animBg="1"/>
      <p:bldP spid="21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836712"/>
            <a:ext cx="8215370" cy="2000264"/>
          </a:xfrm>
          <a:prstGeom prst="rect">
            <a:avLst/>
          </a:prstGeom>
        </p:spPr>
        <p:txBody>
          <a:bodyPr vert="horz" numCol="1">
            <a:prstTxWarp prst="textCan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творческих успехов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Local Settings\Temporary Internet Files\Content.IE5\0RQEH6ZE\MC90037014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836976"/>
            <a:ext cx="2382131" cy="212278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187624" y="4452303"/>
            <a:ext cx="7384904" cy="2000264"/>
          </a:xfrm>
          <a:prstGeom prst="rect">
            <a:avLst/>
          </a:prstGeom>
        </p:spPr>
        <p:txBody>
          <a:bodyPr vert="horz" numCol="1">
            <a:prstTxWarp prst="textCanDown">
              <a:avLst>
                <a:gd name="adj" fmla="val 22168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ru-RU" sz="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спасибо!!!</a:t>
            </a:r>
            <a:endParaRPr lang="ru-RU" sz="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 rot="10800000" flipV="1">
            <a:off x="177800" y="549275"/>
            <a:ext cx="70596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Проблема современной школы – потеря многими учащимися интереса к учению. Почему это происходит?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Причины такого негативного явления неоднозначны.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" name="Picture 5" descr="L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3C"/>
              </a:clrFrom>
              <a:clrTo>
                <a:srgbClr val="0000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868" y="549274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93663" y="2194254"/>
            <a:ext cx="2808287" cy="1728788"/>
          </a:xfrm>
          <a:prstGeom prst="cloudCallout">
            <a:avLst>
              <a:gd name="adj1" fmla="val -52431"/>
              <a:gd name="adj2" fmla="val 134481"/>
            </a:avLst>
          </a:prstGeom>
          <a:solidFill>
            <a:srgbClr val="CC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328" y="2298370"/>
            <a:ext cx="3600400" cy="367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544" y="3565382"/>
            <a:ext cx="2987278" cy="329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2905" y="2524522"/>
            <a:ext cx="3095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перегрузка однообразным учебным материалом</a:t>
            </a: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614613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несовершенство методов, приемов и форм организации учебного процесса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346849" y="3796605"/>
            <a:ext cx="33845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ограниченные возможности для творческого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самопроявления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40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5794760" cy="4464496"/>
          </a:xfrm>
        </p:spPr>
        <p:txBody>
          <a:bodyPr>
            <a:noAutofit/>
          </a:bodyPr>
          <a:lstStyle/>
          <a:p>
            <a:r>
              <a:rPr lang="ru-RU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обучения </a:t>
            </a: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способ совместной деятельности учителя и ученика в учебном процессе, направленный на решение дидактических, воспитательных и развивающих задач.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4371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обучения </a:t>
            </a: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элемент метода, его конкретное проявление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66586"/>
            <a:ext cx="3096344" cy="20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9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1806" y="724248"/>
            <a:ext cx="60841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40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Хороших методов существует ровно столько, </a:t>
            </a:r>
            <a:r>
              <a:rPr lang="ru-RU" sz="40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40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существует хороших учителей</a:t>
            </a:r>
            <a:r>
              <a:rPr lang="ru-RU" sz="40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40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i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Д.Пойа</a:t>
            </a:r>
            <a:endParaRPr lang="ru-RU" sz="40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28870">
            <a:off x="484183" y="596011"/>
            <a:ext cx="3292742" cy="24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85720" y="404664"/>
            <a:ext cx="8372476" cy="58579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28E6A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«Скажите мне – я забуду,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28E6A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Покажите мне – я запомню,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28E6A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Вовлеките меня – я пойму».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28E6A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905"/>
                <a:solidFill>
                  <a:srgbClr val="956251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solidFill>
                  <a:srgbClr val="956251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1" i="1" u="none" strike="noStrike" kern="1200" cap="none" spc="0" normalizeH="0" baseline="0" noProof="0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Китайская пословица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9B258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420888"/>
            <a:ext cx="83724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«Всякое знание остается мертвым, если в учащихся не развивается инициатива и самодеятельность: учащихся нужно приучать не только к мышлению, но и к хотению». </a:t>
            </a:r>
          </a:p>
          <a:p>
            <a:pPr marL="82296" lvl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2000" b="1" i="1" dirty="0" err="1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Н.А.Умов</a:t>
            </a:r>
            <a:endParaRPr lang="ru-RU" sz="2000" b="1" i="1" dirty="0">
              <a:ln w="1905"/>
              <a:solidFill>
                <a:srgbClr val="9B258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Развитие школьника происходит более результативно, если он включен в деятельность.</a:t>
            </a:r>
            <a:r>
              <a:rPr lang="en-US" sz="2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rgbClr val="7030A0"/>
              </a:solidFill>
              <a:latin typeface="Constanti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04664"/>
            <a:ext cx="2843807" cy="21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377" y="1037355"/>
            <a:ext cx="3048000" cy="21812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926572"/>
            <a:ext cx="5040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■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словесные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</a:t>
            </a:r>
            <a:r>
              <a:rPr lang="ru-RU" sz="4400" b="1" dirty="0" smtClean="0"/>
              <a:t> </a:t>
            </a:r>
          </a:p>
          <a:p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■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наглядные методы</a:t>
            </a:r>
            <a:endParaRPr lang="ru-RU" sz="4400" b="1" dirty="0"/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■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методы</a:t>
            </a:r>
            <a:endParaRPr lang="ru-RU" sz="4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87624" y="332656"/>
            <a:ext cx="7272808" cy="623314"/>
          </a:xfrm>
        </p:spPr>
        <p:txBody>
          <a:bodyPr>
            <a:noAutofit/>
          </a:bodyPr>
          <a:lstStyle/>
          <a:p>
            <a:r>
              <a:rPr lang="ru-RU" altLang="ru-RU" sz="2800" u="sng" kern="0" dirty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Классификация методов обучения.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900">
            <a:off x="5277184" y="3634113"/>
            <a:ext cx="3460075" cy="25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6511131" cy="720080"/>
          </a:xfrm>
        </p:spPr>
        <p:txBody>
          <a:bodyPr>
            <a:noAutofit/>
          </a:bodyPr>
          <a:lstStyle/>
          <a:p>
            <a:r>
              <a:rPr lang="ru-RU" altLang="ru-RU" sz="3200" b="1" u="sng" kern="0" cap="none" spc="0" dirty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Словесные методы обучения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6192688" cy="523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altLang="ru-RU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ru-RU" altLang="ru-RU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/>
              </a:rPr>
              <a:t>рассказ</a:t>
            </a:r>
            <a:r>
              <a:rPr lang="ru-RU" altLang="ru-RU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/>
              </a:rPr>
              <a:t>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altLang="ru-RU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/>
              </a:rPr>
              <a:t>объяснение,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altLang="ru-RU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/>
              </a:rPr>
              <a:t>беседа,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altLang="ru-RU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/>
              </a:rPr>
              <a:t> дискуссия,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altLang="ru-RU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/>
              </a:rPr>
              <a:t>лекция</a:t>
            </a:r>
            <a:endParaRPr lang="ru-RU" altLang="ru-RU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altLang="ru-RU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/>
              </a:rPr>
              <a:t>работа с </a:t>
            </a:r>
            <a:r>
              <a:rPr lang="ru-RU" altLang="ru-RU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/>
              </a:rPr>
              <a:t>книгой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alt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онспектирование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тезирование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аннотирование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  <a:cs typeface="Times New Roman" panose="02020603050405020304" pitchFamily="18" charset="0"/>
              </a:rPr>
              <a:t>рецензирование</a:t>
            </a:r>
            <a:endParaRPr lang="ru-RU" altLang="ru-RU" sz="28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484784"/>
            <a:ext cx="3209442" cy="2407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077072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MG_4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539" y="1052736"/>
            <a:ext cx="3024187" cy="226853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MG_4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3" y="1059814"/>
            <a:ext cx="3230562" cy="242411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IMG_4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588" y="3809762"/>
            <a:ext cx="3240088" cy="243046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IMG_4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728799"/>
            <a:ext cx="3455988" cy="259238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7223" y="116632"/>
            <a:ext cx="6549253" cy="576287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Наглядные методы обучения</a:t>
            </a:r>
            <a:endParaRPr lang="ru-RU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96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455</TotalTime>
  <Words>485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Методы и приемы современного урока в условиях реализации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Наглядные методы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Пары и группы</vt:lpstr>
      <vt:lpstr>На уроках можно использовать различные приемы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приемы современного урока в реализации фгос</dc:title>
  <dc:creator>Марина</dc:creator>
  <cp:lastModifiedBy>галина</cp:lastModifiedBy>
  <cp:revision>48</cp:revision>
  <dcterms:created xsi:type="dcterms:W3CDTF">2013-12-07T17:25:36Z</dcterms:created>
  <dcterms:modified xsi:type="dcterms:W3CDTF">2014-12-27T12:53:13Z</dcterms:modified>
</cp:coreProperties>
</file>