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67" r:id="rId5"/>
    <p:sldId id="260" r:id="rId6"/>
    <p:sldId id="261" r:id="rId7"/>
    <p:sldId id="278" r:id="rId8"/>
    <p:sldId id="269" r:id="rId9"/>
    <p:sldId id="262" r:id="rId10"/>
    <p:sldId id="263" r:id="rId11"/>
    <p:sldId id="272" r:id="rId12"/>
    <p:sldId id="270" r:id="rId13"/>
    <p:sldId id="274" r:id="rId14"/>
    <p:sldId id="275" r:id="rId15"/>
    <p:sldId id="276" r:id="rId16"/>
    <p:sldId id="277" r:id="rId17"/>
    <p:sldId id="265" r:id="rId18"/>
    <p:sldId id="266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993366"/>
    <a:srgbClr val="20E31B"/>
    <a:srgbClr val="2A25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660"/>
  </p:normalViewPr>
  <p:slideViewPr>
    <p:cSldViewPr>
      <p:cViewPr>
        <p:scale>
          <a:sx n="60" d="100"/>
          <a:sy n="60" d="100"/>
        </p:scale>
        <p:origin x="-2676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F3BB-AB96-4F3D-A42A-2438EBC12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3A503-0F36-4C2F-9D7C-CB797240F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AF97-8FCB-4403-8F46-744B65AA7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95AF0-8C32-4B3B-9290-AF5360F13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2A011-1A99-4DBC-ACAF-516F393AD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C518-A241-41EC-A826-857A9572A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04DB-BD95-4525-B7F9-A014669CB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E804-D250-4F2D-81C4-D64F2A2E7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28E1F-3468-4CF3-B33B-C504359E0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1883-7CA5-4038-99AD-EBD71BE53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72F57-0727-4660-A63B-FD3366EF1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EAC5E3A-8E9D-40F5-A436-9BC4D8029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-about-russia.ru/nature/river/ural_river/ural_river.jpg" TargetMode="External"/><Relationship Id="rId3" Type="http://schemas.openxmlformats.org/officeDocument/2006/relationships/hyperlink" Target="http://ktototam.ru/wp-content/uploads/2011/11/d0bad0b0d0bfd0bbd18f.jp" TargetMode="External"/><Relationship Id="rId7" Type="http://schemas.openxmlformats.org/officeDocument/2006/relationships/hyperlink" Target="http://www.tmyun.com/mid/yun_4603.jpg" TargetMode="External"/><Relationship Id="rId2" Type="http://schemas.openxmlformats.org/officeDocument/2006/relationships/hyperlink" Target="http://mykartinka.ru/_ph/19/25886265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strogalaxy.ru/foto001/foto0153.jpg" TargetMode="External"/><Relationship Id="rId11" Type="http://schemas.openxmlformats.org/officeDocument/2006/relationships/hyperlink" Target="http://stihi.ru/pics/2012/08/24/1861.jpg" TargetMode="External"/><Relationship Id="rId5" Type="http://schemas.openxmlformats.org/officeDocument/2006/relationships/hyperlink" Target="http://www.yuga.ru/media/fog_tuman.jpg" TargetMode="External"/><Relationship Id="rId10" Type="http://schemas.openxmlformats.org/officeDocument/2006/relationships/hyperlink" Target="http://www.noksfilm.com.ua/upload/iblock/3e8/3e8d51a4010d832af9d42bb7b58c96be.jpg" TargetMode="External"/><Relationship Id="rId4" Type="http://schemas.openxmlformats.org/officeDocument/2006/relationships/hyperlink" Target="http://zuravushka.ucoz.ru/Aparina_5.jpg" TargetMode="External"/><Relationship Id="rId9" Type="http://schemas.openxmlformats.org/officeDocument/2006/relationships/hyperlink" Target="http://tour-explorers.ru/wp-content/uploads/2013/06/sinee-mor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slide" Target="slide8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62068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3 класс. УМК «Школа России»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4581128"/>
            <a:ext cx="7164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			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Выполнила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			Русина Ирина Валентиновна, 		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	учитель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начальных классов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			МБОУ гимназии № 3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			г. Ставрополя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916832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Превращение и круговорот воды в природе.</a:t>
            </a:r>
            <a:endParaRPr lang="ru-RU" sz="6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92275" y="981075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А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6600" y="981075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О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84438" y="981075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84438" y="1628775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Б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692275" y="1628775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Ч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76600" y="1628775"/>
            <a:ext cx="6477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Ж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692275" y="2276475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Н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84438" y="2276475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Е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48038" y="2276475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348038" y="2852738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Т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484438" y="2852738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692275" y="2852738"/>
            <a:ext cx="576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Л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20254866">
            <a:off x="323850" y="4581525"/>
            <a:ext cx="2663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ЧЕРНОЕ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 rot="338373">
            <a:off x="2771775" y="5373688"/>
            <a:ext cx="2663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БЕЛОЕ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 rot="603211">
            <a:off x="4927733" y="4485977"/>
            <a:ext cx="362721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КРАСНОЕ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21437948">
            <a:off x="5508224" y="2544665"/>
            <a:ext cx="33859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ЖЕЛТОЕ</a:t>
            </a:r>
            <a:endParaRPr lang="ru-RU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our-explorers.ru/wp-content/uploads/2013/06/sinee-more.jpg"/>
          <p:cNvPicPr>
            <a:picLocks noChangeAspect="1" noChangeArrowheads="1"/>
          </p:cNvPicPr>
          <p:nvPr/>
        </p:nvPicPr>
        <p:blipFill>
          <a:blip r:embed="rId2" cstate="print"/>
          <a:srcRect l="12362" r="71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52558" flipH="1">
            <a:off x="1835696" y="4797152"/>
            <a:ext cx="1368152" cy="1614358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84168" y="0"/>
            <a:ext cx="1368425" cy="12954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331E-6 C 0.00504 0.02283 0.02188 0.03967 0.03889 0.03967 C 0.0559 0.03967 0.07066 0.02283 0.07587 3.9331E-6 C 0.08299 0.02283 0.0974 0.03967 0.11476 0.03967 C 0.13177 0.03967 0.14653 0.02283 0.15122 3.9331E-6 C 0.15851 0.02283 0.17327 0.03967 0.19028 0.03967 C 0.20764 0.03967 0.22465 0.02283 0.22917 3.9331E-6 C 0.23438 0.02283 0.24913 0.03967 0.26875 0.03967 C 0.28316 0.03967 0.3 0.02283 0.30521 3.9331E-6 C 0.31024 0.02283 0.32708 0.03967 0.3441 0.03967 C 0.36111 0.03967 0.37587 0.02283 0.38108 3.9331E-6 C 0.3882 0.02283 0.40261 0.03967 0.41997 0.03967 C 0.43698 0.03967 0.45174 0.02283 0.45903 3.9331E-6 C 0.46372 0.02283 0.47847 0.03967 0.49549 0.03967 C 0.51285 0.03967 0.52986 0.02283 0.53438 3.9331E-6 C 0.53958 0.02283 0.55434 0.03967 0.57396 0.03967 C 0.5908 0.03967 0.60521 0.02283 0.61042 3.9331E-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643 -2.19146E-6 C 0.60122 0.02307 0.58438 0.03968 0.56737 0.03968 C 0.55052 0.03968 0.53577 0.02307 0.53091 -2.19146E-6 C 0.52362 0.02307 0.50938 0.03968 0.49202 0.03968 C 0.47518 0.03968 0.46042 0.02307 0.45573 -2.19146E-6 C 0.44862 0.02307 0.43386 0.03968 0.41702 0.03968 C 0.39983 0.03968 0.38282 0.02307 0.3783 -2.19146E-6 C 0.37309 0.02307 0.35834 0.03968 0.33924 0.03968 C 0.32483 0.03968 0.30816 0.02307 0.30296 -2.19146E-6 C 0.29792 0.02307 0.28108 0.03968 0.26424 0.03968 C 0.2474 0.03968 0.23264 0.02307 0.22761 -2.19146E-6 C 0.22049 0.02307 0.20625 0.03968 0.18924 0.03968 C 0.1724 0.03968 0.15764 0.02307 0.15052 -2.19146E-6 C 0.14584 0.02307 0.13108 0.03968 0.11424 0.03968 C 0.09688 0.03968 0.08021 0.02307 0.07535 -2.19146E-6 C 0.07049 0.02307 0.05573 0.03968 0.03629 0.03968 C 0.01945 0.03968 0.00504 0.02307 -3.88889E-6 -2.19146E-6 " pathEditMode="relative" rAng="0" ptsTypes="fffffffffffffffff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4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19146E-6 C 0.00486 0.02307 0.02118 0.03968 0.03733 0.03968 C 0.05365 0.03968 0.06788 0.02307 0.07292 -2.19146E-6 C 0.07986 0.02307 0.09358 0.03968 0.11042 0.03968 C 0.12656 0.03968 0.14097 0.02307 0.14531 -2.19146E-6 C 0.15226 0.02307 0.16667 0.03968 0.18281 0.03968 C 0.19965 0.03968 0.21597 0.02307 0.22031 -2.19146E-6 C 0.22535 0.02307 0.23958 0.03968 0.25833 0.03968 C 0.27205 0.03968 0.28837 0.02307 0.2934 -2.19146E-6 C 0.29826 0.02307 0.31458 0.03968 0.33073 0.03968 C 0.34705 0.03968 0.36129 0.02307 0.36632 -2.19146E-6 C 0.37326 0.02307 0.38698 0.03968 0.40382 0.03968 C 0.41997 0.03968 0.43438 0.02307 0.44132 -2.19146E-6 C 0.44566 0.02307 0.46007 0.03968 0.47622 0.03968 C 0.49306 0.03968 0.50938 0.02307 0.51372 -2.19146E-6 C 0.51875 0.02307 0.53299 0.03968 0.55174 0.03968 C 0.56806 0.03968 0.58177 0.02307 0.58681 -2.19146E-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42 -2.19146E-6 L 0.88594 -0.002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oksfilm.com.ua/upload/iblock/3e8/3e8d51a4010d832af9d42bb7b58c96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8537"/>
          </a:xfrm>
          <a:prstGeom prst="rect">
            <a:avLst/>
          </a:prstGeom>
          <a:noFill/>
        </p:spPr>
      </p:pic>
      <p:pic>
        <p:nvPicPr>
          <p:cNvPr id="4" name="Рисунок 3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5605" flipH="1">
            <a:off x="-2124744" y="4797152"/>
            <a:ext cx="1368152" cy="1614358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796136" y="0"/>
            <a:ext cx="1368425" cy="12954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4448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14" name="Group 530"/>
          <p:cNvGraphicFramePr>
            <a:graphicFrameLocks noGrp="1"/>
          </p:cNvGraphicFramePr>
          <p:nvPr/>
        </p:nvGraphicFramePr>
        <p:xfrm>
          <a:off x="1547813" y="765175"/>
          <a:ext cx="6096000" cy="5243831"/>
        </p:xfrm>
        <a:graphic>
          <a:graphicData uri="http://schemas.openxmlformats.org/drawingml/2006/table">
            <a:tbl>
              <a:tblPr/>
              <a:tblGrid>
                <a:gridCol w="576262"/>
                <a:gridCol w="642938"/>
                <a:gridCol w="609600"/>
                <a:gridCol w="609600"/>
                <a:gridCol w="609600"/>
                <a:gridCol w="609600"/>
                <a:gridCol w="609600"/>
                <a:gridCol w="609600"/>
                <a:gridCol w="595312"/>
                <a:gridCol w="6238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CC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875" name="Text Box 491"/>
          <p:cNvSpPr txBox="1">
            <a:spLocks noChangeArrowheads="1"/>
          </p:cNvSpPr>
          <p:nvPr/>
        </p:nvSpPr>
        <p:spPr bwMode="auto">
          <a:xfrm>
            <a:off x="1619250" y="7651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10382" name="Text Box 492"/>
          <p:cNvSpPr txBox="1">
            <a:spLocks noChangeArrowheads="1"/>
          </p:cNvSpPr>
          <p:nvPr/>
        </p:nvSpPr>
        <p:spPr bwMode="auto">
          <a:xfrm>
            <a:off x="2268538" y="83661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383" name="Text Box 494"/>
          <p:cNvSpPr txBox="1">
            <a:spLocks noChangeArrowheads="1"/>
          </p:cNvSpPr>
          <p:nvPr/>
        </p:nvSpPr>
        <p:spPr bwMode="auto">
          <a:xfrm>
            <a:off x="2266950" y="1484313"/>
            <a:ext cx="28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6881" name="Text Box 497"/>
          <p:cNvSpPr txBox="1">
            <a:spLocks noChangeArrowheads="1"/>
          </p:cNvSpPr>
          <p:nvPr/>
        </p:nvSpPr>
        <p:spPr bwMode="auto">
          <a:xfrm>
            <a:off x="2195513" y="7651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6882" name="Text Box 498"/>
          <p:cNvSpPr txBox="1">
            <a:spLocks noChangeArrowheads="1"/>
          </p:cNvSpPr>
          <p:nvPr/>
        </p:nvSpPr>
        <p:spPr bwMode="auto">
          <a:xfrm>
            <a:off x="2843213" y="7651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16883" name="Text Box 499"/>
          <p:cNvSpPr txBox="1">
            <a:spLocks noChangeArrowheads="1"/>
          </p:cNvSpPr>
          <p:nvPr/>
        </p:nvSpPr>
        <p:spPr bwMode="auto">
          <a:xfrm>
            <a:off x="3419475" y="7651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16884" name="Text Box 500"/>
          <p:cNvSpPr txBox="1">
            <a:spLocks noChangeArrowheads="1"/>
          </p:cNvSpPr>
          <p:nvPr/>
        </p:nvSpPr>
        <p:spPr bwMode="auto">
          <a:xfrm>
            <a:off x="4067175" y="7651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</a:t>
            </a:r>
          </a:p>
        </p:txBody>
      </p:sp>
      <p:sp>
        <p:nvSpPr>
          <p:cNvPr id="16885" name="Text Box 501"/>
          <p:cNvSpPr txBox="1">
            <a:spLocks noChangeArrowheads="1"/>
          </p:cNvSpPr>
          <p:nvPr/>
        </p:nvSpPr>
        <p:spPr bwMode="auto">
          <a:xfrm>
            <a:off x="1547813" y="126841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16886" name="Text Box 502"/>
          <p:cNvSpPr txBox="1">
            <a:spLocks noChangeArrowheads="1"/>
          </p:cNvSpPr>
          <p:nvPr/>
        </p:nvSpPr>
        <p:spPr bwMode="auto">
          <a:xfrm>
            <a:off x="2124075" y="126841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16887" name="Text Box 503"/>
          <p:cNvSpPr txBox="1">
            <a:spLocks noChangeArrowheads="1"/>
          </p:cNvSpPr>
          <p:nvPr/>
        </p:nvSpPr>
        <p:spPr bwMode="auto">
          <a:xfrm>
            <a:off x="2771775" y="126841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16888" name="Text Box 504"/>
          <p:cNvSpPr txBox="1">
            <a:spLocks noChangeArrowheads="1"/>
          </p:cNvSpPr>
          <p:nvPr/>
        </p:nvSpPr>
        <p:spPr bwMode="auto">
          <a:xfrm>
            <a:off x="3348038" y="126841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6889" name="Text Box 505"/>
          <p:cNvSpPr txBox="1">
            <a:spLocks noChangeArrowheads="1"/>
          </p:cNvSpPr>
          <p:nvPr/>
        </p:nvSpPr>
        <p:spPr bwMode="auto">
          <a:xfrm>
            <a:off x="1619250" y="177323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</a:t>
            </a:r>
          </a:p>
        </p:txBody>
      </p:sp>
      <p:sp>
        <p:nvSpPr>
          <p:cNvPr id="16890" name="Text Box 506"/>
          <p:cNvSpPr txBox="1">
            <a:spLocks noChangeArrowheads="1"/>
          </p:cNvSpPr>
          <p:nvPr/>
        </p:nvSpPr>
        <p:spPr bwMode="auto">
          <a:xfrm>
            <a:off x="2195513" y="177323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16891" name="Text Box 507"/>
          <p:cNvSpPr txBox="1">
            <a:spLocks noChangeArrowheads="1"/>
          </p:cNvSpPr>
          <p:nvPr/>
        </p:nvSpPr>
        <p:spPr bwMode="auto">
          <a:xfrm>
            <a:off x="2843213" y="177323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16892" name="Text Box 508"/>
          <p:cNvSpPr txBox="1">
            <a:spLocks noChangeArrowheads="1"/>
          </p:cNvSpPr>
          <p:nvPr/>
        </p:nvSpPr>
        <p:spPr bwMode="auto">
          <a:xfrm>
            <a:off x="3419475" y="177323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Ь</a:t>
            </a:r>
          </a:p>
        </p:txBody>
      </p:sp>
      <p:sp>
        <p:nvSpPr>
          <p:cNvPr id="16893" name="Text Box 509"/>
          <p:cNvSpPr txBox="1">
            <a:spLocks noChangeArrowheads="1"/>
          </p:cNvSpPr>
          <p:nvPr/>
        </p:nvSpPr>
        <p:spPr bwMode="auto">
          <a:xfrm>
            <a:off x="4067175" y="177323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16894" name="Text Box 510"/>
          <p:cNvSpPr txBox="1">
            <a:spLocks noChangeArrowheads="1"/>
          </p:cNvSpPr>
          <p:nvPr/>
        </p:nvSpPr>
        <p:spPr bwMode="auto">
          <a:xfrm>
            <a:off x="1619250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</a:t>
            </a:r>
          </a:p>
        </p:txBody>
      </p:sp>
      <p:sp>
        <p:nvSpPr>
          <p:cNvPr id="16895" name="Text Box 511"/>
          <p:cNvSpPr txBox="1">
            <a:spLocks noChangeArrowheads="1"/>
          </p:cNvSpPr>
          <p:nvPr/>
        </p:nvSpPr>
        <p:spPr bwMode="auto">
          <a:xfrm>
            <a:off x="2195513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</a:p>
        </p:txBody>
      </p:sp>
      <p:sp>
        <p:nvSpPr>
          <p:cNvPr id="16896" name="Text Box 512"/>
          <p:cNvSpPr txBox="1">
            <a:spLocks noChangeArrowheads="1"/>
          </p:cNvSpPr>
          <p:nvPr/>
        </p:nvSpPr>
        <p:spPr bwMode="auto">
          <a:xfrm>
            <a:off x="2843213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16897" name="Text Box 513"/>
          <p:cNvSpPr txBox="1">
            <a:spLocks noChangeArrowheads="1"/>
          </p:cNvSpPr>
          <p:nvPr/>
        </p:nvSpPr>
        <p:spPr bwMode="auto">
          <a:xfrm>
            <a:off x="3419475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16898" name="Text Box 514"/>
          <p:cNvSpPr txBox="1">
            <a:spLocks noChangeArrowheads="1"/>
          </p:cNvSpPr>
          <p:nvPr/>
        </p:nvSpPr>
        <p:spPr bwMode="auto">
          <a:xfrm>
            <a:off x="4067175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6899" name="Text Box 515"/>
          <p:cNvSpPr txBox="1">
            <a:spLocks noChangeArrowheads="1"/>
          </p:cNvSpPr>
          <p:nvPr/>
        </p:nvSpPr>
        <p:spPr bwMode="auto">
          <a:xfrm>
            <a:off x="4645025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16900" name="Text Box 516"/>
          <p:cNvSpPr txBox="1">
            <a:spLocks noChangeArrowheads="1"/>
          </p:cNvSpPr>
          <p:nvPr/>
        </p:nvSpPr>
        <p:spPr bwMode="auto">
          <a:xfrm>
            <a:off x="5221288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</a:t>
            </a:r>
          </a:p>
        </p:txBody>
      </p:sp>
      <p:sp>
        <p:nvSpPr>
          <p:cNvPr id="16901" name="Text Box 517"/>
          <p:cNvSpPr txBox="1">
            <a:spLocks noChangeArrowheads="1"/>
          </p:cNvSpPr>
          <p:nvPr/>
        </p:nvSpPr>
        <p:spPr bwMode="auto">
          <a:xfrm>
            <a:off x="5868988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16902" name="Text Box 518"/>
          <p:cNvSpPr txBox="1">
            <a:spLocks noChangeArrowheads="1"/>
          </p:cNvSpPr>
          <p:nvPr/>
        </p:nvSpPr>
        <p:spPr bwMode="auto">
          <a:xfrm>
            <a:off x="6445250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16903" name="Text Box 519"/>
          <p:cNvSpPr txBox="1">
            <a:spLocks noChangeArrowheads="1"/>
          </p:cNvSpPr>
          <p:nvPr/>
        </p:nvSpPr>
        <p:spPr bwMode="auto">
          <a:xfrm>
            <a:off x="7092950" y="22764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6904" name="Text Box 520"/>
          <p:cNvSpPr txBox="1">
            <a:spLocks noChangeArrowheads="1"/>
          </p:cNvSpPr>
          <p:nvPr/>
        </p:nvSpPr>
        <p:spPr bwMode="auto">
          <a:xfrm>
            <a:off x="1547813" y="27813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6905" name="Text Box 521"/>
          <p:cNvSpPr txBox="1">
            <a:spLocks noChangeArrowheads="1"/>
          </p:cNvSpPr>
          <p:nvPr/>
        </p:nvSpPr>
        <p:spPr bwMode="auto">
          <a:xfrm>
            <a:off x="2124075" y="27813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16906" name="Text Box 522"/>
          <p:cNvSpPr txBox="1">
            <a:spLocks noChangeArrowheads="1"/>
          </p:cNvSpPr>
          <p:nvPr/>
        </p:nvSpPr>
        <p:spPr bwMode="auto">
          <a:xfrm>
            <a:off x="2771775" y="27813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16907" name="Text Box 523"/>
          <p:cNvSpPr txBox="1">
            <a:spLocks noChangeArrowheads="1"/>
          </p:cNvSpPr>
          <p:nvPr/>
        </p:nvSpPr>
        <p:spPr bwMode="auto">
          <a:xfrm>
            <a:off x="3348038" y="27813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6908" name="Text Box 524"/>
          <p:cNvSpPr txBox="1">
            <a:spLocks noChangeArrowheads="1"/>
          </p:cNvSpPr>
          <p:nvPr/>
        </p:nvSpPr>
        <p:spPr bwMode="auto">
          <a:xfrm>
            <a:off x="3995738" y="278130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</a:p>
        </p:txBody>
      </p:sp>
      <p:sp>
        <p:nvSpPr>
          <p:cNvPr id="16909" name="Text Box 525"/>
          <p:cNvSpPr txBox="1">
            <a:spLocks noChangeArrowheads="1"/>
          </p:cNvSpPr>
          <p:nvPr/>
        </p:nvSpPr>
        <p:spPr bwMode="auto">
          <a:xfrm>
            <a:off x="1619250" y="3357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</a:p>
        </p:txBody>
      </p:sp>
      <p:sp>
        <p:nvSpPr>
          <p:cNvPr id="16910" name="Text Box 526"/>
          <p:cNvSpPr txBox="1">
            <a:spLocks noChangeArrowheads="1"/>
          </p:cNvSpPr>
          <p:nvPr/>
        </p:nvSpPr>
        <p:spPr bwMode="auto">
          <a:xfrm>
            <a:off x="2195513" y="3357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16911" name="Text Box 527"/>
          <p:cNvSpPr txBox="1">
            <a:spLocks noChangeArrowheads="1"/>
          </p:cNvSpPr>
          <p:nvPr/>
        </p:nvSpPr>
        <p:spPr bwMode="auto">
          <a:xfrm>
            <a:off x="2843213" y="3357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16912" name="Text Box 528"/>
          <p:cNvSpPr txBox="1">
            <a:spLocks noChangeArrowheads="1"/>
          </p:cNvSpPr>
          <p:nvPr/>
        </p:nvSpPr>
        <p:spPr bwMode="auto">
          <a:xfrm>
            <a:off x="3419475" y="3357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16913" name="Text Box 529"/>
          <p:cNvSpPr txBox="1">
            <a:spLocks noChangeArrowheads="1"/>
          </p:cNvSpPr>
          <p:nvPr/>
        </p:nvSpPr>
        <p:spPr bwMode="auto">
          <a:xfrm>
            <a:off x="4067175" y="3357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16915" name="Text Box 531"/>
          <p:cNvSpPr txBox="1">
            <a:spLocks noChangeArrowheads="1"/>
          </p:cNvSpPr>
          <p:nvPr/>
        </p:nvSpPr>
        <p:spPr bwMode="auto">
          <a:xfrm>
            <a:off x="1619250" y="39338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6916" name="Text Box 532"/>
          <p:cNvSpPr txBox="1">
            <a:spLocks noChangeArrowheads="1"/>
          </p:cNvSpPr>
          <p:nvPr/>
        </p:nvSpPr>
        <p:spPr bwMode="auto">
          <a:xfrm>
            <a:off x="2195513" y="39338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</a:t>
            </a:r>
          </a:p>
        </p:txBody>
      </p:sp>
      <p:sp>
        <p:nvSpPr>
          <p:cNvPr id="16917" name="Text Box 533"/>
          <p:cNvSpPr txBox="1">
            <a:spLocks noChangeArrowheads="1"/>
          </p:cNvSpPr>
          <p:nvPr/>
        </p:nvSpPr>
        <p:spPr bwMode="auto">
          <a:xfrm>
            <a:off x="2843213" y="39338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16918" name="Text Box 534"/>
          <p:cNvSpPr txBox="1">
            <a:spLocks noChangeArrowheads="1"/>
          </p:cNvSpPr>
          <p:nvPr/>
        </p:nvSpPr>
        <p:spPr bwMode="auto">
          <a:xfrm>
            <a:off x="3419475" y="39338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6919" name="Text Box 535"/>
          <p:cNvSpPr txBox="1">
            <a:spLocks noChangeArrowheads="1"/>
          </p:cNvSpPr>
          <p:nvPr/>
        </p:nvSpPr>
        <p:spPr bwMode="auto">
          <a:xfrm>
            <a:off x="4067175" y="39338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16920" name="Text Box 536"/>
          <p:cNvSpPr txBox="1">
            <a:spLocks noChangeArrowheads="1"/>
          </p:cNvSpPr>
          <p:nvPr/>
        </p:nvSpPr>
        <p:spPr bwMode="auto">
          <a:xfrm>
            <a:off x="1619250" y="44370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16921" name="Text Box 537"/>
          <p:cNvSpPr txBox="1">
            <a:spLocks noChangeArrowheads="1"/>
          </p:cNvSpPr>
          <p:nvPr/>
        </p:nvSpPr>
        <p:spPr bwMode="auto">
          <a:xfrm>
            <a:off x="2195513" y="44370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6922" name="Text Box 538"/>
          <p:cNvSpPr txBox="1">
            <a:spLocks noChangeArrowheads="1"/>
          </p:cNvSpPr>
          <p:nvPr/>
        </p:nvSpPr>
        <p:spPr bwMode="auto">
          <a:xfrm>
            <a:off x="2843213" y="44370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</a:t>
            </a:r>
          </a:p>
        </p:txBody>
      </p:sp>
      <p:sp>
        <p:nvSpPr>
          <p:cNvPr id="16923" name="Text Box 539"/>
          <p:cNvSpPr txBox="1">
            <a:spLocks noChangeArrowheads="1"/>
          </p:cNvSpPr>
          <p:nvPr/>
        </p:nvSpPr>
        <p:spPr bwMode="auto">
          <a:xfrm>
            <a:off x="3419475" y="44370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6925" name="Text Box 541"/>
          <p:cNvSpPr txBox="1">
            <a:spLocks noChangeArrowheads="1"/>
          </p:cNvSpPr>
          <p:nvPr/>
        </p:nvSpPr>
        <p:spPr bwMode="auto">
          <a:xfrm>
            <a:off x="4716463" y="393382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6927" name="Text Box 543"/>
          <p:cNvSpPr txBox="1">
            <a:spLocks noChangeArrowheads="1"/>
          </p:cNvSpPr>
          <p:nvPr/>
        </p:nvSpPr>
        <p:spPr bwMode="auto">
          <a:xfrm>
            <a:off x="1619250" y="494188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6928" name="Text Box 544"/>
          <p:cNvSpPr txBox="1">
            <a:spLocks noChangeArrowheads="1"/>
          </p:cNvSpPr>
          <p:nvPr/>
        </p:nvSpPr>
        <p:spPr bwMode="auto">
          <a:xfrm>
            <a:off x="2843213" y="494188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</a:p>
        </p:txBody>
      </p:sp>
      <p:sp>
        <p:nvSpPr>
          <p:cNvPr id="16929" name="Text Box 545"/>
          <p:cNvSpPr txBox="1">
            <a:spLocks noChangeArrowheads="1"/>
          </p:cNvSpPr>
          <p:nvPr/>
        </p:nvSpPr>
        <p:spPr bwMode="auto">
          <a:xfrm>
            <a:off x="3419475" y="494188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16930" name="Text Box 546"/>
          <p:cNvSpPr txBox="1">
            <a:spLocks noChangeArrowheads="1"/>
          </p:cNvSpPr>
          <p:nvPr/>
        </p:nvSpPr>
        <p:spPr bwMode="auto">
          <a:xfrm>
            <a:off x="4067175" y="494188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</a:t>
            </a:r>
          </a:p>
        </p:txBody>
      </p:sp>
      <p:sp>
        <p:nvSpPr>
          <p:cNvPr id="16931" name="Text Box 547"/>
          <p:cNvSpPr txBox="1">
            <a:spLocks noChangeArrowheads="1"/>
          </p:cNvSpPr>
          <p:nvPr/>
        </p:nvSpPr>
        <p:spPr bwMode="auto">
          <a:xfrm>
            <a:off x="2195513" y="494188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</a:t>
            </a:r>
          </a:p>
        </p:txBody>
      </p:sp>
      <p:sp>
        <p:nvSpPr>
          <p:cNvPr id="16932" name="Text Box 548"/>
          <p:cNvSpPr txBox="1">
            <a:spLocks noChangeArrowheads="1"/>
          </p:cNvSpPr>
          <p:nvPr/>
        </p:nvSpPr>
        <p:spPr bwMode="auto">
          <a:xfrm>
            <a:off x="1619250" y="5516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</a:t>
            </a:r>
          </a:p>
        </p:txBody>
      </p:sp>
      <p:sp>
        <p:nvSpPr>
          <p:cNvPr id="16933" name="Text Box 549"/>
          <p:cNvSpPr txBox="1">
            <a:spLocks noChangeArrowheads="1"/>
          </p:cNvSpPr>
          <p:nvPr/>
        </p:nvSpPr>
        <p:spPr bwMode="auto">
          <a:xfrm>
            <a:off x="2843213" y="5516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34" name="Text Box 550"/>
          <p:cNvSpPr txBox="1">
            <a:spLocks noChangeArrowheads="1"/>
          </p:cNvSpPr>
          <p:nvPr/>
        </p:nvSpPr>
        <p:spPr bwMode="auto">
          <a:xfrm>
            <a:off x="3419475" y="5516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35" name="Text Box 551"/>
          <p:cNvSpPr txBox="1">
            <a:spLocks noChangeArrowheads="1"/>
          </p:cNvSpPr>
          <p:nvPr/>
        </p:nvSpPr>
        <p:spPr bwMode="auto">
          <a:xfrm>
            <a:off x="4067175" y="5516563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36" name="Text Box 552"/>
          <p:cNvSpPr txBox="1">
            <a:spLocks noChangeArrowheads="1"/>
          </p:cNvSpPr>
          <p:nvPr/>
        </p:nvSpPr>
        <p:spPr bwMode="auto">
          <a:xfrm>
            <a:off x="2123728" y="5517232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37" name="Text Box 553"/>
          <p:cNvSpPr txBox="1">
            <a:spLocks noChangeArrowheads="1"/>
          </p:cNvSpPr>
          <p:nvPr/>
        </p:nvSpPr>
        <p:spPr bwMode="auto">
          <a:xfrm>
            <a:off x="4644008" y="5517232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938" name="Text Box 554"/>
          <p:cNvSpPr txBox="1">
            <a:spLocks noChangeArrowheads="1"/>
          </p:cNvSpPr>
          <p:nvPr/>
        </p:nvSpPr>
        <p:spPr bwMode="auto">
          <a:xfrm>
            <a:off x="5292080" y="5517232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" name="Облако 60">
            <a:hlinkClick r:id="rId2" action="ppaction://hlinksldjump"/>
          </p:cNvPr>
          <p:cNvSpPr/>
          <p:nvPr/>
        </p:nvSpPr>
        <p:spPr>
          <a:xfrm>
            <a:off x="8028384" y="5301208"/>
            <a:ext cx="626368" cy="6480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8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6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6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6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6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69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1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69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9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6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6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6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6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6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6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6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1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6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6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6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6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6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6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6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6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6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6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6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6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6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69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6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6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6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1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6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16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16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6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16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16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1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6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6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69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1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6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6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6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6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16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6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1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6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6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6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1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6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6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6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6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6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6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16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6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6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75" grpId="0"/>
      <p:bldP spid="16881" grpId="0"/>
      <p:bldP spid="16882" grpId="0"/>
      <p:bldP spid="16883" grpId="0"/>
      <p:bldP spid="16884" grpId="0"/>
      <p:bldP spid="16885" grpId="0"/>
      <p:bldP spid="16886" grpId="0"/>
      <p:bldP spid="16887" grpId="0"/>
      <p:bldP spid="16888" grpId="0"/>
      <p:bldP spid="16889" grpId="0"/>
      <p:bldP spid="16890" grpId="0"/>
      <p:bldP spid="16891" grpId="0"/>
      <p:bldP spid="16892" grpId="0"/>
      <p:bldP spid="16893" grpId="0"/>
      <p:bldP spid="16894" grpId="0"/>
      <p:bldP spid="16895" grpId="0"/>
      <p:bldP spid="16896" grpId="0"/>
      <p:bldP spid="16897" grpId="0"/>
      <p:bldP spid="16898" grpId="0"/>
      <p:bldP spid="16899" grpId="0"/>
      <p:bldP spid="16900" grpId="0"/>
      <p:bldP spid="16901" grpId="0"/>
      <p:bldP spid="16902" grpId="0"/>
      <p:bldP spid="16903" grpId="0"/>
      <p:bldP spid="16904" grpId="0"/>
      <p:bldP spid="16905" grpId="0"/>
      <p:bldP spid="16906" grpId="0"/>
      <p:bldP spid="16907" grpId="0"/>
      <p:bldP spid="16908" grpId="0"/>
      <p:bldP spid="16909" grpId="0"/>
      <p:bldP spid="16910" grpId="0"/>
      <p:bldP spid="16911" grpId="0"/>
      <p:bldP spid="16912" grpId="0"/>
      <p:bldP spid="16913" grpId="0"/>
      <p:bldP spid="16915" grpId="0"/>
      <p:bldP spid="16916" grpId="0"/>
      <p:bldP spid="16917" grpId="0"/>
      <p:bldP spid="16918" grpId="0"/>
      <p:bldP spid="16919" grpId="0"/>
      <p:bldP spid="16920" grpId="0"/>
      <p:bldP spid="16921" grpId="0"/>
      <p:bldP spid="16922" grpId="0"/>
      <p:bldP spid="16923" grpId="0"/>
      <p:bldP spid="16925" grpId="0"/>
      <p:bldP spid="16927" grpId="0"/>
      <p:bldP spid="16928" grpId="0"/>
      <p:bldP spid="16929" grpId="0"/>
      <p:bldP spid="16930" grpId="0"/>
      <p:bldP spid="16931" grpId="0"/>
      <p:bldP spid="16932" grpId="0"/>
      <p:bldP spid="16933" grpId="0"/>
      <p:bldP spid="16934" grpId="0"/>
      <p:bldP spid="16935" grpId="0"/>
      <p:bldP spid="16936" grpId="0"/>
      <p:bldP spid="16937" grpId="0"/>
      <p:bldP spid="169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84" name="Group 120"/>
          <p:cNvGraphicFramePr>
            <a:graphicFrameLocks noGrp="1"/>
          </p:cNvGraphicFramePr>
          <p:nvPr/>
        </p:nvGraphicFramePr>
        <p:xfrm>
          <a:off x="1524000" y="1397000"/>
          <a:ext cx="6096000" cy="404812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8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66" name="Text Box 102"/>
          <p:cNvSpPr txBox="1">
            <a:spLocks noChangeArrowheads="1"/>
          </p:cNvSpPr>
          <p:nvPr/>
        </p:nvSpPr>
        <p:spPr bwMode="auto">
          <a:xfrm>
            <a:off x="1619250" y="1700213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11367" name="Text Box 103"/>
          <p:cNvSpPr txBox="1">
            <a:spLocks noChangeArrowheads="1"/>
          </p:cNvSpPr>
          <p:nvPr/>
        </p:nvSpPr>
        <p:spPr bwMode="auto">
          <a:xfrm>
            <a:off x="4643438" y="1700213"/>
            <a:ext cx="7921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</a:t>
            </a:r>
          </a:p>
        </p:txBody>
      </p:sp>
      <p:sp>
        <p:nvSpPr>
          <p:cNvPr id="11368" name="Text Box 104"/>
          <p:cNvSpPr txBox="1">
            <a:spLocks noChangeArrowheads="1"/>
          </p:cNvSpPr>
          <p:nvPr/>
        </p:nvSpPr>
        <p:spPr bwMode="auto">
          <a:xfrm>
            <a:off x="6732588" y="1700213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11369" name="Text Box 105"/>
          <p:cNvSpPr txBox="1">
            <a:spLocks noChangeArrowheads="1"/>
          </p:cNvSpPr>
          <p:nvPr/>
        </p:nvSpPr>
        <p:spPr bwMode="auto">
          <a:xfrm>
            <a:off x="5724525" y="1700213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</a:p>
        </p:txBody>
      </p:sp>
      <p:sp>
        <p:nvSpPr>
          <p:cNvPr id="11370" name="Text Box 106"/>
          <p:cNvSpPr txBox="1">
            <a:spLocks noChangeArrowheads="1"/>
          </p:cNvSpPr>
          <p:nvPr/>
        </p:nvSpPr>
        <p:spPr bwMode="auto">
          <a:xfrm>
            <a:off x="2700338" y="1700213"/>
            <a:ext cx="649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11371" name="Text Box 107"/>
          <p:cNvSpPr txBox="1">
            <a:spLocks noChangeArrowheads="1"/>
          </p:cNvSpPr>
          <p:nvPr/>
        </p:nvSpPr>
        <p:spPr bwMode="auto">
          <a:xfrm>
            <a:off x="3708400" y="1700213"/>
            <a:ext cx="792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</a:t>
            </a:r>
          </a:p>
        </p:txBody>
      </p:sp>
      <p:sp>
        <p:nvSpPr>
          <p:cNvPr id="11372" name="Text Box 108"/>
          <p:cNvSpPr txBox="1">
            <a:spLocks noChangeArrowheads="1"/>
          </p:cNvSpPr>
          <p:nvPr/>
        </p:nvSpPr>
        <p:spPr bwMode="auto">
          <a:xfrm>
            <a:off x="1619250" y="2997200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Ё</a:t>
            </a:r>
          </a:p>
        </p:txBody>
      </p:sp>
      <p:sp>
        <p:nvSpPr>
          <p:cNvPr id="11373" name="Text Box 10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732588" y="4365625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</a:t>
            </a:r>
          </a:p>
        </p:txBody>
      </p:sp>
      <p:sp>
        <p:nvSpPr>
          <p:cNvPr id="11374" name="Text Box 110"/>
          <p:cNvSpPr txBox="1">
            <a:spLocks noChangeArrowheads="1"/>
          </p:cNvSpPr>
          <p:nvPr/>
        </p:nvSpPr>
        <p:spPr bwMode="auto">
          <a:xfrm>
            <a:off x="5795963" y="4365625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11375" name="Text Box 111"/>
          <p:cNvSpPr txBox="1">
            <a:spLocks noChangeArrowheads="1"/>
          </p:cNvSpPr>
          <p:nvPr/>
        </p:nvSpPr>
        <p:spPr bwMode="auto">
          <a:xfrm>
            <a:off x="4643438" y="4365625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11376" name="Text Box 112"/>
          <p:cNvSpPr txBox="1">
            <a:spLocks noChangeArrowheads="1"/>
          </p:cNvSpPr>
          <p:nvPr/>
        </p:nvSpPr>
        <p:spPr bwMode="auto">
          <a:xfrm>
            <a:off x="2627313" y="4365625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11377" name="Text Box 113"/>
          <p:cNvSpPr txBox="1">
            <a:spLocks noChangeArrowheads="1"/>
          </p:cNvSpPr>
          <p:nvPr/>
        </p:nvSpPr>
        <p:spPr bwMode="auto">
          <a:xfrm>
            <a:off x="3635375" y="4365625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</a:t>
            </a:r>
          </a:p>
        </p:txBody>
      </p:sp>
      <p:sp>
        <p:nvSpPr>
          <p:cNvPr id="11378" name="Text Box 114"/>
          <p:cNvSpPr txBox="1">
            <a:spLocks noChangeArrowheads="1"/>
          </p:cNvSpPr>
          <p:nvPr/>
        </p:nvSpPr>
        <p:spPr bwMode="auto">
          <a:xfrm>
            <a:off x="1619250" y="4365625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</a:t>
            </a:r>
          </a:p>
        </p:txBody>
      </p:sp>
      <p:sp>
        <p:nvSpPr>
          <p:cNvPr id="11379" name="Text Box 115"/>
          <p:cNvSpPr txBox="1">
            <a:spLocks noChangeArrowheads="1"/>
          </p:cNvSpPr>
          <p:nvPr/>
        </p:nvSpPr>
        <p:spPr bwMode="auto">
          <a:xfrm>
            <a:off x="5795963" y="2997200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1380" name="Text Box 116"/>
          <p:cNvSpPr txBox="1">
            <a:spLocks noChangeArrowheads="1"/>
          </p:cNvSpPr>
          <p:nvPr/>
        </p:nvSpPr>
        <p:spPr bwMode="auto">
          <a:xfrm>
            <a:off x="4716463" y="2997200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1381" name="Text Box 117"/>
          <p:cNvSpPr txBox="1">
            <a:spLocks noChangeArrowheads="1"/>
          </p:cNvSpPr>
          <p:nvPr/>
        </p:nvSpPr>
        <p:spPr bwMode="auto">
          <a:xfrm>
            <a:off x="3708400" y="2997200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1382" name="Text Box 118"/>
          <p:cNvSpPr txBox="1">
            <a:spLocks noChangeArrowheads="1"/>
          </p:cNvSpPr>
          <p:nvPr/>
        </p:nvSpPr>
        <p:spPr bwMode="auto">
          <a:xfrm>
            <a:off x="2771775" y="2997200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  <p:sp>
        <p:nvSpPr>
          <p:cNvPr id="11383" name="Text Box 119"/>
          <p:cNvSpPr txBox="1">
            <a:spLocks noChangeArrowheads="1"/>
          </p:cNvSpPr>
          <p:nvPr/>
        </p:nvSpPr>
        <p:spPr bwMode="auto">
          <a:xfrm>
            <a:off x="6732588" y="2997200"/>
            <a:ext cx="720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" grpId="0"/>
      <p:bldP spid="11367" grpId="0"/>
      <p:bldP spid="11368" grpId="0"/>
      <p:bldP spid="11369" grpId="0"/>
      <p:bldP spid="11370" grpId="0"/>
      <p:bldP spid="11371" grpId="0"/>
      <p:bldP spid="11372" grpId="0"/>
      <p:bldP spid="11373" grpId="0"/>
      <p:bldP spid="11374" grpId="0"/>
      <p:bldP spid="11375" grpId="0"/>
      <p:bldP spid="11376" grpId="0"/>
      <p:bldP spid="11377" grpId="0"/>
      <p:bldP spid="11378" grpId="0"/>
      <p:bldP spid="11379" grpId="0"/>
      <p:bldP spid="11380" grpId="0"/>
      <p:bldP spid="11381" grpId="0"/>
      <p:bldP spid="11382" grpId="0"/>
      <p:bldP spid="113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noksfilm.com.ua/upload/iblock/3e8/3e8d51a4010d832af9d42bb7b58c96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8537"/>
          </a:xfrm>
          <a:prstGeom prst="rect">
            <a:avLst/>
          </a:prstGeom>
          <a:noFill/>
        </p:spPr>
      </p:pic>
      <p:pic>
        <p:nvPicPr>
          <p:cNvPr id="4" name="Рисунок 3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5605" flipH="1">
            <a:off x="1291359" y="4867258"/>
            <a:ext cx="1368152" cy="1614358"/>
          </a:xfrm>
          <a:prstGeom prst="rect">
            <a:avLst/>
          </a:prstGeom>
        </p:spPr>
      </p:pic>
      <p:sp>
        <p:nvSpPr>
          <p:cNvPr id="5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444208" y="332656"/>
            <a:ext cx="1368425" cy="12954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Рисунок 5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7461448"/>
            <a:ext cx="936104" cy="979789"/>
          </a:xfrm>
          <a:prstGeom prst="rect">
            <a:avLst/>
          </a:prstGeom>
        </p:spPr>
      </p:pic>
      <p:pic>
        <p:nvPicPr>
          <p:cNvPr id="7" name="Рисунок 6" descr="капель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7749480"/>
            <a:ext cx="648072" cy="991708"/>
          </a:xfrm>
          <a:prstGeom prst="rect">
            <a:avLst/>
          </a:prstGeom>
        </p:spPr>
      </p:pic>
      <p:pic>
        <p:nvPicPr>
          <p:cNvPr id="8" name="Рисунок 7" descr="капель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860032" y="7317432"/>
            <a:ext cx="648072" cy="991708"/>
          </a:xfrm>
          <a:prstGeom prst="rect">
            <a:avLst/>
          </a:prstGeom>
        </p:spPr>
      </p:pic>
      <p:pic>
        <p:nvPicPr>
          <p:cNvPr id="9" name="Рисунок 8" descr="капелька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444208" y="7893496"/>
            <a:ext cx="720080" cy="1101898"/>
          </a:xfrm>
          <a:prstGeom prst="rect">
            <a:avLst/>
          </a:prstGeom>
        </p:spPr>
      </p:pic>
      <p:pic>
        <p:nvPicPr>
          <p:cNvPr id="10" name="Рисунок 9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627782" y="7893496"/>
            <a:ext cx="915391" cy="108012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0833E-6 L 0.14184 -0.3529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13691E-6 L 0.18628 -0.3512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019E-6 L -0.03541 -0.5129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95E-6 L -0.4684 -0.4812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13599E-6 L 0.08264 -0.4174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6185E-6 L -0.01528 -1.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5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28 -0.35122 L 0.16267 -1.473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5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5126 L -0.05104 -1.404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4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4 -0.48115 L -0.4684 -1.3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4 -0.41734 L 0.07482 -1.350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4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35284 L 0.14965 -1.412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5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tmyun.com/mid/yun_4603.jpg"/>
          <p:cNvPicPr>
            <a:picLocks noChangeAspect="1" noChangeArrowheads="1"/>
          </p:cNvPicPr>
          <p:nvPr/>
        </p:nvPicPr>
        <p:blipFill>
          <a:blip r:embed="rId2" cstate="print"/>
          <a:srcRect l="6279" t="247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55605" flipH="1">
            <a:off x="789298" y="7915062"/>
            <a:ext cx="901164" cy="1063333"/>
          </a:xfrm>
          <a:prstGeom prst="rect">
            <a:avLst/>
          </a:prstGeom>
        </p:spPr>
      </p:pic>
      <p:pic>
        <p:nvPicPr>
          <p:cNvPr id="4" name="Рисунок 3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7461448"/>
            <a:ext cx="936104" cy="979789"/>
          </a:xfrm>
          <a:prstGeom prst="rect">
            <a:avLst/>
          </a:prstGeom>
        </p:spPr>
      </p:pic>
      <p:pic>
        <p:nvPicPr>
          <p:cNvPr id="5" name="Рисунок 4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7749480"/>
            <a:ext cx="648072" cy="991708"/>
          </a:xfrm>
          <a:prstGeom prst="rect">
            <a:avLst/>
          </a:prstGeom>
        </p:spPr>
      </p:pic>
      <p:pic>
        <p:nvPicPr>
          <p:cNvPr id="6" name="Рисунок 5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60032" y="7317432"/>
            <a:ext cx="648072" cy="991708"/>
          </a:xfrm>
          <a:prstGeom prst="rect">
            <a:avLst/>
          </a:prstGeom>
        </p:spPr>
      </p:pic>
      <p:pic>
        <p:nvPicPr>
          <p:cNvPr id="7" name="Рисунок 6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44208" y="7893496"/>
            <a:ext cx="720080" cy="1101898"/>
          </a:xfrm>
          <a:prstGeom prst="rect">
            <a:avLst/>
          </a:prstGeom>
        </p:spPr>
      </p:pic>
      <p:pic>
        <p:nvPicPr>
          <p:cNvPr id="8" name="Рисунок 7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7893496"/>
            <a:ext cx="1100835" cy="108012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9.82659E-7 L 0.15972 -0.97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0751E-6 L -0.13889 -0.707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5549E-6 L -0.04322 -0.942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4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46821E-6 L -0.12205 -0.585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2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24855E-7 L -0.12205 -0.627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31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104E-6 L -0.61424 -0.709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-3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4" name="Picture 2" descr="http://stihi.ru/pics/2012/08/24/1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3528" y="0"/>
            <a:ext cx="8137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Book Antiqua" pitchFamily="18" charset="0"/>
              </a:rPr>
              <a:t>Вопросы и задания: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80653" y="649288"/>
            <a:ext cx="72723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Book Antiqua" pitchFamily="18" charset="0"/>
              </a:rPr>
              <a:t>1.В каких трёх состояниях находится вода в природе?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79512" y="1988840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Book Antiqua" pitchFamily="18" charset="0"/>
              </a:rPr>
              <a:t>2.При каком условии образуется лёд?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07504" y="3429000"/>
            <a:ext cx="88919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Book Antiqua" pitchFamily="18" charset="0"/>
              </a:rPr>
              <a:t>3.Как образуется пар?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79512" y="4437112"/>
            <a:ext cx="885584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chemeClr val="bg1"/>
                </a:solidFill>
                <a:latin typeface="Book Antiqua" pitchFamily="18" charset="0"/>
              </a:rPr>
              <a:t>4.Как происходит круговорот воды в природе?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6" grpId="0"/>
      <p:bldP spid="12298" grpId="0"/>
      <p:bldP spid="122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06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http://mykartinka.ru/_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ph/19/258862659.jpg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200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ktototam.ru/wp-content/uploads/2011/11/d0bad0b0d0bfd0bbd18f.jp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68152"/>
            <a:ext cx="4249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zuravushka.ucoz.ru/Aparina_5.jpg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016224"/>
            <a:ext cx="4301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www.yuga.ru/media/fog_tuman.jpg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592288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www.astrogalaxy.ru/foto001/foto0153.jpg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40360"/>
            <a:ext cx="4326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www.tmyun.com/mid/yun_4603.jpg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8884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/>
              </a:rPr>
              <a:t>www.all-about-russia.ru/nature/river/ural_river/ural_river.jpg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6449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9"/>
              </a:rPr>
              <a:t>tour-explorers.ru/wp-content/uploads/2013/06/sinee-more.jpg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02595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/>
              </a:rPr>
              <a:t>www.noksfilm.com.ua/upload/iblock/3e8/3e8d51a4010d832af9d42bb7b58c96be.jpg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949280"/>
            <a:ext cx="4083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/>
              </a:rPr>
              <a:t>http://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1"/>
              </a:rPr>
              <a:t>stihi.ru/pics/2012/08/24/1861.jpg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31640" y="404664"/>
            <a:ext cx="6840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>
                <a:solidFill>
                  <a:schemeClr val="bg1"/>
                </a:solidFill>
                <a:latin typeface="Monotype Corsiva" pitchFamily="66" charset="0"/>
              </a:rPr>
              <a:t>Три состояния воды</a:t>
            </a:r>
          </a:p>
        </p:txBody>
      </p:sp>
      <p:pic>
        <p:nvPicPr>
          <p:cNvPr id="2055" name="Picture 7" descr="9_15"/>
          <p:cNvPicPr>
            <a:picLocks noChangeAspect="1" noChangeArrowheads="1"/>
          </p:cNvPicPr>
          <p:nvPr/>
        </p:nvPicPr>
        <p:blipFill>
          <a:blip r:embed="rId2" cstate="print"/>
          <a:srcRect t="2745" b="14908"/>
          <a:stretch>
            <a:fillRect/>
          </a:stretch>
        </p:blipFill>
        <p:spPr bwMode="auto">
          <a:xfrm>
            <a:off x="6444208" y="2492896"/>
            <a:ext cx="242356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AutoShape 7" descr="http://files.ub.ua/news/news/3/275355_763408_12953335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 descr="http://files.ub.ua/news/news/3/275355_763408_1295333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2857500" cy="190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1979712" y="1268760"/>
            <a:ext cx="20162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1268760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1268760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1521" y="4869160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жидкое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372200" y="4725144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твёрдое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627784" y="5733256"/>
            <a:ext cx="432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</a:rPr>
              <a:t>газообразное</a:t>
            </a:r>
            <a:endParaRPr lang="ru-RU" sz="6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8434" name="Picture 2" descr="http://www.astrogalaxy.ru/foto001/foto0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2692809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339752" y="404664"/>
            <a:ext cx="46085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>
                <a:solidFill>
                  <a:srgbClr val="FFFF00"/>
                </a:solidFill>
                <a:latin typeface="Comic Sans MS" pitchFamily="66" charset="0"/>
              </a:rPr>
              <a:t>Сказка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31800" y="2132856"/>
            <a:ext cx="87122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История </a:t>
            </a:r>
            <a:r>
              <a:rPr lang="ru-RU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Капитошки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kapli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284984"/>
            <a:ext cx="2857500" cy="29908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tmyun.com/mid/yun_4603.jpg"/>
          <p:cNvPicPr>
            <a:picLocks noChangeAspect="1" noChangeArrowheads="1"/>
          </p:cNvPicPr>
          <p:nvPr/>
        </p:nvPicPr>
        <p:blipFill>
          <a:blip r:embed="rId2" cstate="print"/>
          <a:srcRect l="6279" t="2478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348880"/>
            <a:ext cx="1137564" cy="1190650"/>
          </a:xfrm>
          <a:prstGeom prst="rect">
            <a:avLst/>
          </a:prstGeom>
        </p:spPr>
      </p:pic>
      <p:pic>
        <p:nvPicPr>
          <p:cNvPr id="5" name="Рисунок 4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2636912"/>
            <a:ext cx="976417" cy="1152128"/>
          </a:xfrm>
          <a:prstGeom prst="rect">
            <a:avLst/>
          </a:prstGeom>
        </p:spPr>
      </p:pic>
      <p:pic>
        <p:nvPicPr>
          <p:cNvPr id="6" name="Рисунок 5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764704"/>
            <a:ext cx="936104" cy="979789"/>
          </a:xfrm>
          <a:prstGeom prst="rect">
            <a:avLst/>
          </a:prstGeom>
        </p:spPr>
      </p:pic>
      <p:pic>
        <p:nvPicPr>
          <p:cNvPr id="8" name="Рисунок 7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564904"/>
            <a:ext cx="648072" cy="991708"/>
          </a:xfrm>
          <a:prstGeom prst="rect">
            <a:avLst/>
          </a:prstGeom>
        </p:spPr>
      </p:pic>
      <p:pic>
        <p:nvPicPr>
          <p:cNvPr id="9" name="Рисунок 8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15816" y="2276872"/>
            <a:ext cx="720080" cy="1101898"/>
          </a:xfrm>
          <a:prstGeom prst="rect">
            <a:avLst/>
          </a:prstGeom>
        </p:spPr>
      </p:pic>
      <p:pic>
        <p:nvPicPr>
          <p:cNvPr id="10" name="Рисунок 9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915816" y="620688"/>
            <a:ext cx="648072" cy="99170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608 0.703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6 L 0.01181 0.7046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11424 1.25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11424 1.0942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5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838 L -0.03524 0.85394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8681 L -0.01007 0.9449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all-about-russia.ru/nature/river/ural_river/ural_r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20"/>
          </a:xfrm>
          <a:prstGeom prst="rect">
            <a:avLst/>
          </a:prstGeom>
          <a:noFill/>
        </p:spPr>
      </p:pic>
      <p:pic>
        <p:nvPicPr>
          <p:cNvPr id="7" name="Рисунок 6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-1899592"/>
            <a:ext cx="936104" cy="979789"/>
          </a:xfrm>
          <a:prstGeom prst="rect">
            <a:avLst/>
          </a:prstGeom>
        </p:spPr>
      </p:pic>
      <p:pic>
        <p:nvPicPr>
          <p:cNvPr id="8" name="Рисунок 7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-1611560"/>
            <a:ext cx="648072" cy="991708"/>
          </a:xfrm>
          <a:prstGeom prst="rect">
            <a:avLst/>
          </a:prstGeom>
        </p:spPr>
      </p:pic>
      <p:pic>
        <p:nvPicPr>
          <p:cNvPr id="10" name="Рисунок 9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64088" y="-2043608"/>
            <a:ext cx="648072" cy="991708"/>
          </a:xfrm>
          <a:prstGeom prst="rect">
            <a:avLst/>
          </a:prstGeom>
        </p:spPr>
      </p:pic>
      <p:pic>
        <p:nvPicPr>
          <p:cNvPr id="12" name="Рисунок 11" descr="капелька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48264" y="-1467544"/>
            <a:ext cx="720080" cy="1101898"/>
          </a:xfrm>
          <a:prstGeom prst="rect">
            <a:avLst/>
          </a:prstGeom>
        </p:spPr>
      </p:pic>
      <p:pic>
        <p:nvPicPr>
          <p:cNvPr id="16" name="Picture 7" descr="amagnoli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797152"/>
            <a:ext cx="720080" cy="68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131838" y="-1467544"/>
            <a:ext cx="915391" cy="1080120"/>
          </a:xfrm>
          <a:prstGeom prst="rect">
            <a:avLst/>
          </a:prstGeom>
        </p:spPr>
      </p:pic>
      <p:pic>
        <p:nvPicPr>
          <p:cNvPr id="11" name="Рисунок 10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-891480"/>
            <a:ext cx="588906" cy="61638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0151 0.8055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4948 0.7490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31267 0.5356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56E-17 L 0.20087 0.4629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2875 1.0722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" y="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16146 0.6530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4713/136285434.3/0_9c312_3d30ab8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</p:spPr>
      </p:pic>
      <p:pic>
        <p:nvPicPr>
          <p:cNvPr id="4" name="Picture 7" descr="amagnol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644900"/>
            <a:ext cx="17716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бабочкаоп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88350" y="-1179513"/>
            <a:ext cx="1301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aplia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7584" y="2708920"/>
            <a:ext cx="1368152" cy="161435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578 C -0.02899 0.12439 -0.05746 0.19191 -0.09826 0.24509 C -0.13889 0.29896 -0.19462 0.33434 -0.24514 0.37989 C -0.29566 0.42405 -0.35434 0.49041 -0.40156 0.51283 C -0.44878 0.53595 -0.4816 0.50867 -0.52882 0.51283 C -0.57604 0.51746 -0.65781 0.53595 -0.68541 0.54012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542 0.53933 L -0.77587 0.39584 C -0.79375 0.36516 -0.82656 0.32848 -0.8632 0.29527 C -0.90469 0.25767 -0.94063 0.23367 -0.96893 0.22168 L -1.10139 0.16216 " pathEditMode="relative" rAng="2058040" ptsTypes="FffFF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2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0463 L 0.21857 -0.11343 C 0.26719 -0.14977 0.32916 -0.15579 0.38663 -0.13264 C 0.45225 -0.10556 0.49861 -0.05625 0.52361 0.01111 L 0.64757 0.31412 " pathEditMode="relative" rAng="1017094" ptsTypes="FffFF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57 0.31412 L 0.89757 0.31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4713/136285434.3/0_9c312_3d30ab8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7" descr="amagnolia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17716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aplia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732240" y="4581128"/>
            <a:ext cx="1368152" cy="161435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51788E-6 L 0.25 -3.5178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ека"/>
          <p:cNvPicPr>
            <a:picLocks noChangeAspect="1" noChangeArrowheads="1"/>
          </p:cNvPicPr>
          <p:nvPr/>
        </p:nvPicPr>
        <p:blipFill>
          <a:blip r:embed="rId2" cstate="print"/>
          <a:srcRect r="2820"/>
          <a:stretch>
            <a:fillRect/>
          </a:stretch>
        </p:blipFill>
        <p:spPr bwMode="auto">
          <a:xfrm>
            <a:off x="179512" y="1412776"/>
            <a:ext cx="8684069" cy="412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8316416" y="5085184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our-explorers.ru/wp-content/uploads/2013/06/sinee-more.jpg"/>
          <p:cNvPicPr>
            <a:picLocks noChangeAspect="1" noChangeArrowheads="1"/>
          </p:cNvPicPr>
          <p:nvPr/>
        </p:nvPicPr>
        <p:blipFill>
          <a:blip r:embed="rId2" cstate="print"/>
          <a:srcRect l="12362" r="71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kap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06586" flipH="1">
            <a:off x="-1764704" y="4437112"/>
            <a:ext cx="1368152" cy="1614358"/>
          </a:xfrm>
          <a:prstGeom prst="rect">
            <a:avLst/>
          </a:prstGeom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12160" y="0"/>
            <a:ext cx="1368425" cy="129540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46858 0.1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</TotalTime>
  <Words>176</Words>
  <Application>Microsoft Office PowerPoint</Application>
  <PresentationFormat>Экран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Ира</cp:lastModifiedBy>
  <cp:revision>28</cp:revision>
  <dcterms:created xsi:type="dcterms:W3CDTF">2010-10-14T16:09:41Z</dcterms:created>
  <dcterms:modified xsi:type="dcterms:W3CDTF">2014-01-26T08:46:27Z</dcterms:modified>
</cp:coreProperties>
</file>