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3"/>
  </p:notesMasterIdLst>
  <p:handoutMasterIdLst>
    <p:handoutMasterId r:id="rId54"/>
  </p:handoutMasterIdLst>
  <p:sldIdLst>
    <p:sldId id="270" r:id="rId2"/>
    <p:sldId id="271" r:id="rId3"/>
    <p:sldId id="272" r:id="rId4"/>
    <p:sldId id="304" r:id="rId5"/>
    <p:sldId id="273" r:id="rId6"/>
    <p:sldId id="305" r:id="rId7"/>
    <p:sldId id="274" r:id="rId8"/>
    <p:sldId id="298" r:id="rId9"/>
    <p:sldId id="299" r:id="rId10"/>
    <p:sldId id="276" r:id="rId11"/>
    <p:sldId id="302" r:id="rId12"/>
    <p:sldId id="306" r:id="rId13"/>
    <p:sldId id="338" r:id="rId14"/>
    <p:sldId id="339" r:id="rId15"/>
    <p:sldId id="340" r:id="rId16"/>
    <p:sldId id="307" r:id="rId17"/>
    <p:sldId id="303" r:id="rId18"/>
    <p:sldId id="309" r:id="rId19"/>
    <p:sldId id="278" r:id="rId20"/>
    <p:sldId id="279" r:id="rId21"/>
    <p:sldId id="280" r:id="rId22"/>
    <p:sldId id="333" r:id="rId23"/>
    <p:sldId id="310" r:id="rId24"/>
    <p:sldId id="281" r:id="rId25"/>
    <p:sldId id="282" r:id="rId26"/>
    <p:sldId id="313" r:id="rId27"/>
    <p:sldId id="316" r:id="rId28"/>
    <p:sldId id="314" r:id="rId29"/>
    <p:sldId id="283" r:id="rId30"/>
    <p:sldId id="285" r:id="rId31"/>
    <p:sldId id="286" r:id="rId32"/>
    <p:sldId id="320" r:id="rId33"/>
    <p:sldId id="341" r:id="rId34"/>
    <p:sldId id="322" r:id="rId35"/>
    <p:sldId id="287" r:id="rId36"/>
    <p:sldId id="317" r:id="rId37"/>
    <p:sldId id="323" r:id="rId38"/>
    <p:sldId id="324" r:id="rId39"/>
    <p:sldId id="326" r:id="rId40"/>
    <p:sldId id="325" r:id="rId41"/>
    <p:sldId id="327" r:id="rId42"/>
    <p:sldId id="329" r:id="rId43"/>
    <p:sldId id="328" r:id="rId44"/>
    <p:sldId id="330" r:id="rId45"/>
    <p:sldId id="331" r:id="rId46"/>
    <p:sldId id="332" r:id="rId47"/>
    <p:sldId id="289" r:id="rId48"/>
    <p:sldId id="291" r:id="rId49"/>
    <p:sldId id="297" r:id="rId50"/>
    <p:sldId id="334" r:id="rId51"/>
    <p:sldId id="335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тьяна" initials="Т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D3A"/>
    <a:srgbClr val="FF99CC"/>
    <a:srgbClr val="B1130F"/>
    <a:srgbClr val="FF66CC"/>
    <a:srgbClr val="FF0066"/>
    <a:srgbClr val="490CC4"/>
    <a:srgbClr val="B0709F"/>
    <a:srgbClr val="3E5012"/>
    <a:srgbClr val="A50021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494" autoAdjust="0"/>
  </p:normalViewPr>
  <p:slideViewPr>
    <p:cSldViewPr>
      <p:cViewPr>
        <p:scale>
          <a:sx n="50" d="100"/>
          <a:sy n="50" d="100"/>
        </p:scale>
        <p:origin x="-696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22536-464E-4CC6-A9A8-B20D4BDFB04D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E3F18-0A70-4085-90EE-EC81AAD98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68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F8402-EBAF-4AEE-B653-B761FD4DA7B0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BA23B-1F75-45AA-B06E-D3125D429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2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8F9B3B-7C69-4FD0-9A85-B419ABA5EB83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1370013"/>
            <a:ext cx="5484812" cy="2133600"/>
          </a:xfrm>
        </p:spPr>
        <p:txBody>
          <a:bodyPr anchor="b"/>
          <a:lstStyle>
            <a:lvl1pPr>
              <a:defRPr sz="4600" b="1"/>
            </a:lvl1pPr>
          </a:lstStyle>
          <a:p>
            <a:pPr lvl="0"/>
            <a:r>
              <a:rPr lang="ru-RU" noProof="0" smtClean="0"/>
              <a:t>Нажмите кнопку, чтобы изменить стиль основного заголовка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3581400"/>
            <a:ext cx="5486400" cy="1058863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ru-RU" noProof="0" smtClean="0"/>
              <a:t>Нажмите кнопку, чтобы изменить стили основного текста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26D56C-BB6C-4332-A553-FBF274BB75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0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05DC6F-824A-42F7-9366-0AC6AB3FE8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7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7D0DE5-44C1-4B68-B72C-B2ECDCC149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09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905000" y="838200"/>
            <a:ext cx="6324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077200" y="6415088"/>
            <a:ext cx="739775" cy="423862"/>
          </a:xfrm>
        </p:spPr>
        <p:txBody>
          <a:bodyPr/>
          <a:lstStyle>
            <a:lvl1pPr>
              <a:defRPr/>
            </a:lvl1pPr>
          </a:lstStyle>
          <a:p>
            <a:fld id="{1A5E7961-1CB8-4E8D-A1C6-84AFC73DFB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81400" y="6415088"/>
            <a:ext cx="4419600" cy="4413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quarter" idx="12"/>
          </p:nvPr>
        </p:nvSpPr>
        <p:spPr>
          <a:xfrm>
            <a:off x="1905000" y="6415088"/>
            <a:ext cx="1593850" cy="4413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03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05000" y="838200"/>
            <a:ext cx="63246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41613" y="1752600"/>
            <a:ext cx="2665412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559425" y="1752600"/>
            <a:ext cx="266700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741613" y="3924300"/>
            <a:ext cx="2665412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59425" y="3924300"/>
            <a:ext cx="266700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077200" y="6415088"/>
            <a:ext cx="739775" cy="423862"/>
          </a:xfrm>
        </p:spPr>
        <p:txBody>
          <a:bodyPr/>
          <a:lstStyle>
            <a:lvl1pPr>
              <a:defRPr/>
            </a:lvl1pPr>
          </a:lstStyle>
          <a:p>
            <a:fld id="{26F64BB6-0FA3-4F17-B7DA-099C199953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81400" y="6415088"/>
            <a:ext cx="4419600" cy="4413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quarter" idx="12"/>
          </p:nvPr>
        </p:nvSpPr>
        <p:spPr>
          <a:xfrm>
            <a:off x="1905000" y="6415088"/>
            <a:ext cx="1593850" cy="4413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0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B08CAD-7AF5-4E0D-99F4-324CE210E1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3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9C7E71-F69E-4FA1-93DB-5592CC964BA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7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06C896-7602-4F92-9C32-EABD454386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6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A2E271-E557-4386-9623-502C05BD15A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6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1DCEAF-E02D-49B8-AF30-5F736C2B647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7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A317FA-BDDF-4201-946F-729A71DE1E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3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6664B1-207A-4F8B-B4FD-1D84BD2625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9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1EB2C1-CEF4-47E3-899F-3EA26CF987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8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39B79C-5275-4474-94A6-B6A3729E294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2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>
          <a:solidFill>
            <a:srgbClr val="5C2305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_____Microsoft_Excel_97-20032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_____Microsoft_Excel_97-20033.xls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_____Microsoft_Excel_97-20031.xls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980728"/>
            <a:ext cx="8532440" cy="51125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kern="1200" cap="small" dirty="0" smtClean="0">
                <a:solidFill>
                  <a:schemeClr val="tx2"/>
                </a:solidFill>
              </a:rPr>
              <a:t>Использование проблемного обучения как средства развития познавательной активности младшего школьника.</a:t>
            </a:r>
            <a:endParaRPr lang="ru-RU" sz="3600" b="1" i="1" kern="1200" cap="small" dirty="0">
              <a:solidFill>
                <a:schemeClr val="tx2"/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75656" y="260648"/>
            <a:ext cx="6172200" cy="1371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700808"/>
            <a:ext cx="8964488" cy="328101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kern="1200" cap="small" dirty="0" smtClean="0">
                <a:latin typeface="+mj-lt"/>
                <a:ea typeface="+mj-ea"/>
                <a:cs typeface="+mj-cs"/>
              </a:rPr>
              <a:t>  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Дж. </a:t>
            </a:r>
            <a:r>
              <a:rPr lang="ru-RU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Дьюи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ru-RU" sz="2400" b="1" kern="1200" cap="small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основе способности учащихся решать проблемы лежит их природный ум. «Мысль индивида» движется к состоянию, когда все в задаче ясно, проходя определенные этапы…</a:t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Дж. </a:t>
            </a:r>
            <a:r>
              <a:rPr lang="ru-RU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Брунер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в основе проблемного  обучения лежат идеи структурирования учебного материала. </a:t>
            </a:r>
            <a:endParaRPr lang="ru-RU" sz="2400" kern="1200" cap="small" dirty="0">
              <a:solidFill>
                <a:schemeClr val="accent5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764704"/>
            <a:ext cx="4974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Идеи проблемного обучения</a:t>
            </a: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66484"/>
            <a:ext cx="91668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Дидакты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М. А. Данилов и В. П. Есипов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формулируют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правила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активизации обучения, которые отражают принципы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организации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проблемного обучения.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714356"/>
            <a:ext cx="8572560" cy="80964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М. И.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Махмутовов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, Т. В. Кудрявцев,</a:t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И. Я.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Лернер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, В.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Оконь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71472" y="1928802"/>
            <a:ext cx="8358246" cy="454502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Проблемное обучение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это обучение,                    при котором преподаватель, систематически  создавая проблемные ситуации и организуя деятельность учащихся по решению проблемы, обеспечивает оптимальное сочетание их самостоятельной поисковой деятельности с усвоением готовых выводов науки.</a:t>
            </a:r>
          </a:p>
          <a:p>
            <a:pPr marL="457200" indent="-45720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611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Цели реализации проблемного обучения: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128" y="1814364"/>
            <a:ext cx="89637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привлечь внимание учеников к вопросу, задаче, учебному материалу, </a:t>
            </a:r>
            <a:r>
              <a:rPr lang="ru-RU" b="1" i="1" dirty="0"/>
              <a:t>возбудить</a:t>
            </a:r>
            <a:r>
              <a:rPr lang="ru-RU" dirty="0"/>
              <a:t> у них познавательный интерес и другие мотивы деятельности</a:t>
            </a:r>
            <a:r>
              <a:rPr lang="ru-RU" dirty="0" smtClean="0"/>
              <a:t>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i="1" dirty="0" smtClean="0"/>
              <a:t>поставить </a:t>
            </a:r>
            <a:r>
              <a:rPr lang="ru-RU" dirty="0"/>
              <a:t>учащихся </a:t>
            </a:r>
            <a:r>
              <a:rPr lang="ru-RU" b="1" i="1" dirty="0"/>
              <a:t>перед посильным </a:t>
            </a:r>
            <a:r>
              <a:rPr lang="ru-RU" dirty="0"/>
              <a:t>познавательным</a:t>
            </a:r>
            <a:r>
              <a:rPr lang="ru-RU" b="1" i="1" dirty="0"/>
              <a:t> затруднением</a:t>
            </a:r>
            <a:r>
              <a:rPr lang="ru-RU" dirty="0"/>
              <a:t>, преодоление которого активизировало бы мыслительную деятельность;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обнажить перед учащимися </a:t>
            </a:r>
            <a:r>
              <a:rPr lang="ru-RU" b="1" i="1" dirty="0"/>
              <a:t>противоречие между </a:t>
            </a:r>
            <a:r>
              <a:rPr lang="ru-RU" dirty="0"/>
              <a:t>возникающей у них познавательной</a:t>
            </a:r>
            <a:r>
              <a:rPr lang="ru-RU" b="1" i="1" dirty="0"/>
              <a:t> потребностью и возможностью</a:t>
            </a:r>
            <a:r>
              <a:rPr lang="ru-RU" dirty="0"/>
              <a:t> ее удовлетворения посредством наличного запаса знаний, умений и навыков;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/>
              <a:t>помочь учащимся </a:t>
            </a:r>
            <a:r>
              <a:rPr lang="ru-RU" b="1" i="1" dirty="0" smtClean="0"/>
              <a:t>определить</a:t>
            </a:r>
            <a:r>
              <a:rPr lang="ru-RU" dirty="0" smtClean="0"/>
              <a:t> в познавательном вопросе, задаче, задании </a:t>
            </a:r>
            <a:r>
              <a:rPr lang="ru-RU" b="1" i="1" dirty="0" smtClean="0"/>
              <a:t>основную проблему и наметить план поиска</a:t>
            </a:r>
            <a:r>
              <a:rPr lang="ru-RU" dirty="0" smtClean="0"/>
              <a:t> путей выхода из возникшего затруднения, побуждать учащихся к активной поисковой деятельности;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/>
              <a:t>учить </a:t>
            </a:r>
            <a:r>
              <a:rPr lang="ru-RU" b="1" i="1" dirty="0" smtClean="0"/>
              <a:t>искать направление </a:t>
            </a:r>
            <a:r>
              <a:rPr lang="ru-RU" dirty="0" smtClean="0"/>
              <a:t>поиска наиболее рациональных путей </a:t>
            </a:r>
            <a:r>
              <a:rPr lang="ru-RU" b="1" i="1" dirty="0" smtClean="0"/>
              <a:t>выхода из ситуации затруднения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9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Цели реализации проблемного обучения: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128" y="1814364"/>
            <a:ext cx="89637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привлечь внимание учеников к вопросу, задаче, учебному материалу, </a:t>
            </a:r>
            <a:r>
              <a:rPr lang="ru-RU" b="1" i="1" dirty="0"/>
              <a:t>возбудить</a:t>
            </a:r>
            <a:r>
              <a:rPr lang="ru-RU" dirty="0"/>
              <a:t> у них познавательный интерес и другие мотивы деятельности</a:t>
            </a:r>
            <a:r>
              <a:rPr lang="ru-RU" dirty="0" smtClean="0"/>
              <a:t>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i="1" dirty="0" smtClean="0"/>
              <a:t>поставить </a:t>
            </a:r>
            <a:r>
              <a:rPr lang="ru-RU" dirty="0"/>
              <a:t>учащихся </a:t>
            </a:r>
            <a:r>
              <a:rPr lang="ru-RU" b="1" i="1" dirty="0"/>
              <a:t>перед посильным </a:t>
            </a:r>
            <a:r>
              <a:rPr lang="ru-RU" dirty="0"/>
              <a:t>познавательным</a:t>
            </a:r>
            <a:r>
              <a:rPr lang="ru-RU" b="1" i="1" dirty="0"/>
              <a:t> затруднением</a:t>
            </a:r>
            <a:r>
              <a:rPr lang="ru-RU" dirty="0"/>
              <a:t>, преодоление которого активизировало бы мыслительную деятельность;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обнажить перед учащимися </a:t>
            </a:r>
            <a:r>
              <a:rPr lang="ru-RU" b="1" i="1" dirty="0"/>
              <a:t>противоречие между </a:t>
            </a:r>
            <a:r>
              <a:rPr lang="ru-RU" dirty="0"/>
              <a:t>возникающей у них познавательной</a:t>
            </a:r>
            <a:r>
              <a:rPr lang="ru-RU" b="1" i="1" dirty="0"/>
              <a:t> потребностью и возможностью</a:t>
            </a:r>
            <a:r>
              <a:rPr lang="ru-RU" dirty="0"/>
              <a:t> ее удовлетворения посредством наличного запаса знаний, умений и навыков;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814364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1. Возникновение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создание проблемной ситуации.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Цели реализации проблемного обучения: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128" y="1814364"/>
            <a:ext cx="89637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/>
              <a:t>помочь </a:t>
            </a:r>
            <a:r>
              <a:rPr lang="ru-RU" dirty="0"/>
              <a:t>учащимся </a:t>
            </a:r>
            <a:r>
              <a:rPr lang="ru-RU" b="1" i="1" dirty="0"/>
              <a:t>определить</a:t>
            </a:r>
            <a:r>
              <a:rPr lang="ru-RU" dirty="0"/>
              <a:t> в познавательном вопросе, задаче, задании </a:t>
            </a:r>
            <a:r>
              <a:rPr lang="ru-RU" b="1" i="1" dirty="0"/>
              <a:t>основную проблему и наметить план поиска</a:t>
            </a:r>
            <a:r>
              <a:rPr lang="ru-RU" dirty="0"/>
              <a:t> путей выхода из возникшего затруднения, побуждать учащихся к активной поисковой деятельности;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814364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1. Возникновение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создание проблемной ситуации.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5" y="2920236"/>
            <a:ext cx="8928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2. Рассмотрение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осознание возникших затруднений при постановке проблемы.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Цели реализации проблемного обучения: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128" y="1814364"/>
            <a:ext cx="8963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/>
              <a:t>учить </a:t>
            </a:r>
            <a:r>
              <a:rPr lang="ru-RU" b="1" i="1" dirty="0"/>
              <a:t>искать направление </a:t>
            </a:r>
            <a:r>
              <a:rPr lang="ru-RU" dirty="0"/>
              <a:t>поиска наиболее рациональных путей </a:t>
            </a:r>
            <a:r>
              <a:rPr lang="ru-RU" b="1" i="1" dirty="0"/>
              <a:t>выхода из ситуации затруднения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814364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1. Возникновение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создание проблемной ситуации.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5" y="2920236"/>
            <a:ext cx="8928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2. Рассмотрение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осознание возникших затруднений при постановке проблемы.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077072"/>
            <a:ext cx="867645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3. Нахождение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способа решения путем догадки (домысла) или выдвижение предположений, гипотез и их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обоснование.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Доказательство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гипотезы,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проверка правильности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решения.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426581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План  рассмотрения темы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04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441570"/>
            <a:ext cx="828092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626785"/>
            <a:ext cx="7080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Цель  мастер - класса: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5690" y="2636912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поделиться своим опытом использования проблемного обучения для развития познавательной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активности младшего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школьника.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20059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648" y="620688"/>
            <a:ext cx="6324600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/>
              <a:t>Уровни самостоятельности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8984" y="5783463"/>
            <a:ext cx="62648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1. Учитель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сам ставит проблему и решает ее.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3722" y="4767800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2. Учитель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создает проблемную ситуацию, а учащиеся включаются в ее разрешение.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2679" y="3204678"/>
            <a:ext cx="51066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Проблемная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ситуация создается учителем, решение ее происходит в ходе самостоятельной деятельности учащихся.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1808728"/>
            <a:ext cx="3347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Нахождение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проблемы учащимися на основе представленных учителем неупорядоченных знаний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1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686" y="2060848"/>
            <a:ext cx="85324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</a:rPr>
              <a:t>Возникновение </a:t>
            </a:r>
            <a:r>
              <a:rPr lang="ru-RU" sz="2400" b="1" dirty="0">
                <a:solidFill>
                  <a:schemeClr val="tx2"/>
                </a:solidFill>
              </a:rPr>
              <a:t>и создание проблемной ситуации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pPr lvl="0"/>
            <a:endParaRPr lang="ru-RU" sz="2400" dirty="0">
              <a:solidFill>
                <a:schemeClr val="tx2"/>
              </a:solidFill>
            </a:endParaRPr>
          </a:p>
          <a:p>
            <a:pPr lvl="0"/>
            <a:r>
              <a:rPr lang="ru-RU" sz="2400" dirty="0" smtClean="0">
                <a:solidFill>
                  <a:schemeClr val="tx2"/>
                </a:solidFill>
              </a:rPr>
              <a:t>2. Рассмотрение </a:t>
            </a:r>
            <a:r>
              <a:rPr lang="ru-RU" sz="2400" dirty="0">
                <a:solidFill>
                  <a:schemeClr val="tx2"/>
                </a:solidFill>
              </a:rPr>
              <a:t>и осознание возникших затруднений при постановке проблемы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pPr lvl="0"/>
            <a:endParaRPr lang="ru-RU" sz="2400" dirty="0">
              <a:solidFill>
                <a:schemeClr val="tx2"/>
              </a:solidFill>
            </a:endParaRPr>
          </a:p>
          <a:p>
            <a:pPr lvl="0"/>
            <a:r>
              <a:rPr lang="ru-RU" sz="2400" dirty="0" smtClean="0">
                <a:solidFill>
                  <a:schemeClr val="tx2"/>
                </a:solidFill>
              </a:rPr>
              <a:t>3. Нахождение </a:t>
            </a:r>
            <a:r>
              <a:rPr lang="ru-RU" sz="2400" dirty="0">
                <a:solidFill>
                  <a:schemeClr val="tx2"/>
                </a:solidFill>
              </a:rPr>
              <a:t>способа решения путем догадки (</a:t>
            </a:r>
            <a:r>
              <a:rPr lang="ru-RU" sz="2400" dirty="0" smtClean="0">
                <a:solidFill>
                  <a:schemeClr val="tx2"/>
                </a:solidFill>
              </a:rPr>
              <a:t>домысла) </a:t>
            </a:r>
            <a:r>
              <a:rPr lang="ru-RU" sz="2400" dirty="0">
                <a:solidFill>
                  <a:schemeClr val="tx2"/>
                </a:solidFill>
              </a:rPr>
              <a:t>или выдвижение предположений, гипотез и их обоснование.</a:t>
            </a:r>
          </a:p>
          <a:p>
            <a:pPr lvl="0"/>
            <a:r>
              <a:rPr lang="ru-RU" sz="2400" dirty="0">
                <a:solidFill>
                  <a:schemeClr val="tx2"/>
                </a:solidFill>
              </a:rPr>
              <a:t>Доказательство гипотезы, проверка правильности решения.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4822" y="620687"/>
            <a:ext cx="59481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  рассмотрения темы.</a:t>
            </a: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4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581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800" b="1" i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Возникновение и создание проблемной ситуации</a:t>
            </a:r>
            <a:r>
              <a:rPr lang="ru-RU" sz="1800" i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1028" name="Picture 4" descr="C:\Documents and Settings\Admin\Рабочий стол\img00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196975"/>
            <a:ext cx="5857875" cy="5286375"/>
          </a:xfrm>
        </p:spPr>
      </p:pic>
    </p:spTree>
    <p:extLst>
      <p:ext uri="{BB962C8B-B14F-4D97-AF65-F5344CB8AC3E}">
        <p14:creationId xmlns:p14="http://schemas.microsoft.com/office/powerpoint/2010/main" val="1588515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2204864"/>
            <a:ext cx="7772400" cy="424847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dirty="0" smtClean="0">
                <a:solidFill>
                  <a:schemeClr val="tx2"/>
                </a:solidFill>
              </a:rPr>
              <a:t>«</a:t>
            </a:r>
            <a:r>
              <a:rPr lang="ru-RU" sz="2400" dirty="0">
                <a:solidFill>
                  <a:schemeClr val="tx2"/>
                </a:solidFill>
              </a:rPr>
              <a:t>Главные задачи </a:t>
            </a:r>
            <a:r>
              <a:rPr lang="ru-RU" sz="2400" dirty="0" smtClean="0">
                <a:solidFill>
                  <a:schemeClr val="tx2"/>
                </a:solidFill>
              </a:rPr>
              <a:t>современной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школы – раскрытие способностей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каждого ученика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smtClean="0">
                <a:solidFill>
                  <a:schemeClr val="tx2"/>
                </a:solidFill>
              </a:rPr>
              <a:t>воспитание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порядочного и патриотичного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</a:t>
            </a:r>
            <a:r>
              <a:rPr lang="ru-RU" sz="2400" dirty="0">
                <a:solidFill>
                  <a:schemeClr val="tx2"/>
                </a:solidFill>
              </a:rPr>
              <a:t>человека, </a:t>
            </a:r>
            <a:r>
              <a:rPr lang="ru-RU" sz="2400" dirty="0" smtClean="0">
                <a:solidFill>
                  <a:schemeClr val="tx2"/>
                </a:solidFill>
              </a:rPr>
              <a:t>личности, готовой </a:t>
            </a:r>
            <a:r>
              <a:rPr lang="ru-RU" sz="2400" dirty="0">
                <a:solidFill>
                  <a:schemeClr val="tx2"/>
                </a:solidFill>
              </a:rPr>
              <a:t>к 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                    жизни в высокотехнологичном,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конкурентном мире</a:t>
            </a:r>
            <a:r>
              <a:rPr lang="ru-RU" sz="2400" dirty="0">
                <a:solidFill>
                  <a:schemeClr val="tx2"/>
                </a:solidFill>
              </a:rPr>
              <a:t>…»   </a:t>
            </a:r>
            <a:r>
              <a:rPr lang="ru-RU" sz="1800" dirty="0">
                <a:solidFill>
                  <a:schemeClr val="tx2"/>
                </a:solidFill>
              </a:rPr>
              <a:t/>
            </a:r>
            <a:br>
              <a:rPr lang="ru-RU" sz="1800" dirty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                                                              </a:t>
            </a:r>
            <a:r>
              <a:rPr lang="ru-RU" sz="2400" dirty="0" smtClean="0">
                <a:solidFill>
                  <a:schemeClr val="tx2"/>
                </a:solidFill>
              </a:rPr>
              <a:t>Д</a:t>
            </a:r>
            <a:r>
              <a:rPr lang="ru-RU" sz="2400" dirty="0">
                <a:solidFill>
                  <a:schemeClr val="tx2"/>
                </a:solidFill>
              </a:rPr>
              <a:t>. А. Медведев          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273050"/>
            <a:ext cx="864096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i="1" kern="1200" cap="small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b="1" i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Возникновение и создание проблемной ситуации</a:t>
            </a:r>
            <a:r>
              <a:rPr lang="ru-RU" sz="24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1043608" y="2420888"/>
            <a:ext cx="6643687" cy="5095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ru-RU" sz="2000" b="1" dirty="0">
                <a:solidFill>
                  <a:srgbClr val="FFFFFF"/>
                </a:solidFill>
              </a:rPr>
              <a:t>Пути подведения к проблемной </a:t>
            </a:r>
            <a:r>
              <a:rPr lang="ru-RU" sz="2000" b="1" dirty="0" smtClean="0">
                <a:solidFill>
                  <a:srgbClr val="FFFFFF"/>
                </a:solidFill>
              </a:rPr>
              <a:t>ситуации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789039"/>
            <a:ext cx="31005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побуждающий диалог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3789038"/>
            <a:ext cx="283763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подводящий диало</a:t>
            </a:r>
            <a:r>
              <a:rPr lang="ru-RU" sz="2000" dirty="0"/>
              <a:t>г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86851" y="4717155"/>
            <a:ext cx="33986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мотивирующие приемы</a:t>
            </a:r>
            <a:endParaRPr lang="ru-RU" sz="2000" dirty="0"/>
          </a:p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486194" y="3067048"/>
            <a:ext cx="0" cy="1648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68144" y="287463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123728" y="2874638"/>
            <a:ext cx="690185" cy="824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80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/>
          </p:nvPr>
        </p:nvSpPr>
        <p:spPr bwMode="auto">
          <a:xfrm>
            <a:off x="251520" y="404664"/>
            <a:ext cx="8568952" cy="1119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 уровень – побуждение к теоретическому объяснению</a:t>
            </a:r>
          </a:p>
        </p:txBody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>
          <a:xfrm>
            <a:off x="179512" y="1844824"/>
            <a:ext cx="8046913" cy="4098776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800" dirty="0" smtClean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II </a:t>
            </a:r>
            <a:r>
              <a:rPr lang="ru-RU" sz="2800" dirty="0">
                <a:solidFill>
                  <a:schemeClr val="tx2"/>
                </a:solidFill>
                <a:latin typeface="Arial" charset="0"/>
              </a:rPr>
              <a:t>уровень – организация проблемных ситуаций учителем, включение учащихся в их </a:t>
            </a:r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разрешение</a:t>
            </a:r>
          </a:p>
          <a:p>
            <a:pPr algn="ctr">
              <a:buFont typeface="Wingdings" pitchFamily="2" charset="2"/>
              <a:buNone/>
            </a:pPr>
            <a:endParaRPr lang="ru-RU" sz="2800" dirty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latin typeface="Arial" charset="0"/>
              </a:rPr>
              <a:t>ПТИЧКА,  ЗОЛОТАЯ,   КЛЕТКА</a:t>
            </a:r>
            <a:r>
              <a:rPr lang="ru-RU" dirty="0">
                <a:latin typeface="Arial" charset="0"/>
              </a:rPr>
              <a:t>, </a:t>
            </a:r>
            <a:r>
              <a:rPr lang="ru-RU" dirty="0" smtClean="0">
                <a:latin typeface="Arial" charset="0"/>
              </a:rPr>
              <a:t>  СИДИТ</a:t>
            </a:r>
            <a:endParaRPr lang="en-US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2800" dirty="0">
                <a:solidFill>
                  <a:schemeClr val="tx2"/>
                </a:solidFill>
                <a:latin typeface="Arial" charset="0"/>
              </a:rPr>
              <a:t>III </a:t>
            </a:r>
            <a:r>
              <a:rPr lang="ru-RU" sz="2800" dirty="0">
                <a:solidFill>
                  <a:schemeClr val="tx2"/>
                </a:solidFill>
                <a:latin typeface="Arial" charset="0"/>
              </a:rPr>
              <a:t>уровень – разрешение проблемных ситуаций, созданных учителем.</a:t>
            </a:r>
          </a:p>
        </p:txBody>
      </p:sp>
    </p:spTree>
    <p:extLst>
      <p:ext uri="{BB962C8B-B14F-4D97-AF65-F5344CB8AC3E}">
        <p14:creationId xmlns:p14="http://schemas.microsoft.com/office/powerpoint/2010/main" val="18944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0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686" y="2060848"/>
            <a:ext cx="85324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Возникновение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 создание проблемной ситуации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0"/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Рассмотрение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 осознание возникших затруднений при постановке проблемы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0"/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3. Нахождение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способа решения путем догадки (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домысла)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или выдвижение предположений, гипотез и их обоснование.</a:t>
            </a:r>
          </a:p>
          <a:p>
            <a:pPr lvl="0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Доказательство гипотезы, проверка правильности решения.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44822" y="620687"/>
            <a:ext cx="59481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  рассмотрения темы.</a:t>
            </a: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-180528" y="790575"/>
            <a:ext cx="9324528" cy="6048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Анализ </a:t>
            </a:r>
            <a:r>
              <a:rPr lang="ru-RU" b="1" i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проблемной </a:t>
            </a:r>
            <a:r>
              <a:rPr lang="ru-RU" b="1" i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ситуации и </a:t>
            </a:r>
            <a:br>
              <a:rPr lang="ru-RU" b="1" i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i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постановка </a:t>
            </a:r>
            <a:r>
              <a:rPr lang="ru-RU" b="1" i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проблемы</a:t>
            </a:r>
            <a:r>
              <a:rPr lang="ru-RU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8435" name="Содержимое 12"/>
          <p:cNvSpPr>
            <a:spLocks noGrp="1"/>
          </p:cNvSpPr>
          <p:nvPr>
            <p:ph sz="quarter" idx="4294967295"/>
          </p:nvPr>
        </p:nvSpPr>
        <p:spPr>
          <a:xfrm>
            <a:off x="467544" y="2060847"/>
            <a:ext cx="7467600" cy="180020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	</a:t>
            </a:r>
            <a:r>
              <a:rPr lang="ru-RU" sz="2400" b="1" dirty="0">
                <a:solidFill>
                  <a:schemeClr val="tx2"/>
                </a:solidFill>
              </a:rPr>
              <a:t>Цель</a:t>
            </a:r>
            <a:r>
              <a:rPr lang="ru-RU" sz="2400" dirty="0">
                <a:solidFill>
                  <a:schemeClr val="tx2"/>
                </a:solidFill>
              </a:rPr>
              <a:t>: научить учащихся анализировать проблемную ситуацию, видеть и словесно формулировать проблему</a:t>
            </a:r>
            <a:r>
              <a:rPr lang="ru-RU" sz="20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3717032"/>
            <a:ext cx="74888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	Структурные элементы:</a:t>
            </a:r>
          </a:p>
          <a:p>
            <a:pPr algn="ctr"/>
            <a:endParaRPr lang="ru-RU" sz="28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актуализация </a:t>
            </a:r>
            <a:r>
              <a:rPr lang="ru-RU" sz="2400" dirty="0">
                <a:solidFill>
                  <a:schemeClr val="tx2"/>
                </a:solidFill>
              </a:rPr>
              <a:t>группы знаний;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2"/>
                </a:solidFill>
              </a:rPr>
              <a:t>суть проблемы;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2"/>
                </a:solidFill>
              </a:rPr>
              <a:t>постановка проблемы.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731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/>
          </p:nvPr>
        </p:nvSpPr>
        <p:spPr bwMode="auto">
          <a:xfrm>
            <a:off x="323528" y="332656"/>
            <a:ext cx="8712968" cy="10661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Задача с противоречивыми данными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>
          <a:xfrm>
            <a:off x="755577" y="2708275"/>
            <a:ext cx="7169224" cy="37655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Arial" charset="0"/>
              </a:rPr>
              <a:t>ПТИЧКА,  ЗОЛОТАЯ,   КЛЕТКА,   </a:t>
            </a:r>
            <a:r>
              <a:rPr lang="ru-RU" sz="2400" dirty="0" smtClean="0">
                <a:latin typeface="Arial" charset="0"/>
              </a:rPr>
              <a:t>СИДИТ</a:t>
            </a:r>
          </a:p>
          <a:p>
            <a:pPr marL="0" indent="0" algn="ctr">
              <a:buNone/>
            </a:pPr>
            <a:endParaRPr lang="ru-RU" dirty="0">
              <a:latin typeface="Arial" charset="0"/>
            </a:endParaRPr>
          </a:p>
          <a:p>
            <a:pPr marL="0" indent="0" algn="ctr">
              <a:buNone/>
            </a:pPr>
            <a:endParaRPr lang="ru-RU" dirty="0" smtClean="0">
              <a:latin typeface="Arial" charset="0"/>
            </a:endParaRPr>
          </a:p>
          <a:p>
            <a:pPr marL="0" indent="0" algn="ctr">
              <a:buNone/>
            </a:pPr>
            <a:endParaRPr lang="ru-RU" dirty="0">
              <a:latin typeface="Arial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2"/>
                </a:solidFill>
                <a:latin typeface="Arial" charset="0"/>
              </a:rPr>
              <a:t>Фиксируем затруднение:…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2"/>
                </a:solidFill>
                <a:latin typeface="Arial" charset="0"/>
              </a:rPr>
              <a:t>Определяем тему и цели урока:…</a:t>
            </a:r>
            <a:endParaRPr lang="en-US" sz="3200" dirty="0">
              <a:solidFill>
                <a:schemeClr val="tx2"/>
              </a:solidFill>
              <a:latin typeface="Arial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9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686" y="2060848"/>
            <a:ext cx="85324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Возникновение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 создание проблемной ситуации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0"/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2. Рассмотрение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 осознание возникших затруднений при постановке проблемы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0"/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 Нахождение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способа решения путем догадки (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домысла)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или выдвижение предположений, гипотез и их обоснование.</a:t>
            </a:r>
          </a:p>
          <a:p>
            <a:pPr lvl="0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Доказательство гипотезы, проверка правильности решения.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44822" y="620687"/>
            <a:ext cx="59481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  рассмотрения темы.</a:t>
            </a: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48680"/>
            <a:ext cx="7762056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Решение проблемной ситуации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2505075"/>
            <a:ext cx="8507288" cy="3968750"/>
          </a:xfrm>
        </p:spPr>
        <p:txBody>
          <a:bodyPr/>
          <a:lstStyle/>
          <a:p>
            <a:r>
              <a:rPr lang="ru-RU" sz="2800" dirty="0"/>
              <a:t>Определение путей решения проблемы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89066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i="1" dirty="0">
                <a:solidFill>
                  <a:schemeClr val="tx2"/>
                </a:solidFill>
              </a:rPr>
              <a:t>Принцип эвристической деятельности </a:t>
            </a:r>
            <a:r>
              <a:rPr lang="ru-RU" sz="2400" dirty="0">
                <a:solidFill>
                  <a:schemeClr val="tx2"/>
                </a:solidFill>
              </a:rPr>
              <a:t>– использование в том или ином </a:t>
            </a:r>
            <a:r>
              <a:rPr lang="ru-RU" sz="2400" dirty="0" smtClean="0">
                <a:solidFill>
                  <a:schemeClr val="tx2"/>
                </a:solidFill>
              </a:rPr>
              <a:t>виде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прошлого опыта.  </a:t>
            </a:r>
          </a:p>
        </p:txBody>
      </p:sp>
    </p:spTree>
    <p:extLst>
      <p:ext uri="{BB962C8B-B14F-4D97-AF65-F5344CB8AC3E}">
        <p14:creationId xmlns:p14="http://schemas.microsoft.com/office/powerpoint/2010/main" val="2553518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222" y="661492"/>
            <a:ext cx="7096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Arial" charset="0"/>
              </a:rPr>
              <a:t>ПТИЧКА, </a:t>
            </a:r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ru-RU" sz="2800" dirty="0">
                <a:solidFill>
                  <a:schemeClr val="tx2"/>
                </a:solidFill>
                <a:latin typeface="Arial" charset="0"/>
              </a:rPr>
              <a:t>ЗОЛОТАЯ,   КЛЕТКА,   СИДИТ</a:t>
            </a:r>
          </a:p>
        </p:txBody>
      </p:sp>
      <p:pic>
        <p:nvPicPr>
          <p:cNvPr id="8194" name="Picture 2" descr="F:\клет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85577"/>
            <a:ext cx="3024336" cy="45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3212976"/>
            <a:ext cx="10545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коло</a:t>
            </a:r>
          </a:p>
          <a:p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</a:p>
          <a:p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еред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8495" y="2200508"/>
            <a:ext cx="216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предлоги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48680"/>
            <a:ext cx="7762056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Решение проблемной ситуации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988840"/>
            <a:ext cx="8507288" cy="448498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 Определение </a:t>
            </a:r>
            <a:r>
              <a:rPr lang="ru-RU" sz="2800" dirty="0"/>
              <a:t>путей решения </a:t>
            </a:r>
            <a:r>
              <a:rPr lang="ru-RU" sz="2800" dirty="0" smtClean="0"/>
              <a:t>проблемы.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9836" y="2852936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Выдвижение гипотезы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u="sng" dirty="0"/>
              <a:t> </a:t>
            </a:r>
            <a:r>
              <a:rPr lang="ru-RU" sz="2800" u="sng" dirty="0" smtClean="0">
                <a:solidFill>
                  <a:schemeClr val="tx2"/>
                </a:solidFill>
              </a:rPr>
              <a:t>Пути </a:t>
            </a:r>
            <a:r>
              <a:rPr lang="ru-RU" sz="2800" u="sng" dirty="0">
                <a:solidFill>
                  <a:schemeClr val="tx2"/>
                </a:solidFill>
              </a:rPr>
              <a:t>выдвижения гипотезы</a:t>
            </a:r>
            <a:r>
              <a:rPr lang="ru-RU" sz="2800" u="sng" dirty="0" smtClean="0">
                <a:solidFill>
                  <a:schemeClr val="tx2"/>
                </a:solidFill>
              </a:rPr>
              <a:t>:</a:t>
            </a:r>
          </a:p>
          <a:p>
            <a:endParaRPr lang="ru-RU" sz="2800" u="sng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д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едуктивный;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индуктивный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43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71600" y="2132856"/>
            <a:ext cx="7488832" cy="4320480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u-RU" dirty="0"/>
              <a:t>	</a:t>
            </a:r>
            <a:r>
              <a:rPr lang="ru-RU" sz="32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2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роблема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: низкая активность детей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32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Решение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: использование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проблемного обучения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01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476672"/>
            <a:ext cx="7467600" cy="863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/>
              <a:t>ТЕМА: «РОДОВЫЕ ОКОНЧАНИЯ ИМЕН СУЩЕСТВИТЕЛЬНЫХ»</a:t>
            </a:r>
          </a:p>
        </p:txBody>
      </p:sp>
      <p:pic>
        <p:nvPicPr>
          <p:cNvPr id="20483" name="Picture 2" descr="C:\Documents and Settings\Admin\Рабочий стол\img00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2348880"/>
            <a:ext cx="5616624" cy="3240360"/>
          </a:xfrm>
        </p:spPr>
      </p:pic>
    </p:spTree>
    <p:extLst>
      <p:ext uri="{BB962C8B-B14F-4D97-AF65-F5344CB8AC3E}">
        <p14:creationId xmlns:p14="http://schemas.microsoft.com/office/powerpoint/2010/main" val="3303018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48680"/>
            <a:ext cx="7467600" cy="5127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dirty="0"/>
              <a:t>ТЕМА: «ДЕЛЕНИЕ С ОСТАТКОМ»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00063" y="2060848"/>
            <a:ext cx="7467600" cy="374146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dirty="0"/>
              <a:t>	</a:t>
            </a:r>
            <a:endParaRPr lang="ru-RU" b="1" dirty="0"/>
          </a:p>
          <a:p>
            <a:pPr>
              <a:buFont typeface="Wingdings" pitchFamily="2" charset="2"/>
              <a:buNone/>
            </a:pPr>
            <a:r>
              <a:rPr lang="ru-RU" b="1" dirty="0"/>
              <a:t>		22 : 3</a:t>
            </a:r>
          </a:p>
          <a:p>
            <a:pPr>
              <a:buFont typeface="Wingdings" pitchFamily="2" charset="2"/>
              <a:buNone/>
            </a:pPr>
            <a:endParaRPr lang="ru-RU" b="1" dirty="0"/>
          </a:p>
          <a:p>
            <a:pPr>
              <a:buFont typeface="Wingdings" pitchFamily="2" charset="2"/>
              <a:buNone/>
            </a:pPr>
            <a:endParaRPr lang="ru-RU" b="1" dirty="0"/>
          </a:p>
          <a:p>
            <a:pPr>
              <a:buFont typeface="Wingdings" pitchFamily="2" charset="2"/>
              <a:buNone/>
            </a:pPr>
            <a:endParaRPr lang="ru-RU" b="1" dirty="0"/>
          </a:p>
          <a:p>
            <a:pPr>
              <a:buFont typeface="Wingdings" pitchFamily="2" charset="2"/>
              <a:buNone/>
            </a:pPr>
            <a:r>
              <a:rPr lang="ru-RU" b="1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212976"/>
            <a:ext cx="3168352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.   .   .     .    .    .  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.    .    .   .   .   .   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.   .   .   .   .  .   .    .     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45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48680"/>
            <a:ext cx="7467600" cy="5127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dirty="0"/>
              <a:t>ТЕМА: «ДЕЛЕНИЕ С ОСТАТКОМ»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00063" y="2060848"/>
            <a:ext cx="7467600" cy="374146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dirty="0"/>
              <a:t>	</a:t>
            </a:r>
            <a:endParaRPr lang="ru-RU" b="1" dirty="0"/>
          </a:p>
          <a:p>
            <a:pPr>
              <a:buFont typeface="Wingdings" pitchFamily="2" charset="2"/>
              <a:buNone/>
            </a:pPr>
            <a:r>
              <a:rPr lang="ru-RU" b="1" dirty="0"/>
              <a:t>		22 : </a:t>
            </a:r>
            <a:r>
              <a:rPr lang="ru-RU" b="1" dirty="0" smtClean="0"/>
              <a:t>3=7</a:t>
            </a:r>
            <a:endParaRPr lang="ru-RU" b="1" dirty="0"/>
          </a:p>
          <a:p>
            <a:pPr>
              <a:buFont typeface="Wingdings" pitchFamily="2" charset="2"/>
              <a:buNone/>
            </a:pPr>
            <a:endParaRPr lang="ru-RU" b="1" dirty="0"/>
          </a:p>
          <a:p>
            <a:pPr>
              <a:buFont typeface="Wingdings" pitchFamily="2" charset="2"/>
              <a:buNone/>
            </a:pPr>
            <a:endParaRPr lang="ru-RU" b="1" dirty="0"/>
          </a:p>
          <a:p>
            <a:pPr>
              <a:buFont typeface="Wingdings" pitchFamily="2" charset="2"/>
              <a:buNone/>
            </a:pPr>
            <a:r>
              <a:rPr lang="ru-RU" b="1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212976"/>
            <a:ext cx="3168352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. .     .    .         . 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.    .       .  . .   .  . 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.     .    . . .      .  .     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" name="Дуга 6"/>
          <p:cNvSpPr/>
          <p:nvPr/>
        </p:nvSpPr>
        <p:spPr>
          <a:xfrm>
            <a:off x="658466" y="3501008"/>
            <a:ext cx="745182" cy="756084"/>
          </a:xfrm>
          <a:prstGeom prst="arc">
            <a:avLst>
              <a:gd name="adj1" fmla="val 16200000"/>
              <a:gd name="adj2" fmla="val 160925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1547664" y="3212976"/>
            <a:ext cx="745182" cy="1044438"/>
          </a:xfrm>
          <a:prstGeom prst="arc">
            <a:avLst>
              <a:gd name="adj1" fmla="val 16200000"/>
              <a:gd name="adj2" fmla="val 160369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899592" y="4077072"/>
            <a:ext cx="777099" cy="936104"/>
          </a:xfrm>
          <a:prstGeom prst="arc">
            <a:avLst>
              <a:gd name="adj1" fmla="val 16200000"/>
              <a:gd name="adj2" fmla="val 159417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91186" y="33447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dirty="0">
                <a:solidFill>
                  <a:srgbClr val="727CA3">
                    <a:lumMod val="50000"/>
                  </a:srgbClr>
                </a:solidFill>
              </a:rPr>
              <a:t>?  </a:t>
            </a:r>
          </a:p>
          <a:p>
            <a:pPr lvl="0"/>
            <a:r>
              <a:rPr lang="ru-RU" sz="3200" dirty="0">
                <a:solidFill>
                  <a:srgbClr val="727CA3">
                    <a:lumMod val="50000"/>
                  </a:srgbClr>
                </a:solidFill>
              </a:rPr>
              <a:t>осталась 1 точка</a:t>
            </a:r>
          </a:p>
        </p:txBody>
      </p:sp>
    </p:spTree>
    <p:extLst>
      <p:ext uri="{BB962C8B-B14F-4D97-AF65-F5344CB8AC3E}">
        <p14:creationId xmlns:p14="http://schemas.microsoft.com/office/powerpoint/2010/main" val="1498887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48680"/>
            <a:ext cx="7467600" cy="5127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dirty="0"/>
              <a:t>ТЕМА: «ДЕЛЕНИЕ С ОСТАТКОМ»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00063" y="2060848"/>
            <a:ext cx="7467600" cy="374146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dirty="0"/>
              <a:t>	</a:t>
            </a:r>
            <a:endParaRPr lang="ru-RU" b="1" dirty="0"/>
          </a:p>
          <a:p>
            <a:pPr>
              <a:buFont typeface="Wingdings" pitchFamily="2" charset="2"/>
              <a:buNone/>
            </a:pPr>
            <a:r>
              <a:rPr lang="ru-RU" b="1" dirty="0"/>
              <a:t>		22 : </a:t>
            </a:r>
            <a:r>
              <a:rPr lang="ru-RU" b="1" dirty="0" smtClean="0"/>
              <a:t>3=7 (ост. 1)</a:t>
            </a:r>
            <a:endParaRPr lang="ru-RU" b="1" dirty="0"/>
          </a:p>
          <a:p>
            <a:pPr>
              <a:buFont typeface="Wingdings" pitchFamily="2" charset="2"/>
              <a:buNone/>
            </a:pPr>
            <a:endParaRPr lang="ru-RU" b="1" dirty="0"/>
          </a:p>
          <a:p>
            <a:pPr>
              <a:buFont typeface="Wingdings" pitchFamily="2" charset="2"/>
              <a:buNone/>
            </a:pPr>
            <a:endParaRPr lang="ru-RU" b="1" dirty="0"/>
          </a:p>
          <a:p>
            <a:pPr>
              <a:buFont typeface="Wingdings" pitchFamily="2" charset="2"/>
              <a:buNone/>
            </a:pPr>
            <a:endParaRPr lang="ru-RU" b="1" dirty="0"/>
          </a:p>
          <a:p>
            <a:pPr>
              <a:buFont typeface="Wingdings" pitchFamily="2" charset="2"/>
              <a:buNone/>
            </a:pPr>
            <a:r>
              <a:rPr lang="ru-RU" b="1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212976"/>
            <a:ext cx="3168352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. .     .    .         . 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.    .       .  . .   .  . 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.     .    . . .      .  .     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" name="Дуга 6"/>
          <p:cNvSpPr/>
          <p:nvPr/>
        </p:nvSpPr>
        <p:spPr>
          <a:xfrm>
            <a:off x="658466" y="3501008"/>
            <a:ext cx="745182" cy="756084"/>
          </a:xfrm>
          <a:prstGeom prst="arc">
            <a:avLst>
              <a:gd name="adj1" fmla="val 16200000"/>
              <a:gd name="adj2" fmla="val 160925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1547664" y="3212976"/>
            <a:ext cx="745182" cy="1044438"/>
          </a:xfrm>
          <a:prstGeom prst="arc">
            <a:avLst>
              <a:gd name="adj1" fmla="val 16200000"/>
              <a:gd name="adj2" fmla="val 160369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899592" y="4077072"/>
            <a:ext cx="777099" cy="936104"/>
          </a:xfrm>
          <a:prstGeom prst="arc">
            <a:avLst>
              <a:gd name="adj1" fmla="val 16200000"/>
              <a:gd name="adj2" fmla="val 159417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43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48680"/>
            <a:ext cx="7467600" cy="5127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dirty="0"/>
              <a:t>ТЕМА: «ДЕЛЕНИЕ С ОСТАТКОМ»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00063" y="2060848"/>
            <a:ext cx="7467600" cy="43924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dirty="0"/>
              <a:t>	</a:t>
            </a:r>
            <a:endParaRPr lang="ru-RU" b="1" dirty="0"/>
          </a:p>
          <a:p>
            <a:pPr>
              <a:buFont typeface="Wingdings" pitchFamily="2" charset="2"/>
              <a:buNone/>
            </a:pPr>
            <a:r>
              <a:rPr lang="ru-RU" b="1" dirty="0"/>
              <a:t>		22 : </a:t>
            </a:r>
            <a:r>
              <a:rPr lang="ru-RU" b="1" dirty="0" smtClean="0"/>
              <a:t>3=7 (ост. 1)</a:t>
            </a:r>
          </a:p>
          <a:p>
            <a:pPr>
              <a:buFont typeface="Wingdings" pitchFamily="2" charset="2"/>
              <a:buNone/>
            </a:pPr>
            <a:endParaRPr lang="ru-RU" b="1" dirty="0"/>
          </a:p>
          <a:p>
            <a:pPr>
              <a:buFont typeface="Wingdings" pitchFamily="2" charset="2"/>
              <a:buNone/>
            </a:pPr>
            <a:endParaRPr lang="ru-RU" b="1" dirty="0" smtClean="0"/>
          </a:p>
          <a:p>
            <a:pPr>
              <a:buFont typeface="Wingdings" pitchFamily="2" charset="2"/>
              <a:buNone/>
            </a:pPr>
            <a:endParaRPr lang="ru-RU" b="1" dirty="0"/>
          </a:p>
          <a:p>
            <a:pPr>
              <a:buFont typeface="Wingdings" pitchFamily="2" charset="2"/>
              <a:buNone/>
            </a:pPr>
            <a:r>
              <a:rPr lang="ru-RU" b="1" dirty="0" smtClean="0"/>
              <a:t>	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«Провокация»</a:t>
            </a:r>
          </a:p>
          <a:p>
            <a:pPr>
              <a:buFont typeface="Wingdings" pitchFamily="2" charset="2"/>
              <a:buNone/>
            </a:pPr>
            <a:r>
              <a:rPr lang="ru-RU" sz="3200" b="1" dirty="0"/>
              <a:t>	</a:t>
            </a:r>
          </a:p>
          <a:p>
            <a:pPr>
              <a:buFont typeface="Wingdings" pitchFamily="2" charset="2"/>
              <a:buNone/>
            </a:pPr>
            <a:endParaRPr lang="ru-RU" sz="4000" b="1" dirty="0"/>
          </a:p>
          <a:p>
            <a:pPr>
              <a:buFont typeface="Wingdings" pitchFamily="2" charset="2"/>
              <a:buNone/>
            </a:pPr>
            <a:endParaRPr lang="ru-RU" b="1" dirty="0"/>
          </a:p>
          <a:p>
            <a:pPr>
              <a:buFont typeface="Wingdings" pitchFamily="2" charset="2"/>
              <a:buNone/>
            </a:pPr>
            <a:endParaRPr lang="ru-RU" b="1" dirty="0"/>
          </a:p>
          <a:p>
            <a:pPr>
              <a:buFont typeface="Wingdings" pitchFamily="2" charset="2"/>
              <a:buNone/>
            </a:pPr>
            <a:r>
              <a:rPr lang="ru-RU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08176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43794" y="476672"/>
            <a:ext cx="6845300" cy="584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Схемы - опоры</a:t>
            </a:r>
          </a:p>
        </p:txBody>
      </p:sp>
      <p:sp>
        <p:nvSpPr>
          <p:cNvPr id="22531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09637" y="1700808"/>
            <a:ext cx="3657600" cy="714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ctr"/>
          <a:lstStyle/>
          <a:p>
            <a:pPr marL="0" indent="0">
              <a:buFontTx/>
              <a:buNone/>
            </a:pPr>
            <a:r>
              <a:rPr lang="ru-RU" sz="1600" b="1" dirty="0">
                <a:solidFill>
                  <a:srgbClr val="FFFFFF"/>
                </a:solidFill>
              </a:rPr>
              <a:t>«Мягкий знак </a:t>
            </a:r>
            <a:r>
              <a:rPr lang="ru-RU" sz="2000" b="1" dirty="0">
                <a:solidFill>
                  <a:srgbClr val="FFFFFF"/>
                </a:solidFill>
              </a:rPr>
              <a:t>– </a:t>
            </a:r>
            <a:r>
              <a:rPr lang="ru-RU" sz="1400" b="1" dirty="0">
                <a:solidFill>
                  <a:srgbClr val="FFFFFF"/>
                </a:solidFill>
              </a:rPr>
              <a:t>показатель мягкости. Разделительный мягкий знак»</a:t>
            </a:r>
          </a:p>
        </p:txBody>
      </p:sp>
      <p:sp>
        <p:nvSpPr>
          <p:cNvPr id="22532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4716016" y="1628800"/>
            <a:ext cx="3657600" cy="714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ru-RU" sz="1600" b="1" dirty="0">
                <a:solidFill>
                  <a:srgbClr val="FFFFFF"/>
                </a:solidFill>
              </a:rPr>
              <a:t>«Разделительные Ъ и Ь»</a:t>
            </a:r>
          </a:p>
        </p:txBody>
      </p:sp>
      <p:pic>
        <p:nvPicPr>
          <p:cNvPr id="22533" name="Picture 2" descr="C:\Documents and Settings\Admin\Рабочий стол\Копия img01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5013176"/>
            <a:ext cx="1836737" cy="995362"/>
          </a:xfrm>
        </p:spPr>
      </p:pic>
      <p:pic>
        <p:nvPicPr>
          <p:cNvPr id="22534" name="Picture 3" descr="C:\Documents and Settings\Admin\Рабочий стол\Копия img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62" y="2996952"/>
            <a:ext cx="2571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C:\Documents and Settings\Admin\Рабочий стол\Копия img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86" y="3844677"/>
            <a:ext cx="27336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5" descr="C:\Documents and Settings\Admin\Рабочий стол\Копия img01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3169815"/>
            <a:ext cx="3959225" cy="1223963"/>
          </a:xfrm>
        </p:spPr>
      </p:pic>
    </p:spTree>
    <p:extLst>
      <p:ext uri="{BB962C8B-B14F-4D97-AF65-F5344CB8AC3E}">
        <p14:creationId xmlns:p14="http://schemas.microsoft.com/office/powerpoint/2010/main" val="22088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48680"/>
            <a:ext cx="7762056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Решение проблемной ситуации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988840"/>
            <a:ext cx="8507288" cy="448498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 Определение </a:t>
            </a:r>
            <a:r>
              <a:rPr lang="ru-RU" sz="2800" dirty="0"/>
              <a:t>путей решения проблемы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1297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Выдвижение гипотезы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Первичный вывод нового суждения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Проверка, обоснование правильности предположения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68323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0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53"/>
            <a:ext cx="9212188" cy="690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48680"/>
            <a:ext cx="7762056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Решение проблемной ситуации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988840"/>
            <a:ext cx="8507288" cy="448498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 Определение </a:t>
            </a:r>
            <a:r>
              <a:rPr lang="ru-RU" sz="2800" dirty="0"/>
              <a:t>путей решения проблемы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1297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Выдвижение гипотезы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Первичный вывод нового суждения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Проверка, обоснование правильности предположения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608923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397" y="628639"/>
            <a:ext cx="4347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Структура урока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334" y="1988840"/>
            <a:ext cx="210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Приложение 1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283968" y="1700808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594648" y="4185473"/>
            <a:ext cx="6413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</a:rPr>
              <a:t>Структура </a:t>
            </a:r>
            <a:r>
              <a:rPr lang="ru-RU" sz="3600" dirty="0" smtClean="0">
                <a:solidFill>
                  <a:schemeClr val="tx2"/>
                </a:solidFill>
              </a:rPr>
              <a:t>мастер-класса 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6888" y="498475"/>
            <a:ext cx="6775450" cy="714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kern="1200" cap="small" dirty="0" smtClean="0">
                <a:latin typeface="+mj-lt"/>
                <a:ea typeface="+mj-ea"/>
                <a:cs typeface="+mj-cs"/>
              </a:rPr>
              <a:t>Наблюдения</a:t>
            </a:r>
            <a:endParaRPr lang="ru-RU" sz="3600" kern="1200" cap="small" dirty="0"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844824"/>
            <a:ext cx="9396536" cy="460851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dirty="0"/>
              <a:t>	</a:t>
            </a:r>
            <a:r>
              <a:rPr lang="ru-RU" b="1" dirty="0" smtClean="0"/>
              <a:t>Цель</a:t>
            </a:r>
            <a:r>
              <a:rPr lang="ru-RU" sz="2000" dirty="0" smtClean="0"/>
              <a:t>: выявить </a:t>
            </a:r>
            <a:r>
              <a:rPr lang="ru-RU" sz="2000" dirty="0"/>
              <a:t>уровень познавательной активности учащихся,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/>
              <a:t> </a:t>
            </a:r>
            <a:r>
              <a:rPr lang="ru-RU" sz="2000" dirty="0" smtClean="0"/>
              <a:t>   определить </a:t>
            </a:r>
            <a:r>
              <a:rPr lang="ru-RU" sz="2000" dirty="0"/>
              <a:t>соотношение отвлекаемости и познавательной активности, </a:t>
            </a:r>
            <a:r>
              <a:rPr lang="ru-RU" sz="2000" dirty="0" smtClean="0"/>
              <a:t>выяснить </a:t>
            </a:r>
            <a:r>
              <a:rPr lang="ru-RU" sz="2000" dirty="0"/>
              <a:t>эмоциональное отношение к учебе</a:t>
            </a:r>
            <a:r>
              <a:rPr lang="ru-RU" sz="20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ru-RU" sz="2000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2000" i="1" dirty="0" smtClean="0"/>
              <a:t>	</a:t>
            </a:r>
            <a:r>
              <a:rPr lang="ru-RU" sz="2400" i="1" dirty="0" smtClean="0"/>
              <a:t>Показатели</a:t>
            </a:r>
            <a:r>
              <a:rPr lang="ru-RU" sz="2400" i="1" dirty="0"/>
              <a:t>:</a:t>
            </a:r>
            <a:r>
              <a:rPr lang="ru-RU" sz="2000" i="1" dirty="0"/>
              <a:t>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активность;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самостоятельность выполнения заданий;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отвлекаемость.</a:t>
            </a:r>
          </a:p>
        </p:txBody>
      </p:sp>
    </p:spTree>
    <p:extLst>
      <p:ext uri="{BB962C8B-B14F-4D97-AF65-F5344CB8AC3E}">
        <p14:creationId xmlns:p14="http://schemas.microsoft.com/office/powerpoint/2010/main" val="2313151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lvl="0"/>
            <a:r>
              <a:rPr lang="ru-RU" b="1" dirty="0"/>
              <a:t> </a:t>
            </a:r>
            <a:r>
              <a:rPr lang="ru-RU" sz="2400" dirty="0" smtClean="0"/>
              <a:t>1</a:t>
            </a:r>
            <a:r>
              <a:rPr lang="ru-RU" sz="2000" dirty="0" smtClean="0"/>
              <a:t>. Актуализация </a:t>
            </a:r>
            <a:r>
              <a:rPr lang="ru-RU" sz="2000" dirty="0"/>
              <a:t>и представление </a:t>
            </a:r>
            <a:r>
              <a:rPr lang="ru-RU" sz="2000" dirty="0" smtClean="0"/>
              <a:t>наиболее</a:t>
            </a:r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000" dirty="0"/>
              <a:t>результативных элементов системы работы</a:t>
            </a:r>
            <a:r>
              <a:rPr lang="ru-RU" sz="2000" dirty="0" smtClean="0"/>
              <a:t>.</a:t>
            </a:r>
          </a:p>
          <a:p>
            <a:pPr lvl="0"/>
            <a:endParaRPr lang="ru-RU" sz="2400" dirty="0"/>
          </a:p>
          <a:p>
            <a:pPr lvl="0"/>
            <a:r>
              <a:rPr lang="ru-RU" sz="2400" dirty="0" smtClean="0"/>
              <a:t> 2. </a:t>
            </a:r>
            <a:r>
              <a:rPr lang="ru-RU" sz="2000" dirty="0" smtClean="0"/>
              <a:t>Имитационная </a:t>
            </a:r>
            <a:r>
              <a:rPr lang="ru-RU" sz="2000" dirty="0"/>
              <a:t>игра</a:t>
            </a:r>
          </a:p>
          <a:p>
            <a:r>
              <a:rPr lang="ru-RU" sz="2000" dirty="0" smtClean="0"/>
              <a:t>     </a:t>
            </a:r>
            <a:r>
              <a:rPr lang="ru-RU" dirty="0" smtClean="0"/>
              <a:t>Тема</a:t>
            </a:r>
            <a:r>
              <a:rPr lang="ru-RU" dirty="0"/>
              <a:t>:  Создание проблемной ситуации на уроке. </a:t>
            </a:r>
          </a:p>
          <a:p>
            <a:r>
              <a:rPr lang="ru-RU" dirty="0" smtClean="0"/>
              <a:t>      Цель</a:t>
            </a:r>
            <a:r>
              <a:rPr lang="ru-RU" dirty="0"/>
              <a:t>: показать на примере создание проблемной </a:t>
            </a:r>
            <a:r>
              <a:rPr lang="ru-RU" dirty="0" smtClean="0"/>
              <a:t>ситуации</a:t>
            </a:r>
          </a:p>
          <a:p>
            <a:r>
              <a:rPr lang="ru-RU" dirty="0"/>
              <a:t> </a:t>
            </a:r>
            <a:r>
              <a:rPr lang="ru-RU" dirty="0" smtClean="0"/>
              <a:t>              </a:t>
            </a:r>
            <a:r>
              <a:rPr lang="ru-RU" dirty="0"/>
              <a:t>на </a:t>
            </a:r>
            <a:r>
              <a:rPr lang="ru-RU" dirty="0" smtClean="0"/>
              <a:t> уроке</a:t>
            </a:r>
            <a:r>
              <a:rPr lang="ru-RU" dirty="0"/>
              <a:t>.</a:t>
            </a:r>
          </a:p>
          <a:p>
            <a:pPr lvl="0"/>
            <a:r>
              <a:rPr lang="ru-RU" sz="2400" dirty="0" smtClean="0"/>
              <a:t> 3. </a:t>
            </a:r>
            <a:r>
              <a:rPr lang="ru-RU" sz="2000" dirty="0" smtClean="0"/>
              <a:t>Моделирование</a:t>
            </a:r>
            <a:endParaRPr lang="ru-RU" sz="2000" dirty="0"/>
          </a:p>
          <a:p>
            <a:r>
              <a:rPr lang="ru-RU" sz="2400" dirty="0" smtClean="0"/>
              <a:t>     </a:t>
            </a:r>
            <a:r>
              <a:rPr lang="ru-RU" dirty="0" smtClean="0"/>
              <a:t>Цель</a:t>
            </a:r>
            <a:r>
              <a:rPr lang="ru-RU" dirty="0"/>
              <a:t>: создать собственную модель проблемной </a:t>
            </a:r>
            <a:r>
              <a:rPr lang="ru-RU" dirty="0" smtClean="0"/>
              <a:t>ситуации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dirty="0"/>
              <a:t>на уроке </a:t>
            </a:r>
            <a:r>
              <a:rPr lang="ru-RU" dirty="0" smtClean="0"/>
              <a:t>.</a:t>
            </a:r>
          </a:p>
          <a:p>
            <a:endParaRPr lang="ru-RU" sz="2000" dirty="0"/>
          </a:p>
          <a:p>
            <a:r>
              <a:rPr lang="ru-RU" sz="2400" dirty="0"/>
              <a:t> </a:t>
            </a:r>
            <a:r>
              <a:rPr lang="ru-RU" sz="2400" dirty="0" smtClean="0"/>
              <a:t>4</a:t>
            </a:r>
            <a:r>
              <a:rPr lang="ru-RU" sz="2400" dirty="0"/>
              <a:t>. </a:t>
            </a:r>
            <a:r>
              <a:rPr lang="ru-RU" sz="2000" dirty="0" smtClean="0"/>
              <a:t>Повторение. Выводы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</a:t>
            </a:r>
            <a:endParaRPr lang="ru-RU" sz="2400" dirty="0"/>
          </a:p>
          <a:p>
            <a:r>
              <a:rPr lang="ru-RU" sz="2400" dirty="0" smtClean="0"/>
              <a:t> 5</a:t>
            </a:r>
            <a:r>
              <a:rPr lang="ru-RU" sz="2000" dirty="0"/>
              <a:t>. Рефлексия.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3" y="541180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План 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lvl="0"/>
            <a:r>
              <a:rPr lang="ru-RU" b="1" dirty="0"/>
              <a:t> </a:t>
            </a:r>
            <a:r>
              <a:rPr lang="ru-RU" sz="2400" dirty="0" smtClean="0"/>
              <a:t>1. Актуализация </a:t>
            </a:r>
            <a:r>
              <a:rPr lang="ru-RU" sz="2400" dirty="0"/>
              <a:t>и представление </a:t>
            </a:r>
            <a:r>
              <a:rPr lang="ru-RU" sz="2400" dirty="0" smtClean="0"/>
              <a:t>наиболее</a:t>
            </a:r>
          </a:p>
          <a:p>
            <a:pPr lvl="0"/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dirty="0"/>
              <a:t>результативных элементов системы работы</a:t>
            </a:r>
            <a:r>
              <a:rPr lang="ru-RU" sz="2400" dirty="0" smtClean="0"/>
              <a:t>.</a:t>
            </a:r>
          </a:p>
          <a:p>
            <a:pPr lvl="0"/>
            <a:endParaRPr lang="ru-RU" sz="2400" dirty="0"/>
          </a:p>
          <a:p>
            <a:pPr lvl="0"/>
            <a:r>
              <a:rPr lang="ru-RU" sz="2400" dirty="0" smtClean="0"/>
              <a:t> </a:t>
            </a:r>
            <a:r>
              <a:rPr lang="ru-RU" sz="2400" b="1" dirty="0" smtClean="0"/>
              <a:t>2. Имитационная </a:t>
            </a:r>
            <a:r>
              <a:rPr lang="ru-RU" sz="2400" b="1" dirty="0"/>
              <a:t>игра</a:t>
            </a:r>
          </a:p>
          <a:p>
            <a:r>
              <a:rPr lang="ru-RU" sz="2000" dirty="0" smtClean="0"/>
              <a:t>     Тема</a:t>
            </a:r>
            <a:r>
              <a:rPr lang="ru-RU" sz="2000" dirty="0"/>
              <a:t>:  Создание проблемной ситуации на уроке. </a:t>
            </a:r>
          </a:p>
          <a:p>
            <a:r>
              <a:rPr lang="ru-RU" sz="2000" dirty="0" smtClean="0"/>
              <a:t>     Цель</a:t>
            </a:r>
            <a:r>
              <a:rPr lang="ru-RU" sz="2000" dirty="0"/>
              <a:t>: показать на примере создание проблемной </a:t>
            </a:r>
            <a:r>
              <a:rPr lang="ru-RU" sz="2000" dirty="0" smtClean="0"/>
              <a:t>ситуации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</a:t>
            </a:r>
            <a:r>
              <a:rPr lang="ru-RU" sz="2000" dirty="0"/>
              <a:t>на </a:t>
            </a:r>
            <a:r>
              <a:rPr lang="ru-RU" sz="2000" dirty="0" smtClean="0"/>
              <a:t> уроке</a:t>
            </a:r>
            <a:r>
              <a:rPr lang="ru-RU" sz="2000" dirty="0"/>
              <a:t>.</a:t>
            </a:r>
          </a:p>
          <a:p>
            <a:pPr lvl="0"/>
            <a:r>
              <a:rPr lang="ru-RU" sz="2400" dirty="0" smtClean="0"/>
              <a:t> 3. Моделирование</a:t>
            </a:r>
            <a:endParaRPr lang="ru-RU" sz="2400" dirty="0"/>
          </a:p>
          <a:p>
            <a:r>
              <a:rPr lang="ru-RU" sz="2400" dirty="0" smtClean="0"/>
              <a:t>     </a:t>
            </a:r>
            <a:r>
              <a:rPr lang="ru-RU" sz="2000" dirty="0" smtClean="0"/>
              <a:t>Цель</a:t>
            </a:r>
            <a:r>
              <a:rPr lang="ru-RU" sz="2000" dirty="0"/>
              <a:t>: создать собственную модель проблемной </a:t>
            </a:r>
            <a:r>
              <a:rPr lang="ru-RU" sz="2000" dirty="0" smtClean="0"/>
              <a:t>ситуации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</a:t>
            </a:r>
            <a:r>
              <a:rPr lang="ru-RU" sz="2000" dirty="0"/>
              <a:t>на уроке 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400" dirty="0"/>
              <a:t> </a:t>
            </a:r>
            <a:r>
              <a:rPr lang="ru-RU" sz="2400" dirty="0" smtClean="0"/>
              <a:t>4</a:t>
            </a:r>
            <a:r>
              <a:rPr lang="ru-RU" sz="2400" dirty="0"/>
              <a:t>. </a:t>
            </a:r>
            <a:r>
              <a:rPr lang="ru-RU" sz="2400" dirty="0" smtClean="0"/>
              <a:t>Повторение.</a:t>
            </a:r>
          </a:p>
          <a:p>
            <a:endParaRPr lang="ru-RU" sz="2400" dirty="0"/>
          </a:p>
          <a:p>
            <a:r>
              <a:rPr lang="ru-RU" sz="2400" dirty="0" smtClean="0"/>
              <a:t> 5</a:t>
            </a:r>
            <a:r>
              <a:rPr lang="ru-RU" sz="2400" dirty="0"/>
              <a:t>. Рефлексия.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3" y="541180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План 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img00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1628800"/>
            <a:ext cx="5857875" cy="5234930"/>
          </a:xfrm>
        </p:spPr>
      </p:pic>
      <p:sp>
        <p:nvSpPr>
          <p:cNvPr id="3" name="Прямоугольник 2"/>
          <p:cNvSpPr/>
          <p:nvPr/>
        </p:nvSpPr>
        <p:spPr>
          <a:xfrm>
            <a:off x="1403648" y="185351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Пути подведения к проблемной </a:t>
            </a:r>
            <a:r>
              <a:rPr lang="ru-RU" b="1" dirty="0" smtClean="0">
                <a:solidFill>
                  <a:schemeClr val="tx2"/>
                </a:solidFill>
              </a:rPr>
              <a:t>ситуации: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4704"/>
            <a:ext cx="834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побуждающий </a:t>
            </a:r>
            <a:r>
              <a:rPr lang="ru-RU" dirty="0" smtClean="0">
                <a:solidFill>
                  <a:schemeClr val="tx2"/>
                </a:solidFill>
              </a:rPr>
              <a:t>диалог, подводящий диалог, мотивирующие приёмы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07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20688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</a:rPr>
              <a:t>Деление с остатком. 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9710" y="321297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Актуализация знаний достаточных для построения нового знания</a:t>
            </a:r>
          </a:p>
          <a:p>
            <a:pPr lvl="0"/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2. Фиксирование затруднения в индивидуальной деятельности</a:t>
            </a:r>
          </a:p>
          <a:p>
            <a:pPr lvl="0"/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3. Выявление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и фиксирование в громкой речи: 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- Где и почему возникло затруднение?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23628" y="1943254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6, 9, 12, 15, 18, 21, 22 </a:t>
            </a:r>
          </a:p>
        </p:txBody>
      </p:sp>
    </p:spTree>
    <p:extLst>
      <p:ext uri="{BB962C8B-B14F-4D97-AF65-F5344CB8AC3E}">
        <p14:creationId xmlns:p14="http://schemas.microsoft.com/office/powerpoint/2010/main" val="13999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176" y="148478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lvl="0"/>
            <a:r>
              <a:rPr lang="ru-RU" b="1" dirty="0"/>
              <a:t> </a:t>
            </a:r>
            <a:r>
              <a:rPr lang="ru-RU" sz="2400" dirty="0" smtClean="0"/>
              <a:t>1</a:t>
            </a:r>
            <a:r>
              <a:rPr lang="ru-RU" sz="2000" dirty="0" smtClean="0"/>
              <a:t>. Актуализация </a:t>
            </a:r>
            <a:r>
              <a:rPr lang="ru-RU" sz="2000" dirty="0"/>
              <a:t>и представление </a:t>
            </a:r>
            <a:r>
              <a:rPr lang="ru-RU" sz="2000" dirty="0" smtClean="0"/>
              <a:t>наиболее</a:t>
            </a:r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000" dirty="0"/>
              <a:t>результативных элементов системы работы</a:t>
            </a:r>
            <a:r>
              <a:rPr lang="ru-RU" sz="2000" dirty="0" smtClean="0"/>
              <a:t>.</a:t>
            </a:r>
          </a:p>
          <a:p>
            <a:pPr lvl="0"/>
            <a:endParaRPr lang="ru-RU" sz="2400" dirty="0"/>
          </a:p>
          <a:p>
            <a:pPr lvl="0"/>
            <a:r>
              <a:rPr lang="ru-RU" sz="2400" dirty="0" smtClean="0"/>
              <a:t> 2. </a:t>
            </a:r>
            <a:r>
              <a:rPr lang="ru-RU" sz="2000" dirty="0" smtClean="0"/>
              <a:t>Имитационная </a:t>
            </a:r>
            <a:r>
              <a:rPr lang="ru-RU" sz="2000" dirty="0"/>
              <a:t>игра</a:t>
            </a:r>
          </a:p>
          <a:p>
            <a:r>
              <a:rPr lang="ru-RU" sz="2000" dirty="0" smtClean="0"/>
              <a:t>     </a:t>
            </a:r>
            <a:r>
              <a:rPr lang="ru-RU" dirty="0" smtClean="0"/>
              <a:t>Тема</a:t>
            </a:r>
            <a:r>
              <a:rPr lang="ru-RU" dirty="0"/>
              <a:t>:  Создание проблемной ситуации на уроке. </a:t>
            </a:r>
          </a:p>
          <a:p>
            <a:r>
              <a:rPr lang="ru-RU" dirty="0" smtClean="0"/>
              <a:t>      Цель</a:t>
            </a:r>
            <a:r>
              <a:rPr lang="ru-RU" dirty="0"/>
              <a:t>: показать на примере создание проблемной </a:t>
            </a:r>
            <a:r>
              <a:rPr lang="ru-RU" dirty="0" smtClean="0"/>
              <a:t>ситуации</a:t>
            </a:r>
          </a:p>
          <a:p>
            <a:r>
              <a:rPr lang="ru-RU" dirty="0"/>
              <a:t> </a:t>
            </a:r>
            <a:r>
              <a:rPr lang="ru-RU" dirty="0" smtClean="0"/>
              <a:t>              </a:t>
            </a:r>
            <a:r>
              <a:rPr lang="ru-RU" dirty="0"/>
              <a:t>на </a:t>
            </a:r>
            <a:r>
              <a:rPr lang="ru-RU" dirty="0" smtClean="0"/>
              <a:t> уроке</a:t>
            </a:r>
            <a:r>
              <a:rPr lang="ru-RU" dirty="0"/>
              <a:t>.</a:t>
            </a:r>
          </a:p>
          <a:p>
            <a:pPr lvl="0"/>
            <a:r>
              <a:rPr lang="ru-RU" sz="2400" dirty="0" smtClean="0"/>
              <a:t> 3</a:t>
            </a:r>
            <a:r>
              <a:rPr lang="ru-RU" sz="2400" b="1" dirty="0" smtClean="0"/>
              <a:t>. </a:t>
            </a:r>
            <a:r>
              <a:rPr lang="ru-RU" sz="2000" b="1" dirty="0" smtClean="0"/>
              <a:t>Моделирование</a:t>
            </a:r>
            <a:endParaRPr lang="ru-RU" sz="2000" b="1" dirty="0"/>
          </a:p>
          <a:p>
            <a:r>
              <a:rPr lang="ru-RU" sz="2400" dirty="0" smtClean="0"/>
              <a:t>     </a:t>
            </a:r>
            <a:r>
              <a:rPr lang="ru-RU" dirty="0" smtClean="0"/>
              <a:t>Цель</a:t>
            </a:r>
            <a:r>
              <a:rPr lang="ru-RU" dirty="0"/>
              <a:t>: создать собственную модель проблемной </a:t>
            </a:r>
            <a:r>
              <a:rPr lang="ru-RU" dirty="0" smtClean="0"/>
              <a:t>ситуации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dirty="0"/>
              <a:t>на уроке </a:t>
            </a:r>
            <a:r>
              <a:rPr lang="ru-RU" dirty="0" smtClean="0"/>
              <a:t>.</a:t>
            </a:r>
          </a:p>
          <a:p>
            <a:endParaRPr lang="ru-RU" sz="2000" dirty="0"/>
          </a:p>
          <a:p>
            <a:r>
              <a:rPr lang="ru-RU" sz="2400" dirty="0"/>
              <a:t> </a:t>
            </a:r>
            <a:r>
              <a:rPr lang="ru-RU" sz="2400" dirty="0" smtClean="0"/>
              <a:t>4</a:t>
            </a:r>
            <a:r>
              <a:rPr lang="ru-RU" sz="2400" dirty="0"/>
              <a:t>. </a:t>
            </a:r>
            <a:r>
              <a:rPr lang="ru-RU" sz="2000" dirty="0" smtClean="0"/>
              <a:t>Повторение. Выводы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</a:t>
            </a:r>
            <a:endParaRPr lang="ru-RU" sz="2400" dirty="0"/>
          </a:p>
          <a:p>
            <a:r>
              <a:rPr lang="ru-RU" sz="2400" dirty="0" smtClean="0"/>
              <a:t> 5</a:t>
            </a:r>
            <a:r>
              <a:rPr lang="ru-RU" sz="2000" dirty="0"/>
              <a:t>. Рефлексия.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3" y="541180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План 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20688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</a:rPr>
              <a:t>Темы: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57301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Актуализация знаний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достаточных для построения нового знания</a:t>
            </a:r>
          </a:p>
          <a:p>
            <a:pPr marL="457200" lvl="0" indent="-457200">
              <a:buAutoNum type="arabicPeriod"/>
            </a:pP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Фиксирование затруднения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 индивидуальной деятельности</a:t>
            </a:r>
          </a:p>
          <a:p>
            <a:pPr lvl="0"/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Выявление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и фиксирование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в громкой речи: 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- Где и почему возникло затруднение?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800"/>
            <a:ext cx="9252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«Перенос слов» (1 класс)</a:t>
            </a:r>
          </a:p>
          <a:p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«Мягкий знак на конце существительных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после шипящих» (2 класс)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176" y="148478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lvl="0"/>
            <a:r>
              <a:rPr lang="ru-RU" b="1" dirty="0"/>
              <a:t> </a:t>
            </a:r>
            <a:r>
              <a:rPr lang="ru-RU" sz="2400" dirty="0" smtClean="0"/>
              <a:t>1</a:t>
            </a:r>
            <a:r>
              <a:rPr lang="ru-RU" sz="2000" dirty="0" smtClean="0"/>
              <a:t>. Актуализация </a:t>
            </a:r>
            <a:r>
              <a:rPr lang="ru-RU" sz="2000" dirty="0"/>
              <a:t>и представление </a:t>
            </a:r>
            <a:r>
              <a:rPr lang="ru-RU" sz="2000" dirty="0" smtClean="0"/>
              <a:t>наиболее</a:t>
            </a:r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000" dirty="0"/>
              <a:t>результативных элементов системы работы</a:t>
            </a:r>
            <a:r>
              <a:rPr lang="ru-RU" sz="2000" dirty="0" smtClean="0"/>
              <a:t>.</a:t>
            </a:r>
          </a:p>
          <a:p>
            <a:pPr lvl="0"/>
            <a:endParaRPr lang="ru-RU" sz="2400" dirty="0"/>
          </a:p>
          <a:p>
            <a:pPr lvl="0"/>
            <a:r>
              <a:rPr lang="ru-RU" sz="2400" dirty="0" smtClean="0"/>
              <a:t> 2. </a:t>
            </a:r>
            <a:r>
              <a:rPr lang="ru-RU" sz="2000" dirty="0" smtClean="0"/>
              <a:t>Имитационная </a:t>
            </a:r>
            <a:r>
              <a:rPr lang="ru-RU" sz="2000" dirty="0"/>
              <a:t>игра</a:t>
            </a:r>
          </a:p>
          <a:p>
            <a:r>
              <a:rPr lang="ru-RU" sz="2000" dirty="0" smtClean="0"/>
              <a:t>     </a:t>
            </a:r>
            <a:r>
              <a:rPr lang="ru-RU" dirty="0" smtClean="0"/>
              <a:t>Тема</a:t>
            </a:r>
            <a:r>
              <a:rPr lang="ru-RU" dirty="0"/>
              <a:t>:  Создание проблемной ситуации на уроке. </a:t>
            </a:r>
          </a:p>
          <a:p>
            <a:r>
              <a:rPr lang="ru-RU" dirty="0" smtClean="0"/>
              <a:t>      Цель</a:t>
            </a:r>
            <a:r>
              <a:rPr lang="ru-RU" dirty="0"/>
              <a:t>: показать на примере создание проблемной </a:t>
            </a:r>
            <a:r>
              <a:rPr lang="ru-RU" dirty="0" smtClean="0"/>
              <a:t>ситуации</a:t>
            </a:r>
          </a:p>
          <a:p>
            <a:r>
              <a:rPr lang="ru-RU" dirty="0"/>
              <a:t> </a:t>
            </a:r>
            <a:r>
              <a:rPr lang="ru-RU" dirty="0" smtClean="0"/>
              <a:t>              </a:t>
            </a:r>
            <a:r>
              <a:rPr lang="ru-RU" dirty="0"/>
              <a:t>на </a:t>
            </a:r>
            <a:r>
              <a:rPr lang="ru-RU" dirty="0" smtClean="0"/>
              <a:t> уроке</a:t>
            </a:r>
            <a:r>
              <a:rPr lang="ru-RU" dirty="0"/>
              <a:t>.</a:t>
            </a:r>
          </a:p>
          <a:p>
            <a:pPr lvl="0"/>
            <a:r>
              <a:rPr lang="ru-RU" sz="2400" dirty="0" smtClean="0"/>
              <a:t> 3</a:t>
            </a:r>
            <a:r>
              <a:rPr lang="ru-RU" sz="2400" b="1" dirty="0" smtClean="0"/>
              <a:t>. </a:t>
            </a:r>
            <a:r>
              <a:rPr lang="ru-RU" sz="2000" dirty="0" smtClean="0"/>
              <a:t>Моделирование</a:t>
            </a:r>
          </a:p>
          <a:p>
            <a:r>
              <a:rPr lang="ru-RU" sz="2400" dirty="0" smtClean="0"/>
              <a:t>     </a:t>
            </a:r>
            <a:r>
              <a:rPr lang="ru-RU" dirty="0" smtClean="0"/>
              <a:t>Цель: создать собственную модель проблемной ситуации</a:t>
            </a:r>
          </a:p>
          <a:p>
            <a:r>
              <a:rPr lang="ru-RU" dirty="0" smtClean="0"/>
              <a:t>                </a:t>
            </a:r>
            <a:r>
              <a:rPr lang="ru-RU" dirty="0"/>
              <a:t>на уроке </a:t>
            </a:r>
            <a:r>
              <a:rPr lang="ru-RU" dirty="0" smtClean="0"/>
              <a:t>.</a:t>
            </a:r>
          </a:p>
          <a:p>
            <a:endParaRPr lang="ru-RU" sz="2000" dirty="0"/>
          </a:p>
          <a:p>
            <a:r>
              <a:rPr lang="ru-RU" sz="2400" dirty="0"/>
              <a:t> </a:t>
            </a:r>
            <a:r>
              <a:rPr lang="ru-RU" sz="2400" dirty="0" smtClean="0"/>
              <a:t>4</a:t>
            </a:r>
            <a:r>
              <a:rPr lang="ru-RU" sz="2400" dirty="0"/>
              <a:t>. </a:t>
            </a:r>
            <a:r>
              <a:rPr lang="ru-RU" sz="2000" b="1" dirty="0" smtClean="0"/>
              <a:t>Повторение. Выводы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</a:t>
            </a:r>
            <a:endParaRPr lang="ru-RU" sz="2400" dirty="0"/>
          </a:p>
          <a:p>
            <a:r>
              <a:rPr lang="ru-RU" sz="2400" dirty="0" smtClean="0"/>
              <a:t> 5</a:t>
            </a:r>
            <a:r>
              <a:rPr lang="ru-RU" sz="2000" dirty="0"/>
              <a:t>. Рефлексия.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3" y="541180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План 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476672"/>
            <a:ext cx="8496944" cy="73263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РЕЗУЛЬТАТЫ НАБЛЮДЕНИЯ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НАД УРОВНЕМ ПОЗНАВАТЕЛЬНОЙ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АКТИВНОСТИ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(до применения ПО)</a:t>
            </a:r>
          </a:p>
        </p:txBody>
      </p:sp>
      <p:graphicFrame>
        <p:nvGraphicFramePr>
          <p:cNvPr id="24579" name="Содержимое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20220707"/>
              </p:ext>
            </p:extLst>
          </p:nvPr>
        </p:nvGraphicFramePr>
        <p:xfrm>
          <a:off x="2071688" y="2216150"/>
          <a:ext cx="4713287" cy="337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4" imgW="4712616" imgH="2999492" progId="Excel.Sheet.8">
                  <p:embed/>
                </p:oleObj>
              </mc:Choice>
              <mc:Fallback>
                <p:oleObj r:id="rId4" imgW="4712616" imgH="2999492" progId="Excel.Sheet.8">
                  <p:embed/>
                  <p:pic>
                    <p:nvPicPr>
                      <p:cNvPr id="0" name="Pictur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2216150"/>
                        <a:ext cx="4713287" cy="33730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291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476672"/>
            <a:ext cx="889248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/>
              <a:t>РЕЗУЛЬТАТЫ НАБЛЮДЕНИЯ</a:t>
            </a:r>
            <a:br>
              <a:rPr lang="ru-RU" sz="2400" b="1" dirty="0"/>
            </a:br>
            <a:r>
              <a:rPr lang="ru-RU" sz="2400" b="1" dirty="0"/>
              <a:t> НАД УРОВНЕМ ПОЗНАВАТЕЛЬНОЙ АКТИВНОСТИ         В 1 КЛАССЕ</a:t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26627" name="Содержимое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49878267"/>
              </p:ext>
            </p:extLst>
          </p:nvPr>
        </p:nvGraphicFramePr>
        <p:xfrm>
          <a:off x="1907704" y="2420938"/>
          <a:ext cx="6007571" cy="3672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r:id="rId4" imgW="5352752" imgH="3359187" progId="Excel.Sheet.8">
                  <p:embed/>
                </p:oleObj>
              </mc:Choice>
              <mc:Fallback>
                <p:oleObj r:id="rId4" imgW="5352752" imgH="3359187" progId="Excel.Sheet.8">
                  <p:embed/>
                  <p:pic>
                    <p:nvPicPr>
                      <p:cNvPr id="0" name="Pictur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420938"/>
                        <a:ext cx="6007571" cy="36723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83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254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Выводы: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187624" y="1670050"/>
            <a:ext cx="7288213" cy="5187950"/>
          </a:xfrm>
        </p:spPr>
        <p:txBody>
          <a:bodyPr/>
          <a:lstStyle/>
          <a:p>
            <a:pPr marL="457200" indent="-457200">
              <a:buFont typeface="Century Schoolbook" pitchFamily="18" charset="0"/>
              <a:buAutoNum type="arabicPeriod"/>
            </a:pPr>
            <a:r>
              <a:rPr lang="ru-RU" sz="1800" dirty="0"/>
              <a:t>Использование проблемного обучения создает условия для целенаправленного формирования учебно-познавательных мотивов</a:t>
            </a:r>
            <a:r>
              <a:rPr lang="ru-RU" sz="1800" dirty="0" smtClean="0"/>
              <a:t>.</a:t>
            </a:r>
          </a:p>
          <a:p>
            <a:pPr marL="457200" indent="-457200">
              <a:buFont typeface="Century Schoolbook" pitchFamily="18" charset="0"/>
              <a:buAutoNum type="arabicPeriod"/>
            </a:pPr>
            <a:endParaRPr lang="ru-RU" sz="1800" dirty="0"/>
          </a:p>
          <a:p>
            <a:pPr marL="457200" indent="-457200">
              <a:buFont typeface="Century Schoolbook" pitchFamily="18" charset="0"/>
              <a:buAutoNum type="arabicPeriod"/>
            </a:pPr>
            <a:r>
              <a:rPr lang="ru-RU" sz="1800" dirty="0"/>
              <a:t>Связь между формированием познавательной активности и проблемным обучением направлена на овладение общими способами решения проблемных задач</a:t>
            </a:r>
            <a:r>
              <a:rPr lang="ru-RU" sz="1800" dirty="0" smtClean="0"/>
              <a:t>.</a:t>
            </a:r>
          </a:p>
          <a:p>
            <a:pPr marL="457200" indent="-457200">
              <a:buFont typeface="Century Schoolbook" pitchFamily="18" charset="0"/>
              <a:buAutoNum type="arabicPeriod"/>
            </a:pPr>
            <a:endParaRPr lang="ru-RU" sz="1800" dirty="0"/>
          </a:p>
          <a:p>
            <a:pPr marL="457200" indent="-457200">
              <a:buFont typeface="Century Schoolbook" pitchFamily="18" charset="0"/>
              <a:buAutoNum type="arabicPeriod"/>
            </a:pPr>
            <a:r>
              <a:rPr lang="ru-RU" sz="1800" dirty="0"/>
              <a:t>Напряжение интеллектуальных сил ученика рождается в столкновении с трудностью и характеризуется наличием проблемной ситуации, высокого познавательного интереса учащихся к теме</a:t>
            </a:r>
            <a:r>
              <a:rPr lang="ru-RU" sz="1800" dirty="0" smtClean="0"/>
              <a:t>.</a:t>
            </a:r>
          </a:p>
          <a:p>
            <a:pPr marL="457200" indent="-457200">
              <a:buFont typeface="Century Schoolbook" pitchFamily="18" charset="0"/>
              <a:buAutoNum type="arabicPeriod"/>
            </a:pPr>
            <a:endParaRPr lang="ru-RU" sz="1800" dirty="0"/>
          </a:p>
          <a:p>
            <a:pPr marL="457200" indent="-457200">
              <a:buFont typeface="Century Schoolbook" pitchFamily="18" charset="0"/>
              <a:buAutoNum type="arabicPeriod"/>
            </a:pPr>
            <a:r>
              <a:rPr lang="ru-RU" sz="1800" dirty="0"/>
              <a:t>Проблемное обучение требует значительных изменений не только в организации учебного процесса, но и в изложении учебного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602517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-243408"/>
            <a:ext cx="8640960" cy="244827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/>
              <a:t>РЕЗУЛЬТАТЫ НАБЛЮДЕНИЯ</a:t>
            </a:r>
            <a:br>
              <a:rPr lang="ru-RU" sz="2000" dirty="0"/>
            </a:br>
            <a:r>
              <a:rPr lang="ru-RU" sz="2000" dirty="0"/>
              <a:t> НАД УРОВНЕМ ПОЗНАВАТЕЛЬНОЙ АКТИВНОСТИ В 1 </a:t>
            </a:r>
            <a:r>
              <a:rPr lang="ru-RU" sz="2000" dirty="0" smtClean="0"/>
              <a:t>КЛАССЕ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600" dirty="0"/>
              <a:t>(</a:t>
            </a:r>
            <a:r>
              <a:rPr lang="ru-RU" sz="1600" dirty="0">
                <a:latin typeface="Arial" charset="0"/>
              </a:rPr>
              <a:t>до применения ПО</a:t>
            </a:r>
            <a:r>
              <a:rPr lang="ru-RU" sz="1600" dirty="0"/>
              <a:t>)</a:t>
            </a:r>
          </a:p>
        </p:txBody>
      </p:sp>
      <p:graphicFrame>
        <p:nvGraphicFramePr>
          <p:cNvPr id="11267" name="Содержимое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93706714"/>
              </p:ext>
            </p:extLst>
          </p:nvPr>
        </p:nvGraphicFramePr>
        <p:xfrm>
          <a:off x="2071688" y="2216150"/>
          <a:ext cx="4713287" cy="337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4" imgW="4712616" imgH="2999492" progId="Excel.Sheet.8">
                  <p:embed/>
                </p:oleObj>
              </mc:Choice>
              <mc:Fallback>
                <p:oleObj r:id="rId4" imgW="4712616" imgH="2999492" progId="Excel.Sheet.8">
                  <p:embed/>
                  <p:pic>
                    <p:nvPicPr>
                      <p:cNvPr id="0" name="Pictur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2216150"/>
                        <a:ext cx="4713287" cy="33730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7680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176" y="148478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lvl="0"/>
            <a:r>
              <a:rPr lang="ru-RU" b="1" dirty="0"/>
              <a:t> </a:t>
            </a:r>
            <a:r>
              <a:rPr lang="ru-RU" sz="2400" dirty="0" smtClean="0"/>
              <a:t>1</a:t>
            </a:r>
            <a:r>
              <a:rPr lang="ru-RU" sz="2000" dirty="0" smtClean="0"/>
              <a:t>. Актуализация </a:t>
            </a:r>
            <a:r>
              <a:rPr lang="ru-RU" sz="2000" dirty="0"/>
              <a:t>и представление </a:t>
            </a:r>
            <a:r>
              <a:rPr lang="ru-RU" sz="2000" dirty="0" smtClean="0"/>
              <a:t>наиболее</a:t>
            </a:r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000" dirty="0"/>
              <a:t>результативных элементов системы работы</a:t>
            </a:r>
            <a:r>
              <a:rPr lang="ru-RU" sz="2000" dirty="0" smtClean="0"/>
              <a:t>.</a:t>
            </a:r>
          </a:p>
          <a:p>
            <a:pPr lvl="0"/>
            <a:endParaRPr lang="ru-RU" sz="2400" dirty="0"/>
          </a:p>
          <a:p>
            <a:pPr lvl="0"/>
            <a:r>
              <a:rPr lang="ru-RU" sz="2400" dirty="0" smtClean="0"/>
              <a:t> 2. </a:t>
            </a:r>
            <a:r>
              <a:rPr lang="ru-RU" sz="2000" dirty="0" smtClean="0"/>
              <a:t>Имитационная </a:t>
            </a:r>
            <a:r>
              <a:rPr lang="ru-RU" sz="2000" dirty="0"/>
              <a:t>игра</a:t>
            </a:r>
          </a:p>
          <a:p>
            <a:r>
              <a:rPr lang="ru-RU" sz="2000" dirty="0" smtClean="0"/>
              <a:t>     </a:t>
            </a:r>
            <a:r>
              <a:rPr lang="ru-RU" dirty="0" smtClean="0"/>
              <a:t>Тема</a:t>
            </a:r>
            <a:r>
              <a:rPr lang="ru-RU" dirty="0"/>
              <a:t>:  Создание проблемной ситуации на уроке. </a:t>
            </a:r>
          </a:p>
          <a:p>
            <a:r>
              <a:rPr lang="ru-RU" dirty="0" smtClean="0"/>
              <a:t>      Цель</a:t>
            </a:r>
            <a:r>
              <a:rPr lang="ru-RU" dirty="0"/>
              <a:t>: показать на примере создание проблемной </a:t>
            </a:r>
            <a:r>
              <a:rPr lang="ru-RU" dirty="0" smtClean="0"/>
              <a:t>ситуации</a:t>
            </a:r>
          </a:p>
          <a:p>
            <a:r>
              <a:rPr lang="ru-RU" dirty="0"/>
              <a:t> </a:t>
            </a:r>
            <a:r>
              <a:rPr lang="ru-RU" dirty="0" smtClean="0"/>
              <a:t>              </a:t>
            </a:r>
            <a:r>
              <a:rPr lang="ru-RU" dirty="0"/>
              <a:t>на </a:t>
            </a:r>
            <a:r>
              <a:rPr lang="ru-RU" dirty="0" smtClean="0"/>
              <a:t> уроке</a:t>
            </a:r>
            <a:r>
              <a:rPr lang="ru-RU" dirty="0"/>
              <a:t>.</a:t>
            </a:r>
          </a:p>
          <a:p>
            <a:pPr lvl="0"/>
            <a:r>
              <a:rPr lang="ru-RU" sz="2400" dirty="0" smtClean="0"/>
              <a:t> 3</a:t>
            </a:r>
            <a:r>
              <a:rPr lang="ru-RU" sz="2400" b="1" dirty="0" smtClean="0"/>
              <a:t>. </a:t>
            </a:r>
            <a:r>
              <a:rPr lang="ru-RU" sz="2000" dirty="0" smtClean="0"/>
              <a:t>Моделирование</a:t>
            </a:r>
          </a:p>
          <a:p>
            <a:r>
              <a:rPr lang="ru-RU" sz="2400" dirty="0" smtClean="0"/>
              <a:t>     </a:t>
            </a:r>
            <a:r>
              <a:rPr lang="ru-RU" dirty="0" smtClean="0"/>
              <a:t>Цель: создать собственную модель проблемной ситуации</a:t>
            </a:r>
          </a:p>
          <a:p>
            <a:r>
              <a:rPr lang="ru-RU" dirty="0" smtClean="0"/>
              <a:t>                </a:t>
            </a:r>
            <a:r>
              <a:rPr lang="ru-RU" dirty="0"/>
              <a:t>на уроке </a:t>
            </a:r>
            <a:r>
              <a:rPr lang="ru-RU" dirty="0" smtClean="0"/>
              <a:t>.</a:t>
            </a:r>
          </a:p>
          <a:p>
            <a:endParaRPr lang="ru-RU" sz="2000" dirty="0"/>
          </a:p>
          <a:p>
            <a:r>
              <a:rPr lang="ru-RU" sz="2400" dirty="0"/>
              <a:t> </a:t>
            </a:r>
            <a:r>
              <a:rPr lang="ru-RU" sz="2400" dirty="0" smtClean="0"/>
              <a:t>4</a:t>
            </a:r>
            <a:r>
              <a:rPr lang="ru-RU" sz="2400" dirty="0"/>
              <a:t>. </a:t>
            </a:r>
            <a:r>
              <a:rPr lang="ru-RU" sz="2000" dirty="0" smtClean="0"/>
              <a:t>Повторение. Выводы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</a:t>
            </a:r>
            <a:endParaRPr lang="ru-RU" sz="2400" dirty="0"/>
          </a:p>
          <a:p>
            <a:r>
              <a:rPr lang="ru-RU" sz="2400" dirty="0" smtClean="0"/>
              <a:t> 5</a:t>
            </a:r>
            <a:r>
              <a:rPr lang="ru-RU" sz="2000" dirty="0"/>
              <a:t>. </a:t>
            </a:r>
            <a:r>
              <a:rPr lang="ru-RU" sz="2000" b="1" dirty="0"/>
              <a:t>Рефлексия.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3" y="541180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План 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2204864"/>
            <a:ext cx="7772400" cy="424847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solidFill>
                  <a:schemeClr val="tx2"/>
                </a:solidFill>
              </a:rPr>
              <a:t>«Ребёнок не кувшин,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                  который надо наполнить,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                  а лампа,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                  которую следует зажечь»   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5292080" y="3143250"/>
            <a:ext cx="3500438" cy="2428875"/>
          </a:xfrm>
          <a:prstGeom prst="roundRect">
            <a:avLst/>
          </a:prstGeom>
          <a:solidFill>
            <a:srgbClr val="FF99CC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Познавательная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baseline="0" dirty="0" smtClean="0">
                <a:solidFill>
                  <a:sysClr val="window" lastClr="FFFFFF"/>
                </a:solidFill>
                <a:latin typeface="Franklin Gothic Book"/>
              </a:rPr>
              <a:t>самостоятельность</a:t>
            </a:r>
            <a:endParaRPr kumimoji="0" lang="ru-RU" sz="28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6" name="Крест 5"/>
          <p:cNvSpPr/>
          <p:nvPr/>
        </p:nvSpPr>
        <p:spPr>
          <a:xfrm>
            <a:off x="4097857" y="3875974"/>
            <a:ext cx="914400" cy="914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23528" y="3143250"/>
            <a:ext cx="3500438" cy="2428875"/>
          </a:xfrm>
          <a:prstGeom prst="roundRect">
            <a:avLst/>
          </a:prstGeom>
          <a:solidFill>
            <a:srgbClr val="FF99CC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Познавательная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noProof="0" dirty="0" smtClean="0">
                <a:solidFill>
                  <a:sysClr val="window" lastClr="FFFFFF"/>
                </a:solidFill>
                <a:latin typeface="Franklin Gothic Book"/>
              </a:rPr>
              <a:t>активность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908720"/>
            <a:ext cx="893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B1130F"/>
                </a:solidFill>
              </a:rPr>
              <a:t>Интеллектуальные способности</a:t>
            </a:r>
            <a:endParaRPr lang="ru-RU" sz="3200" dirty="0">
              <a:solidFill>
                <a:srgbClr val="B1130F"/>
              </a:solidFill>
            </a:endParaRPr>
          </a:p>
        </p:txBody>
      </p:sp>
      <p:pic>
        <p:nvPicPr>
          <p:cNvPr id="5" name="Picture 4" descr="http://www.zaitseva-irina.ru/images/pic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432759"/>
            <a:ext cx="18383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9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1477015"/>
            <a:ext cx="8208912" cy="425624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теоретически обосновать и практически  подтвердить эффективность проблемного обучения в работе с учащимися с низким уровнем познавательной активности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262" y="646018"/>
            <a:ext cx="1661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76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00042"/>
            <a:ext cx="8640960" cy="645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</a:pPr>
            <a:r>
              <a:rPr kumimoji="1" lang="ru-RU" sz="3600" b="1" kern="0" dirty="0" smtClean="0">
                <a:solidFill>
                  <a:srgbClr val="5C2305"/>
                </a:solidFill>
              </a:rPr>
              <a:t>  Задачи: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</a:pPr>
            <a:endParaRPr kumimoji="1" lang="ru-RU" sz="3600" b="1" kern="0" dirty="0" smtClean="0">
              <a:solidFill>
                <a:srgbClr val="5C2305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Font typeface="Courier New" pitchFamily="49" charset="0"/>
              <a:buChar char="o"/>
            </a:pPr>
            <a:r>
              <a:rPr kumimoji="1" lang="ru-RU" sz="2000" kern="0" dirty="0" smtClean="0">
                <a:solidFill>
                  <a:srgbClr val="5C2305"/>
                </a:solidFill>
                <a:latin typeface="Arial" charset="0"/>
              </a:rPr>
              <a:t>и</a:t>
            </a:r>
            <a:r>
              <a:rPr kumimoji="1" lang="ru-RU" sz="2000" kern="0" dirty="0" smtClean="0">
                <a:solidFill>
                  <a:srgbClr val="5C2305"/>
                </a:solidFill>
              </a:rPr>
              <a:t>зучить </a:t>
            </a:r>
            <a:r>
              <a:rPr kumimoji="1" lang="ru-RU" sz="2000" kern="0" dirty="0">
                <a:solidFill>
                  <a:srgbClr val="5C2305"/>
                </a:solidFill>
              </a:rPr>
              <a:t>теоретическое, дидактическое обоснование проблемного обучения как необходимого элемента современной системы образования</a:t>
            </a:r>
            <a:r>
              <a:rPr kumimoji="1" lang="ru-RU" sz="2000" kern="0" dirty="0" smtClean="0">
                <a:solidFill>
                  <a:srgbClr val="5C2305"/>
                </a:solidFill>
              </a:rPr>
              <a:t>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</a:pPr>
            <a:endParaRPr kumimoji="1" lang="ru-RU" sz="2000" kern="0" dirty="0" smtClean="0">
              <a:solidFill>
                <a:srgbClr val="5C2305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Font typeface="Courier New" pitchFamily="49" charset="0"/>
              <a:buChar char="o"/>
            </a:pPr>
            <a:r>
              <a:rPr kumimoji="1" lang="ru-RU" sz="2000" kern="0" dirty="0" smtClean="0">
                <a:solidFill>
                  <a:srgbClr val="5C2305"/>
                </a:solidFill>
              </a:rPr>
              <a:t>рассмотреть психолого-педагогическое обоснование проблемного обучения как необходимого элемента современной системы образования и воспитания;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</a:pPr>
            <a:endParaRPr kumimoji="1" lang="ru-RU" sz="2000" kern="0" dirty="0">
              <a:solidFill>
                <a:srgbClr val="5C2305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Font typeface="Courier New" pitchFamily="49" charset="0"/>
              <a:buChar char="o"/>
            </a:pPr>
            <a:r>
              <a:rPr kumimoji="1" lang="ru-RU" sz="2000" kern="0" dirty="0">
                <a:solidFill>
                  <a:srgbClr val="5C2305"/>
                </a:solidFill>
                <a:latin typeface="Arial" charset="0"/>
              </a:rPr>
              <a:t>в</a:t>
            </a:r>
            <a:r>
              <a:rPr kumimoji="1" lang="ru-RU" sz="2000" kern="0" dirty="0">
                <a:solidFill>
                  <a:srgbClr val="5C2305"/>
                </a:solidFill>
              </a:rPr>
              <a:t>ыявить </a:t>
            </a:r>
            <a:r>
              <a:rPr kumimoji="1" lang="ru-RU" sz="2000" kern="0" dirty="0" smtClean="0">
                <a:solidFill>
                  <a:srgbClr val="5C2305"/>
                </a:solidFill>
              </a:rPr>
              <a:t>особенности </a:t>
            </a:r>
            <a:r>
              <a:rPr kumimoji="1" lang="ru-RU" sz="2000" kern="0" dirty="0">
                <a:solidFill>
                  <a:srgbClr val="5C2305"/>
                </a:solidFill>
              </a:rPr>
              <a:t>создания проблемных ситуаций </a:t>
            </a:r>
            <a:r>
              <a:rPr kumimoji="1" lang="ru-RU" sz="2000" kern="0" dirty="0" smtClean="0">
                <a:solidFill>
                  <a:srgbClr val="5C2305"/>
                </a:solidFill>
              </a:rPr>
              <a:t>на уроке; </a:t>
            </a:r>
            <a:r>
              <a:rPr kumimoji="1" lang="ru-RU" sz="2000" kern="0" dirty="0">
                <a:solidFill>
                  <a:srgbClr val="5C2305"/>
                </a:solidFill>
              </a:rPr>
              <a:t>разработать проблемные ситуации для работы в данном классе</a:t>
            </a:r>
            <a:r>
              <a:rPr kumimoji="1" lang="ru-RU" sz="2000" kern="0" dirty="0" smtClean="0">
                <a:solidFill>
                  <a:srgbClr val="5C2305"/>
                </a:solidFill>
              </a:rPr>
              <a:t>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</a:pPr>
            <a:endParaRPr kumimoji="1" lang="ru-RU" sz="2000" kern="0" dirty="0">
              <a:solidFill>
                <a:srgbClr val="5C2305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Font typeface="Courier New" pitchFamily="49" charset="0"/>
              <a:buChar char="o"/>
            </a:pPr>
            <a:r>
              <a:rPr kumimoji="1" lang="ru-RU" sz="2000" kern="0" dirty="0" smtClean="0">
                <a:solidFill>
                  <a:srgbClr val="5C2305"/>
                </a:solidFill>
                <a:latin typeface="Arial" charset="0"/>
              </a:rPr>
              <a:t>выявить</a:t>
            </a:r>
            <a:r>
              <a:rPr kumimoji="1" lang="ru-RU" sz="2000" kern="0" dirty="0" smtClean="0">
                <a:solidFill>
                  <a:srgbClr val="5C2305"/>
                </a:solidFill>
              </a:rPr>
              <a:t> </a:t>
            </a:r>
            <a:r>
              <a:rPr kumimoji="1" lang="ru-RU" sz="2000" kern="0" dirty="0">
                <a:solidFill>
                  <a:srgbClr val="5C2305"/>
                </a:solidFill>
              </a:rPr>
              <a:t>эффективность </a:t>
            </a:r>
            <a:r>
              <a:rPr kumimoji="1" lang="ru-RU" sz="2000" kern="0" dirty="0" smtClean="0">
                <a:solidFill>
                  <a:srgbClr val="5C2305"/>
                </a:solidFill>
              </a:rPr>
              <a:t>создания системы проблемных ситуаций в обучении младших школьников.</a:t>
            </a:r>
            <a:endParaRPr kumimoji="1" lang="ru-RU" sz="2000" kern="0" dirty="0">
              <a:solidFill>
                <a:srgbClr val="5C2305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Font typeface="Courier New" pitchFamily="49" charset="0"/>
              <a:buChar char="o"/>
            </a:pPr>
            <a:endParaRPr kumimoji="1" lang="ru-RU" kern="0" dirty="0">
              <a:solidFill>
                <a:srgbClr val="5C23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642918"/>
            <a:ext cx="592935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Педагоги прошлого:</a:t>
            </a:r>
          </a:p>
          <a:p>
            <a:endParaRPr lang="ru-RU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Я. А. Коменский </a:t>
            </a:r>
          </a:p>
          <a:p>
            <a:pPr lvl="1"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Ж. Ж. Руссо</a:t>
            </a:r>
          </a:p>
          <a:p>
            <a:pPr lvl="1"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И. Г.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Песталоции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Ф. А.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Дистервег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К. Д. Ушинский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нового учебного года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резентация нового учебного года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нового учебного года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нового учебного год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нового учебного года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</TotalTime>
  <Words>1544</Words>
  <Application>Microsoft Office PowerPoint</Application>
  <PresentationFormat>Экран (4:3)</PresentationFormat>
  <Paragraphs>349</Paragraphs>
  <Slides>51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Презентация нового учебного года</vt:lpstr>
      <vt:lpstr>Лист Microsoft Excel 97-2003</vt:lpstr>
      <vt:lpstr>Использование проблемного обучения как средства развития познавательной активности младшего школьника.</vt:lpstr>
      <vt:lpstr>                               «Главные задачи современной                     школы – раскрытие способностей                     каждого ученика, воспитание                     порядочного и патриотичного                     человека, личности, готовой к                      жизни в высокотехнологичном,                     конкурентном мире…»                                                                  Д. А. Медведев            </vt:lpstr>
      <vt:lpstr>Презентация PowerPoint</vt:lpstr>
      <vt:lpstr>Наблюдения</vt:lpstr>
      <vt:lpstr>РЕЗУЛЬТАТЫ НАБЛЮДЕНИЯ  НАД УРОВНЕМ ПОЗНАВАТЕЛЬНОЙ АКТИВНОСТИ В 1 КЛАССЕ (до применения ПО)</vt:lpstr>
      <vt:lpstr>Презентация PowerPoint</vt:lpstr>
      <vt:lpstr>теоретически обосновать и практически  подтвердить эффективность проблемного обучения в работе с учащимися с низким уровнем познавательной активности</vt:lpstr>
      <vt:lpstr>Презентация PowerPoint</vt:lpstr>
      <vt:lpstr>Презентация PowerPoint</vt:lpstr>
      <vt:lpstr>   Дж. Дьюи: в основе способности учащихся решать проблемы лежит их природный ум. «Мысль индивида» движется к состоянию, когда все в задаче ясно, проходя определенные этапы…  Дж. Брунер:  в основе проблемного  обучения лежат идеи структурирования учебного материала. </vt:lpstr>
      <vt:lpstr>М. И. Махмутовов, Т. В. Кудрявцев,  И. Я. Лернер, В. Оконь.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самостоятельности:</vt:lpstr>
      <vt:lpstr>Презентация PowerPoint</vt:lpstr>
      <vt:lpstr> Возникновение и создание проблемной ситуации.</vt:lpstr>
      <vt:lpstr> Возникновение и создание проблемной ситуации.</vt:lpstr>
      <vt:lpstr>I уровень – побуждение к теоретическому объяснению</vt:lpstr>
      <vt:lpstr>Презентация PowerPoint</vt:lpstr>
      <vt:lpstr>Презентация PowerPoint</vt:lpstr>
      <vt:lpstr>Анализ проблемной ситуации и               постановка проблемы.</vt:lpstr>
      <vt:lpstr>Задача с противоречивыми данными</vt:lpstr>
      <vt:lpstr>Презентация PowerPoint</vt:lpstr>
      <vt:lpstr>Решение проблемной ситуации</vt:lpstr>
      <vt:lpstr>Презентация PowerPoint</vt:lpstr>
      <vt:lpstr>Решение проблемной ситуации</vt:lpstr>
      <vt:lpstr>ТЕМА: «РОДОВЫЕ ОКОНЧАНИЯ ИМЕН СУЩЕСТВИТЕЛЬНЫХ»</vt:lpstr>
      <vt:lpstr>ТЕМА: «ДЕЛЕНИЕ С ОСТАТКОМ»</vt:lpstr>
      <vt:lpstr>ТЕМА: «ДЕЛЕНИЕ С ОСТАТКОМ»</vt:lpstr>
      <vt:lpstr>ТЕМА: «ДЕЛЕНИЕ С ОСТАТКОМ»</vt:lpstr>
      <vt:lpstr>ТЕМА: «ДЕЛЕНИЕ С ОСТАТКОМ»</vt:lpstr>
      <vt:lpstr>Схемы - опоры</vt:lpstr>
      <vt:lpstr>Решение проблемной ситуации</vt:lpstr>
      <vt:lpstr>Презентация PowerPoint</vt:lpstr>
      <vt:lpstr>Решение проблемной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НАБЛЮДЕНИЯ  НАД УРОВНЕМ ПОЗНАВАТЕЛЬНОЙ АКТИВНОСТИ (до применения ПО)</vt:lpstr>
      <vt:lpstr>РЕЗУЛЬТАТЫ НАБЛЮДЕНИЯ  НАД УРОВНЕМ ПОЗНАВАТЕЛЬНОЙ АКТИВНОСТИ         В 1 КЛАССЕ </vt:lpstr>
      <vt:lpstr>Выводы:</vt:lpstr>
      <vt:lpstr>Презентация PowerPoint</vt:lpstr>
      <vt:lpstr>                     «Ребёнок не кувшин,                     который надо наполнить,                     а лампа,                     которую следует зажечь»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Увлекательная игра</dc:title>
  <dc:creator>Татьяна</dc:creator>
  <cp:lastModifiedBy>Татьяна</cp:lastModifiedBy>
  <cp:revision>107</cp:revision>
  <dcterms:created xsi:type="dcterms:W3CDTF">2012-02-17T23:36:18Z</dcterms:created>
  <dcterms:modified xsi:type="dcterms:W3CDTF">2012-04-02T10:06:02Z</dcterms:modified>
</cp:coreProperties>
</file>