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0" r:id="rId4"/>
    <p:sldId id="263" r:id="rId5"/>
    <p:sldId id="266" r:id="rId6"/>
    <p:sldId id="270" r:id="rId7"/>
    <p:sldId id="274" r:id="rId8"/>
    <p:sldId id="275" r:id="rId9"/>
    <p:sldId id="276" r:id="rId10"/>
    <p:sldId id="277" r:id="rId11"/>
    <p:sldId id="278" r:id="rId12"/>
    <p:sldId id="280" r:id="rId13"/>
    <p:sldId id="284" r:id="rId14"/>
    <p:sldId id="281" r:id="rId15"/>
    <p:sldId id="286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22" y="-112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855E8C-602B-4514-B573-D9A346C395ED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02D809-53C9-4230-8273-C9F95EF863EE}">
      <dgm:prSet phldrT="[Текст]" custT="1"/>
      <dgm:spPr/>
      <dgm:t>
        <a:bodyPr/>
        <a:lstStyle/>
        <a:p>
          <a:r>
            <a:rPr lang="ru-RU" sz="3200" b="1" dirty="0" smtClean="0"/>
            <a:t>Анализ учебных достижений учащихся класса</a:t>
          </a:r>
          <a:endParaRPr lang="ru-RU" sz="3200" b="1" dirty="0"/>
        </a:p>
      </dgm:t>
    </dgm:pt>
    <dgm:pt modelId="{BF20BD60-3E55-47F8-97D1-F24063D20648}" type="parTrans" cxnId="{A3FA197B-0CEC-4E1C-A2F2-500083AAF1FA}">
      <dgm:prSet/>
      <dgm:spPr/>
      <dgm:t>
        <a:bodyPr/>
        <a:lstStyle/>
        <a:p>
          <a:endParaRPr lang="ru-RU"/>
        </a:p>
      </dgm:t>
    </dgm:pt>
    <dgm:pt modelId="{8B70409C-F1F3-46B9-872C-18C7B3292487}" type="sibTrans" cxnId="{A3FA197B-0CEC-4E1C-A2F2-500083AAF1FA}">
      <dgm:prSet/>
      <dgm:spPr/>
      <dgm:t>
        <a:bodyPr/>
        <a:lstStyle/>
        <a:p>
          <a:endParaRPr lang="ru-RU"/>
        </a:p>
      </dgm:t>
    </dgm:pt>
    <dgm:pt modelId="{644D567D-734E-40EF-B823-B71F15025E90}">
      <dgm:prSet phldrT="[Текст]" custT="1"/>
      <dgm:spPr/>
      <dgm:t>
        <a:bodyPr/>
        <a:lstStyle/>
        <a:p>
          <a:r>
            <a:rPr lang="ru-RU" sz="2800" b="1" dirty="0" smtClean="0"/>
            <a:t>Ознакомление родителей с состоянием эмоционального климата в классе</a:t>
          </a:r>
          <a:endParaRPr lang="ru-RU" sz="2800" b="1" dirty="0"/>
        </a:p>
      </dgm:t>
    </dgm:pt>
    <dgm:pt modelId="{78C51D38-E524-40D0-A035-A50C44D87615}" type="parTrans" cxnId="{08855E80-2E0E-417F-841D-840C1A0BC290}">
      <dgm:prSet/>
      <dgm:spPr/>
      <dgm:t>
        <a:bodyPr/>
        <a:lstStyle/>
        <a:p>
          <a:endParaRPr lang="ru-RU"/>
        </a:p>
      </dgm:t>
    </dgm:pt>
    <dgm:pt modelId="{3C7E3EB3-F2AA-4A17-A729-ABC3E04A5ACE}" type="sibTrans" cxnId="{08855E80-2E0E-417F-841D-840C1A0BC290}">
      <dgm:prSet/>
      <dgm:spPr/>
      <dgm:t>
        <a:bodyPr/>
        <a:lstStyle/>
        <a:p>
          <a:endParaRPr lang="ru-RU"/>
        </a:p>
      </dgm:t>
    </dgm:pt>
    <dgm:pt modelId="{5C7BA611-BD23-43BC-9684-8A9059C4B1C6}">
      <dgm:prSet phldrT="[Текст]" custT="1"/>
      <dgm:spPr/>
      <dgm:t>
        <a:bodyPr/>
        <a:lstStyle/>
        <a:p>
          <a:r>
            <a:rPr lang="ru-RU" sz="3200" b="1" dirty="0" smtClean="0"/>
            <a:t>Психолого-педагогическое просвещение</a:t>
          </a:r>
          <a:endParaRPr lang="ru-RU" sz="3200" b="1" dirty="0"/>
        </a:p>
      </dgm:t>
    </dgm:pt>
    <dgm:pt modelId="{98A676C7-2AAB-4704-B8C1-8B9A75C51245}" type="parTrans" cxnId="{B0BBA049-74E1-4023-9144-AD7F949A0BAE}">
      <dgm:prSet/>
      <dgm:spPr/>
      <dgm:t>
        <a:bodyPr/>
        <a:lstStyle/>
        <a:p>
          <a:endParaRPr lang="ru-RU"/>
        </a:p>
      </dgm:t>
    </dgm:pt>
    <dgm:pt modelId="{666D74C1-6FF7-4C07-B085-C23C97B4F80E}" type="sibTrans" cxnId="{B0BBA049-74E1-4023-9144-AD7F949A0BAE}">
      <dgm:prSet/>
      <dgm:spPr/>
      <dgm:t>
        <a:bodyPr/>
        <a:lstStyle/>
        <a:p>
          <a:endParaRPr lang="ru-RU"/>
        </a:p>
      </dgm:t>
    </dgm:pt>
    <dgm:pt modelId="{464B1A4A-422E-4935-B002-7DC4966A3BA9}">
      <dgm:prSet custT="1"/>
      <dgm:spPr/>
      <dgm:t>
        <a:bodyPr/>
        <a:lstStyle/>
        <a:p>
          <a:r>
            <a:rPr lang="ru-RU" sz="2800" b="1" dirty="0" smtClean="0"/>
            <a:t>Обсуждение организационных вопросов</a:t>
          </a:r>
          <a:endParaRPr lang="ru-RU" sz="2800" b="1" dirty="0"/>
        </a:p>
      </dgm:t>
    </dgm:pt>
    <dgm:pt modelId="{47F374B2-7E7B-4990-AA37-418818D9B899}" type="parTrans" cxnId="{4B8D965C-46A5-4AE8-A7D8-D4E05FAC1DDF}">
      <dgm:prSet/>
      <dgm:spPr/>
      <dgm:t>
        <a:bodyPr/>
        <a:lstStyle/>
        <a:p>
          <a:endParaRPr lang="ru-RU"/>
        </a:p>
      </dgm:t>
    </dgm:pt>
    <dgm:pt modelId="{138E5F3E-82C1-485C-9B5B-56C4130291E4}" type="sibTrans" cxnId="{4B8D965C-46A5-4AE8-A7D8-D4E05FAC1DDF}">
      <dgm:prSet/>
      <dgm:spPr/>
      <dgm:t>
        <a:bodyPr/>
        <a:lstStyle/>
        <a:p>
          <a:endParaRPr lang="ru-RU"/>
        </a:p>
      </dgm:t>
    </dgm:pt>
    <dgm:pt modelId="{C5F678BB-F591-47AB-B1E1-9E0D0FBCE543}">
      <dgm:prSet custT="1"/>
      <dgm:spPr/>
      <dgm:t>
        <a:bodyPr/>
        <a:lstStyle/>
        <a:p>
          <a:r>
            <a:rPr lang="ru-RU" sz="2800" b="1" dirty="0" smtClean="0"/>
            <a:t>Личные беседы с родителями</a:t>
          </a:r>
          <a:endParaRPr lang="ru-RU" sz="2800" b="1" dirty="0"/>
        </a:p>
      </dgm:t>
    </dgm:pt>
    <dgm:pt modelId="{14DD2093-0969-4B81-A54C-2A251277A346}" type="parTrans" cxnId="{42519F33-2D24-4EAA-B891-B46ECE66C554}">
      <dgm:prSet/>
      <dgm:spPr/>
      <dgm:t>
        <a:bodyPr/>
        <a:lstStyle/>
        <a:p>
          <a:endParaRPr lang="ru-RU"/>
        </a:p>
      </dgm:t>
    </dgm:pt>
    <dgm:pt modelId="{C00A69AD-8D6E-45F9-B2BA-4E286D1D4C4F}" type="sibTrans" cxnId="{42519F33-2D24-4EAA-B891-B46ECE66C554}">
      <dgm:prSet/>
      <dgm:spPr/>
      <dgm:t>
        <a:bodyPr/>
        <a:lstStyle/>
        <a:p>
          <a:endParaRPr lang="ru-RU"/>
        </a:p>
      </dgm:t>
    </dgm:pt>
    <dgm:pt modelId="{CEEBA982-F64E-4FD6-A530-24BF7C4C69DB}" type="pres">
      <dgm:prSet presAssocID="{44855E8C-602B-4514-B573-D9A346C395E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079D6C-B946-4740-8610-43B61F6A911E}" type="pres">
      <dgm:prSet presAssocID="{2B02D809-53C9-4230-8273-C9F95EF863EE}" presName="node" presStyleLbl="node1" presStyleIdx="0" presStyleCnt="5" custScaleX="166255" custScaleY="11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3771D-9FE1-4D61-B3F1-F2643A376C5E}" type="pres">
      <dgm:prSet presAssocID="{2B02D809-53C9-4230-8273-C9F95EF863EE}" presName="spNode" presStyleCnt="0"/>
      <dgm:spPr/>
    </dgm:pt>
    <dgm:pt modelId="{A309E524-000D-4DDC-A8B5-1033F56FCBA0}" type="pres">
      <dgm:prSet presAssocID="{8B70409C-F1F3-46B9-872C-18C7B3292487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0061F26-B7C7-4BBA-9A35-9BA978DA9931}" type="pres">
      <dgm:prSet presAssocID="{644D567D-734E-40EF-B823-B71F15025E90}" presName="node" presStyleLbl="node1" presStyleIdx="1" presStyleCnt="5" custScaleX="157190" custScaleY="146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10AF1-24E7-4E1E-B77E-46275192E366}" type="pres">
      <dgm:prSet presAssocID="{644D567D-734E-40EF-B823-B71F15025E90}" presName="spNode" presStyleCnt="0"/>
      <dgm:spPr/>
    </dgm:pt>
    <dgm:pt modelId="{6E932F1C-1A73-43BE-82FA-BC446C37322A}" type="pres">
      <dgm:prSet presAssocID="{3C7E3EB3-F2AA-4A17-A729-ABC3E04A5ACE}" presName="sibTrans" presStyleLbl="sibTrans1D1" presStyleIdx="1" presStyleCnt="5"/>
      <dgm:spPr/>
      <dgm:t>
        <a:bodyPr/>
        <a:lstStyle/>
        <a:p>
          <a:endParaRPr lang="ru-RU"/>
        </a:p>
      </dgm:t>
    </dgm:pt>
    <dgm:pt modelId="{2141EAC2-66E3-43D0-AA56-81FEBE3C12DC}" type="pres">
      <dgm:prSet presAssocID="{C5F678BB-F591-47AB-B1E1-9E0D0FBCE543}" presName="node" presStyleLbl="node1" presStyleIdx="2" presStyleCnt="5" custScaleX="139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FD2C6-2C15-4531-8299-798161C80A98}" type="pres">
      <dgm:prSet presAssocID="{C5F678BB-F591-47AB-B1E1-9E0D0FBCE543}" presName="spNode" presStyleCnt="0"/>
      <dgm:spPr/>
    </dgm:pt>
    <dgm:pt modelId="{5997043A-49B4-43F3-B9E9-D0560812081E}" type="pres">
      <dgm:prSet presAssocID="{C00A69AD-8D6E-45F9-B2BA-4E286D1D4C4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CB7FA49-6C45-4E50-88AF-C183D0B43030}" type="pres">
      <dgm:prSet presAssocID="{464B1A4A-422E-4935-B002-7DC4966A3BA9}" presName="node" presStyleLbl="node1" presStyleIdx="3" presStyleCnt="5" custScaleX="148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B99B4-C417-4DF7-B58E-07C62D6155F7}" type="pres">
      <dgm:prSet presAssocID="{464B1A4A-422E-4935-B002-7DC4966A3BA9}" presName="spNode" presStyleCnt="0"/>
      <dgm:spPr/>
    </dgm:pt>
    <dgm:pt modelId="{B26726E8-39AB-42CB-BDD8-C0695C146D89}" type="pres">
      <dgm:prSet presAssocID="{138E5F3E-82C1-485C-9B5B-56C4130291E4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A368C7C-C456-440D-9603-284E4E33A2E9}" type="pres">
      <dgm:prSet presAssocID="{5C7BA611-BD23-43BC-9684-8A9059C4B1C6}" presName="node" presStyleLbl="node1" presStyleIdx="4" presStyleCnt="5" custScaleX="150230" custScaleY="129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6F4F2-6400-4FBB-B5E2-AE43C435BD4F}" type="pres">
      <dgm:prSet presAssocID="{5C7BA611-BD23-43BC-9684-8A9059C4B1C6}" presName="spNode" presStyleCnt="0"/>
      <dgm:spPr/>
    </dgm:pt>
    <dgm:pt modelId="{C9FE80C5-7176-41C2-8519-54BBA65EFA22}" type="pres">
      <dgm:prSet presAssocID="{666D74C1-6FF7-4C07-B085-C23C97B4F80E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4B8D965C-46A5-4AE8-A7D8-D4E05FAC1DDF}" srcId="{44855E8C-602B-4514-B573-D9A346C395ED}" destId="{464B1A4A-422E-4935-B002-7DC4966A3BA9}" srcOrd="3" destOrd="0" parTransId="{47F374B2-7E7B-4990-AA37-418818D9B899}" sibTransId="{138E5F3E-82C1-485C-9B5B-56C4130291E4}"/>
    <dgm:cxn modelId="{B09062AE-8A0A-4DBA-9D60-B31022995549}" type="presOf" srcId="{464B1A4A-422E-4935-B002-7DC4966A3BA9}" destId="{7CB7FA49-6C45-4E50-88AF-C183D0B43030}" srcOrd="0" destOrd="0" presId="urn:microsoft.com/office/officeart/2005/8/layout/cycle6"/>
    <dgm:cxn modelId="{88CDDE23-C6B7-439D-9DC6-7E671F900864}" type="presOf" srcId="{5C7BA611-BD23-43BC-9684-8A9059C4B1C6}" destId="{8A368C7C-C456-440D-9603-284E4E33A2E9}" srcOrd="0" destOrd="0" presId="urn:microsoft.com/office/officeart/2005/8/layout/cycle6"/>
    <dgm:cxn modelId="{7D6EAA43-AD53-444C-A436-3EBDEBEF683C}" type="presOf" srcId="{8B70409C-F1F3-46B9-872C-18C7B3292487}" destId="{A309E524-000D-4DDC-A8B5-1033F56FCBA0}" srcOrd="0" destOrd="0" presId="urn:microsoft.com/office/officeart/2005/8/layout/cycle6"/>
    <dgm:cxn modelId="{A51CA6A8-535D-485C-A28D-89E84E5214E2}" type="presOf" srcId="{2B02D809-53C9-4230-8273-C9F95EF863EE}" destId="{19079D6C-B946-4740-8610-43B61F6A911E}" srcOrd="0" destOrd="0" presId="urn:microsoft.com/office/officeart/2005/8/layout/cycle6"/>
    <dgm:cxn modelId="{42519F33-2D24-4EAA-B891-B46ECE66C554}" srcId="{44855E8C-602B-4514-B573-D9A346C395ED}" destId="{C5F678BB-F591-47AB-B1E1-9E0D0FBCE543}" srcOrd="2" destOrd="0" parTransId="{14DD2093-0969-4B81-A54C-2A251277A346}" sibTransId="{C00A69AD-8D6E-45F9-B2BA-4E286D1D4C4F}"/>
    <dgm:cxn modelId="{A3FA197B-0CEC-4E1C-A2F2-500083AAF1FA}" srcId="{44855E8C-602B-4514-B573-D9A346C395ED}" destId="{2B02D809-53C9-4230-8273-C9F95EF863EE}" srcOrd="0" destOrd="0" parTransId="{BF20BD60-3E55-47F8-97D1-F24063D20648}" sibTransId="{8B70409C-F1F3-46B9-872C-18C7B3292487}"/>
    <dgm:cxn modelId="{E94083E4-3D33-46A0-92F1-4DA2E90F352A}" type="presOf" srcId="{3C7E3EB3-F2AA-4A17-A729-ABC3E04A5ACE}" destId="{6E932F1C-1A73-43BE-82FA-BC446C37322A}" srcOrd="0" destOrd="0" presId="urn:microsoft.com/office/officeart/2005/8/layout/cycle6"/>
    <dgm:cxn modelId="{08855E80-2E0E-417F-841D-840C1A0BC290}" srcId="{44855E8C-602B-4514-B573-D9A346C395ED}" destId="{644D567D-734E-40EF-B823-B71F15025E90}" srcOrd="1" destOrd="0" parTransId="{78C51D38-E524-40D0-A035-A50C44D87615}" sibTransId="{3C7E3EB3-F2AA-4A17-A729-ABC3E04A5ACE}"/>
    <dgm:cxn modelId="{B0BBA049-74E1-4023-9144-AD7F949A0BAE}" srcId="{44855E8C-602B-4514-B573-D9A346C395ED}" destId="{5C7BA611-BD23-43BC-9684-8A9059C4B1C6}" srcOrd="4" destOrd="0" parTransId="{98A676C7-2AAB-4704-B8C1-8B9A75C51245}" sibTransId="{666D74C1-6FF7-4C07-B085-C23C97B4F80E}"/>
    <dgm:cxn modelId="{0619DF52-A69E-4AD6-BE2E-F81570F4F9BF}" type="presOf" srcId="{666D74C1-6FF7-4C07-B085-C23C97B4F80E}" destId="{C9FE80C5-7176-41C2-8519-54BBA65EFA22}" srcOrd="0" destOrd="0" presId="urn:microsoft.com/office/officeart/2005/8/layout/cycle6"/>
    <dgm:cxn modelId="{365CBAC8-48F8-46C0-A641-FABFA9C2775A}" type="presOf" srcId="{138E5F3E-82C1-485C-9B5B-56C4130291E4}" destId="{B26726E8-39AB-42CB-BDD8-C0695C146D89}" srcOrd="0" destOrd="0" presId="urn:microsoft.com/office/officeart/2005/8/layout/cycle6"/>
    <dgm:cxn modelId="{EBCE3570-690E-4942-8C99-9CC1731CEE84}" type="presOf" srcId="{C00A69AD-8D6E-45F9-B2BA-4E286D1D4C4F}" destId="{5997043A-49B4-43F3-B9E9-D0560812081E}" srcOrd="0" destOrd="0" presId="urn:microsoft.com/office/officeart/2005/8/layout/cycle6"/>
    <dgm:cxn modelId="{48202758-CC55-457E-A5D6-17FB14D25D85}" type="presOf" srcId="{C5F678BB-F591-47AB-B1E1-9E0D0FBCE543}" destId="{2141EAC2-66E3-43D0-AA56-81FEBE3C12DC}" srcOrd="0" destOrd="0" presId="urn:microsoft.com/office/officeart/2005/8/layout/cycle6"/>
    <dgm:cxn modelId="{F60F43A1-DAB1-4831-88F2-B89116B09775}" type="presOf" srcId="{44855E8C-602B-4514-B573-D9A346C395ED}" destId="{CEEBA982-F64E-4FD6-A530-24BF7C4C69DB}" srcOrd="0" destOrd="0" presId="urn:microsoft.com/office/officeart/2005/8/layout/cycle6"/>
    <dgm:cxn modelId="{3B1EF1CB-3C61-4311-BF98-75326EC6C218}" type="presOf" srcId="{644D567D-734E-40EF-B823-B71F15025E90}" destId="{90061F26-B7C7-4BBA-9A35-9BA978DA9931}" srcOrd="0" destOrd="0" presId="urn:microsoft.com/office/officeart/2005/8/layout/cycle6"/>
    <dgm:cxn modelId="{3EE94062-90AD-42CE-A532-6E26315B2049}" type="presParOf" srcId="{CEEBA982-F64E-4FD6-A530-24BF7C4C69DB}" destId="{19079D6C-B946-4740-8610-43B61F6A911E}" srcOrd="0" destOrd="0" presId="urn:microsoft.com/office/officeart/2005/8/layout/cycle6"/>
    <dgm:cxn modelId="{77673194-3AC8-4E3E-A48C-CBDFFD0ADEBF}" type="presParOf" srcId="{CEEBA982-F64E-4FD6-A530-24BF7C4C69DB}" destId="{E9C3771D-9FE1-4D61-B3F1-F2643A376C5E}" srcOrd="1" destOrd="0" presId="urn:microsoft.com/office/officeart/2005/8/layout/cycle6"/>
    <dgm:cxn modelId="{6A2BD940-98D7-46A1-B1F2-E0BC6C69315E}" type="presParOf" srcId="{CEEBA982-F64E-4FD6-A530-24BF7C4C69DB}" destId="{A309E524-000D-4DDC-A8B5-1033F56FCBA0}" srcOrd="2" destOrd="0" presId="urn:microsoft.com/office/officeart/2005/8/layout/cycle6"/>
    <dgm:cxn modelId="{9CC13668-EFB0-4101-BA4B-473A1A87190F}" type="presParOf" srcId="{CEEBA982-F64E-4FD6-A530-24BF7C4C69DB}" destId="{90061F26-B7C7-4BBA-9A35-9BA978DA9931}" srcOrd="3" destOrd="0" presId="urn:microsoft.com/office/officeart/2005/8/layout/cycle6"/>
    <dgm:cxn modelId="{7C6BADD3-B1DE-4A17-B8CF-5814F5885ED1}" type="presParOf" srcId="{CEEBA982-F64E-4FD6-A530-24BF7C4C69DB}" destId="{BF310AF1-24E7-4E1E-B77E-46275192E366}" srcOrd="4" destOrd="0" presId="urn:microsoft.com/office/officeart/2005/8/layout/cycle6"/>
    <dgm:cxn modelId="{97871693-9658-4C64-9F2F-6C75971C635A}" type="presParOf" srcId="{CEEBA982-F64E-4FD6-A530-24BF7C4C69DB}" destId="{6E932F1C-1A73-43BE-82FA-BC446C37322A}" srcOrd="5" destOrd="0" presId="urn:microsoft.com/office/officeart/2005/8/layout/cycle6"/>
    <dgm:cxn modelId="{9DCAC421-7977-4549-818C-BCBFE9437B72}" type="presParOf" srcId="{CEEBA982-F64E-4FD6-A530-24BF7C4C69DB}" destId="{2141EAC2-66E3-43D0-AA56-81FEBE3C12DC}" srcOrd="6" destOrd="0" presId="urn:microsoft.com/office/officeart/2005/8/layout/cycle6"/>
    <dgm:cxn modelId="{F3922151-C234-45A3-872A-0F19DAF6CF24}" type="presParOf" srcId="{CEEBA982-F64E-4FD6-A530-24BF7C4C69DB}" destId="{C00FD2C6-2C15-4531-8299-798161C80A98}" srcOrd="7" destOrd="0" presId="urn:microsoft.com/office/officeart/2005/8/layout/cycle6"/>
    <dgm:cxn modelId="{4E94EC3D-6E55-4914-90C8-62AF345173B3}" type="presParOf" srcId="{CEEBA982-F64E-4FD6-A530-24BF7C4C69DB}" destId="{5997043A-49B4-43F3-B9E9-D0560812081E}" srcOrd="8" destOrd="0" presId="urn:microsoft.com/office/officeart/2005/8/layout/cycle6"/>
    <dgm:cxn modelId="{88B1FA50-031C-4B9C-9597-70EDDF3ED052}" type="presParOf" srcId="{CEEBA982-F64E-4FD6-A530-24BF7C4C69DB}" destId="{7CB7FA49-6C45-4E50-88AF-C183D0B43030}" srcOrd="9" destOrd="0" presId="urn:microsoft.com/office/officeart/2005/8/layout/cycle6"/>
    <dgm:cxn modelId="{96C36547-5693-4390-AD4D-E3D17BAEED21}" type="presParOf" srcId="{CEEBA982-F64E-4FD6-A530-24BF7C4C69DB}" destId="{887B99B4-C417-4DF7-B58E-07C62D6155F7}" srcOrd="10" destOrd="0" presId="urn:microsoft.com/office/officeart/2005/8/layout/cycle6"/>
    <dgm:cxn modelId="{DFEEACFD-9D8D-484D-BDEB-2496B1626F4D}" type="presParOf" srcId="{CEEBA982-F64E-4FD6-A530-24BF7C4C69DB}" destId="{B26726E8-39AB-42CB-BDD8-C0695C146D89}" srcOrd="11" destOrd="0" presId="urn:microsoft.com/office/officeart/2005/8/layout/cycle6"/>
    <dgm:cxn modelId="{01A91B42-A80C-4CAB-B8D1-A8CCACDA3B18}" type="presParOf" srcId="{CEEBA982-F64E-4FD6-A530-24BF7C4C69DB}" destId="{8A368C7C-C456-440D-9603-284E4E33A2E9}" srcOrd="12" destOrd="0" presId="urn:microsoft.com/office/officeart/2005/8/layout/cycle6"/>
    <dgm:cxn modelId="{73938EB1-6299-4A31-8C5E-4C0081E89790}" type="presParOf" srcId="{CEEBA982-F64E-4FD6-A530-24BF7C4C69DB}" destId="{6AC6F4F2-6400-4FBB-B5E2-AE43C435BD4F}" srcOrd="13" destOrd="0" presId="urn:microsoft.com/office/officeart/2005/8/layout/cycle6"/>
    <dgm:cxn modelId="{C9BBB8DD-3229-45C2-BFC8-B8F41C4C9815}" type="presParOf" srcId="{CEEBA982-F64E-4FD6-A530-24BF7C4C69DB}" destId="{C9FE80C5-7176-41C2-8519-54BBA65EFA22}" srcOrd="14" destOrd="0" presId="urn:microsoft.com/office/officeart/2005/8/layout/cycle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079D6C-B946-4740-8610-43B61F6A911E}">
      <dsp:nvSpPr>
        <dsp:cNvPr id="0" name=""/>
        <dsp:cNvSpPr/>
      </dsp:nvSpPr>
      <dsp:spPr>
        <a:xfrm>
          <a:off x="2932848" y="-50240"/>
          <a:ext cx="4128510" cy="18315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Анализ учебных достижений учащихся класса</a:t>
          </a:r>
          <a:endParaRPr lang="ru-RU" sz="3200" b="1" kern="1200" dirty="0"/>
        </a:p>
      </dsp:txBody>
      <dsp:txXfrm>
        <a:off x="2932848" y="-50240"/>
        <a:ext cx="4128510" cy="1831509"/>
      </dsp:txXfrm>
    </dsp:sp>
    <dsp:sp modelId="{A309E524-000D-4DDC-A8B5-1033F56FCBA0}">
      <dsp:nvSpPr>
        <dsp:cNvPr id="0" name=""/>
        <dsp:cNvSpPr/>
      </dsp:nvSpPr>
      <dsp:spPr>
        <a:xfrm>
          <a:off x="1773898" y="865514"/>
          <a:ext cx="6446411" cy="6446411"/>
        </a:xfrm>
        <a:custGeom>
          <a:avLst/>
          <a:gdLst/>
          <a:ahLst/>
          <a:cxnLst/>
          <a:rect l="0" t="0" r="0" b="0"/>
          <a:pathLst>
            <a:path>
              <a:moveTo>
                <a:pt x="5290736" y="750480"/>
              </a:moveTo>
              <a:arcTo wR="3223205" hR="3223205" stAng="18594009" swAng="4463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61F26-B7C7-4BBA-9A35-9BA978DA9931}">
      <dsp:nvSpPr>
        <dsp:cNvPr id="0" name=""/>
        <dsp:cNvSpPr/>
      </dsp:nvSpPr>
      <dsp:spPr>
        <a:xfrm>
          <a:off x="6110852" y="1907626"/>
          <a:ext cx="3903404" cy="23701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Ознакомление родителей с состоянием эмоционального климата в классе</a:t>
          </a:r>
          <a:endParaRPr lang="ru-RU" sz="2800" b="1" kern="1200" dirty="0"/>
        </a:p>
      </dsp:txBody>
      <dsp:txXfrm>
        <a:off x="6110852" y="1907626"/>
        <a:ext cx="3903404" cy="2370137"/>
      </dsp:txXfrm>
    </dsp:sp>
    <dsp:sp modelId="{6E932F1C-1A73-43BE-82FA-BC446C37322A}">
      <dsp:nvSpPr>
        <dsp:cNvPr id="0" name=""/>
        <dsp:cNvSpPr/>
      </dsp:nvSpPr>
      <dsp:spPr>
        <a:xfrm>
          <a:off x="1773898" y="865514"/>
          <a:ext cx="6446411" cy="6446411"/>
        </a:xfrm>
        <a:custGeom>
          <a:avLst/>
          <a:gdLst/>
          <a:ahLst/>
          <a:cxnLst/>
          <a:rect l="0" t="0" r="0" b="0"/>
          <a:pathLst>
            <a:path>
              <a:moveTo>
                <a:pt x="6439820" y="3429226"/>
              </a:moveTo>
              <a:arcTo wR="3223205" hR="3223205" stAng="219884" swAng="17996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1EAC2-66E3-43D0-AA56-81FEBE3C12DC}">
      <dsp:nvSpPr>
        <dsp:cNvPr id="0" name=""/>
        <dsp:cNvSpPr/>
      </dsp:nvSpPr>
      <dsp:spPr>
        <a:xfrm>
          <a:off x="5161831" y="5889295"/>
          <a:ext cx="3459649" cy="1614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Личные беседы с родителями</a:t>
          </a:r>
          <a:endParaRPr lang="ru-RU" sz="2800" b="1" kern="1200" dirty="0"/>
        </a:p>
      </dsp:txBody>
      <dsp:txXfrm>
        <a:off x="5161831" y="5889295"/>
        <a:ext cx="3459649" cy="1614105"/>
      </dsp:txXfrm>
    </dsp:sp>
    <dsp:sp modelId="{5997043A-49B4-43F3-B9E9-D0560812081E}">
      <dsp:nvSpPr>
        <dsp:cNvPr id="0" name=""/>
        <dsp:cNvSpPr/>
      </dsp:nvSpPr>
      <dsp:spPr>
        <a:xfrm>
          <a:off x="1773898" y="865514"/>
          <a:ext cx="6446411" cy="6446411"/>
        </a:xfrm>
        <a:custGeom>
          <a:avLst/>
          <a:gdLst/>
          <a:ahLst/>
          <a:cxnLst/>
          <a:rect l="0" t="0" r="0" b="0"/>
          <a:pathLst>
            <a:path>
              <a:moveTo>
                <a:pt x="3385808" y="6442307"/>
              </a:moveTo>
              <a:arcTo wR="3223205" hR="3223205" stAng="5226501" swAng="2224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7FA49-6C45-4E50-88AF-C183D0B43030}">
      <dsp:nvSpPr>
        <dsp:cNvPr id="0" name=""/>
        <dsp:cNvSpPr/>
      </dsp:nvSpPr>
      <dsp:spPr>
        <a:xfrm>
          <a:off x="1256026" y="5889295"/>
          <a:ext cx="3693049" cy="1614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Обсуждение организационных вопросов</a:t>
          </a:r>
          <a:endParaRPr lang="ru-RU" sz="2800" b="1" kern="1200" dirty="0"/>
        </a:p>
      </dsp:txBody>
      <dsp:txXfrm>
        <a:off x="1256026" y="5889295"/>
        <a:ext cx="3693049" cy="1614105"/>
      </dsp:txXfrm>
    </dsp:sp>
    <dsp:sp modelId="{B26726E8-39AB-42CB-BDD8-C0695C146D89}">
      <dsp:nvSpPr>
        <dsp:cNvPr id="0" name=""/>
        <dsp:cNvSpPr/>
      </dsp:nvSpPr>
      <dsp:spPr>
        <a:xfrm>
          <a:off x="1773898" y="865514"/>
          <a:ext cx="6446411" cy="6446411"/>
        </a:xfrm>
        <a:custGeom>
          <a:avLst/>
          <a:gdLst/>
          <a:ahLst/>
          <a:cxnLst/>
          <a:rect l="0" t="0" r="0" b="0"/>
          <a:pathLst>
            <a:path>
              <a:moveTo>
                <a:pt x="539621" y="5008543"/>
              </a:moveTo>
              <a:arcTo wR="3223205" hR="3223205" stAng="8781896" swAng="1943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68C7C-C456-440D-9603-284E4E33A2E9}">
      <dsp:nvSpPr>
        <dsp:cNvPr id="0" name=""/>
        <dsp:cNvSpPr/>
      </dsp:nvSpPr>
      <dsp:spPr>
        <a:xfrm>
          <a:off x="66367" y="2045511"/>
          <a:ext cx="3730571" cy="2094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Психолого-педагогическое просвещение</a:t>
          </a:r>
          <a:endParaRPr lang="ru-RU" sz="3200" b="1" kern="1200" dirty="0"/>
        </a:p>
      </dsp:txBody>
      <dsp:txXfrm>
        <a:off x="66367" y="2045511"/>
        <a:ext cx="3730571" cy="2094367"/>
      </dsp:txXfrm>
    </dsp:sp>
    <dsp:sp modelId="{C9FE80C5-7176-41C2-8519-54BBA65EFA22}">
      <dsp:nvSpPr>
        <dsp:cNvPr id="0" name=""/>
        <dsp:cNvSpPr/>
      </dsp:nvSpPr>
      <dsp:spPr>
        <a:xfrm>
          <a:off x="1773898" y="865514"/>
          <a:ext cx="6446411" cy="6446411"/>
        </a:xfrm>
        <a:custGeom>
          <a:avLst/>
          <a:gdLst/>
          <a:ahLst/>
          <a:cxnLst/>
          <a:rect l="0" t="0" r="0" b="0"/>
          <a:pathLst>
            <a:path>
              <a:moveTo>
                <a:pt x="734208" y="1175292"/>
              </a:moveTo>
              <a:arcTo wR="3223205" hR="3223205" stAng="13166825" swAng="6372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7175" cy="400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fld id="{2051890A-7A83-4FCC-9BE6-8A0EF37490E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34000" cy="4000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51890A-7A83-4FCC-9BE6-8A0EF37490E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5DF325-A96D-4368-AFCB-E5616702F7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1D86EF3-3BBB-4F33-91D6-6DEBB31857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0913" y="301625"/>
            <a:ext cx="2265362" cy="6448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5275" cy="6448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A7990-42E2-4E73-9181-C561D6F453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E58A10F-687C-4120-AD33-67C915BB40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46EA88-C38F-492E-870C-C419E02554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4525" cy="4981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0163" y="1768475"/>
            <a:ext cx="4456112" cy="4981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AD5E13-F403-4A6A-BC85-AC18841FB0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D77CF4-5B49-4B9F-BF6B-E0B6DFCCA8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337AAF-35D0-4C71-BE07-EC22D9FA9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049AF9-27CF-4BF4-984B-B8E3205350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1598AB8-0B45-43B2-A9C7-AF95C943E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B4B295-BAE4-4F22-8ED4-5377B47744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3037" cy="1254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3037" cy="498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9975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7700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9975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fld id="{5937751E-CA35-49AA-A2E0-C258FC9CF8E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jpeg"/><Relationship Id="rId2" Type="http://schemas.openxmlformats.org/officeDocument/2006/relationships/hyperlink" Target="http://images.paraorkut.com/img/lide/kvetiny_858976114_220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7.gif"/><Relationship Id="rId4" Type="http://schemas.openxmlformats.org/officeDocument/2006/relationships/hyperlink" Target="http://gifr.ru/data/gifs/0/3/5/0358192bf0.gi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ou478.edusite.ru/images/7c2cf7fb5e5b.pn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vospitatel-goda.ru/emblem-contest/70_Sidorova_l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-t-c.narod.ru/GEO/Ahtuba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0080625" cy="70173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Взаимодействие </a:t>
            </a:r>
          </a:p>
          <a:p>
            <a:pPr algn="ctr">
              <a:lnSpc>
                <a:spcPct val="1500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классного</a:t>
            </a:r>
          </a:p>
          <a:p>
            <a:pPr algn="r">
              <a:lnSpc>
                <a:spcPct val="1500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руководителя </a:t>
            </a:r>
          </a:p>
          <a:p>
            <a:pPr algn="ctr">
              <a:lnSpc>
                <a:spcPct val="1500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с </a:t>
            </a:r>
          </a:p>
          <a:p>
            <a:pPr algn="r">
              <a:lnSpc>
                <a:spcPct val="1500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родителями 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5061" name="Picture 5" descr="http://guschi.ucoz.ru/Rasnoe/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24603"/>
            <a:ext cx="5040560" cy="4735072"/>
          </a:xfrm>
          <a:prstGeom prst="ellipse">
            <a:avLst/>
          </a:prstGeom>
          <a:noFill/>
        </p:spPr>
      </p:pic>
      <p:pic>
        <p:nvPicPr>
          <p:cNvPr id="12" name="Рисунок 208" descr="http://www.gifanimation.ru/images/derevo_new/sun-regular.gif"/>
          <p:cNvPicPr>
            <a:picLocks noChangeAspect="1" noChangeArrowheads="1"/>
          </p:cNvPicPr>
          <p:nvPr/>
        </p:nvPicPr>
        <p:blipFill>
          <a:blip r:embed="rId4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647824" y="3491805"/>
            <a:ext cx="3827795" cy="3499590"/>
          </a:xfrm>
          <a:prstGeom prst="rect">
            <a:avLst/>
          </a:prstGeom>
          <a:noFill/>
        </p:spPr>
      </p:pic>
      <p:pic>
        <p:nvPicPr>
          <p:cNvPr id="45062" name="i-main-pic" descr="Картинка 63 из 3484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4000"/>
          <a:stretch>
            <a:fillRect/>
          </a:stretch>
        </p:blipFill>
        <p:spPr bwMode="auto">
          <a:xfrm>
            <a:off x="1727944" y="4211885"/>
            <a:ext cx="1944216" cy="18722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967280" cy="146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Тематика родительских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собраний  в  начальной школе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151707"/>
            <a:ext cx="10080625" cy="709758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Психологические и физиологические особенности учащихся младшего школьного возраста.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Режим дня и его влияние на качество обучения.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Мир глазами первоклассника. Особенности восприятия у ученика первого класса.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Роль чтения на начальном этапе обучения. Чтение как источник знаний и одна из основ формирования личности.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Роль игры в расширении кругозора ребенка.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Воспитание трудолюбия. Распределение обязанностей в семье.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Шалость и хулиганство - есть ли различия?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Роль семьи в формировании личности ребенка.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Способный ребенок - не дар природы. Неспособных детей нет.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«Пути  взаимопонимания: родители  и  дети,   один  из  </a:t>
            </a:r>
            <a:b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</a:b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    факторов   успешности   обучения»  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Как помочь ребенку в подготовке домашнего задания?  </a:t>
            </a:r>
            <a:endParaRPr kumimoji="0" lang="ru-RU" sz="27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Calibri" pitchFamily="34" charset="0"/>
              </a:rPr>
              <a:t>Как  помочь  ребенку  учиться?</a:t>
            </a: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Gothic" pitchFamily="49" charset="-128"/>
                <a:cs typeface="Calibri" pitchFamily="34" charset="0"/>
              </a:rPr>
              <a:t> 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MS Gothic" pitchFamily="49" charset="-128"/>
              <a:cs typeface="Calibri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10080625" cy="755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015976" y="3995861"/>
            <a:ext cx="5976664" cy="20022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Родительские собрания</a:t>
            </a:r>
            <a:endParaRPr kumimoji="0" lang="ru-RU" sz="72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0" y="2051645"/>
            <a:ext cx="3888184" cy="20882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952080" y="0"/>
            <a:ext cx="4176464" cy="17636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6120432" y="1835621"/>
            <a:ext cx="3960193" cy="24482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1151880" y="5868069"/>
            <a:ext cx="3888184" cy="169160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112320" y="5796061"/>
            <a:ext cx="3888184" cy="176361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0"/>
            <a:ext cx="100806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MS Gothic" pitchFamily="49" charset="-128"/>
                <a:cs typeface="Times New Roman" pitchFamily="18" charset="0"/>
              </a:rPr>
              <a:t>Советы классному руководителю </a:t>
            </a:r>
          </a:p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MS Gothic" pitchFamily="49" charset="-128"/>
                <a:cs typeface="Times New Roman" pitchFamily="18" charset="0"/>
              </a:rPr>
              <a:t>по проведению собрания</a:t>
            </a:r>
            <a:endParaRPr kumimoji="0" lang="ru-RU" sz="54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331565"/>
            <a:ext cx="10080625" cy="10082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/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Перед началом собрания лучше «оставить за дверью» плохое настроение.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195661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Отведите на проведение родительского собрания не более 1,5 часов.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131765"/>
            <a:ext cx="10080625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Самый приятный звук для человека - его имя. Положите перед собой список с именами и отчествами родителей.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71925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Перед началом родительского собрания объявите вопросы, которые планируете обсудить.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80037"/>
            <a:ext cx="10080625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Не забудьте «золотое правило» : начинать с позитивного, затем говорить о негативном, завершать разговор предложениями на будущее.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331565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Предупредите родителей, что не вся информация может стать достоянием детей.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339677"/>
            <a:ext cx="10080625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Поблагодарите всех, кто нашел время прийти (особенно отцов).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419797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Дайте понять родителям, что вы хорошо понимаете, как трудно ребенку учиться.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427909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В личной беседе оценивайте успехи детей относительно их потенциальных возможностей.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508029"/>
            <a:ext cx="1008062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Доведите до родителей мысль, что «плохой ученик» не означает «плохой человек».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-1"/>
            <a:ext cx="10080625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09575" algn="ctr" eaLnBrk="0">
              <a:lnSpc>
                <a:spcPct val="100000"/>
              </a:lnSpc>
              <a:buClrTx/>
              <a:buSzTx/>
            </a:pPr>
            <a:r>
              <a:rPr kumimoji="0" lang="ru-RU" sz="4800" i="0" u="none" strike="noStrike" normalizeH="0" baseline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• Родитель должен уйти с собрания с ощущением, что он может помочь своему ребенку. 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48024" y="251445"/>
            <a:ext cx="5199500" cy="112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i="1" u="sng" dirty="0">
                <a:solidFill>
                  <a:srgbClr val="C00000"/>
                </a:solidFill>
              </a:rPr>
              <a:t>Не </a:t>
            </a:r>
            <a:r>
              <a:rPr lang="ru-RU" sz="7200" b="1" i="1" u="sng" dirty="0" smtClean="0">
                <a:solidFill>
                  <a:srgbClr val="C00000"/>
                </a:solidFill>
              </a:rPr>
              <a:t>стоит</a:t>
            </a:r>
            <a:r>
              <a:rPr lang="ru-RU" sz="7200" b="1" i="1" dirty="0" smtClean="0">
                <a:solidFill>
                  <a:srgbClr val="C00000"/>
                </a:solidFill>
              </a:rPr>
              <a:t>: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1475581"/>
            <a:ext cx="10080625" cy="11227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• Осуждать присутствующих родителей за неявку отсутствующих.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2555701"/>
            <a:ext cx="10080625" cy="11227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• Сравнивать успехи отдельных учащихся и разных классов.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0" y="4859957"/>
            <a:ext cx="10080625" cy="1237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• Давать негативную оценку всему классу.</a:t>
            </a:r>
          </a:p>
          <a:p>
            <a:pPr marL="0" marR="0" lvl="0" indent="4095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3707829"/>
            <a:ext cx="10080625" cy="11227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• Переоценивать значение отдельных предметов.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084093"/>
            <a:ext cx="10080625" cy="112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>
                <a:latin typeface="Calibri" pitchFamily="34" charset="0"/>
                <a:cs typeface="Calibri" pitchFamily="34" charset="0"/>
              </a:rPr>
              <a:t>• Избирать для общения </a:t>
            </a:r>
            <a:endParaRPr lang="ru-RU" sz="3600" b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назидательный </a:t>
            </a:r>
            <a:r>
              <a:rPr lang="ru-RU" sz="3600" b="1" dirty="0">
                <a:latin typeface="Calibri" pitchFamily="34" charset="0"/>
                <a:cs typeface="Calibri" pitchFamily="34" charset="0"/>
              </a:rPr>
              <a:t>тон</a:t>
            </a:r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10" name="Picture 4" descr="Клипарт - Рисованая Семья (часть 2-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72066" y="5593684"/>
            <a:ext cx="2808559" cy="196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49" grpId="0" animBg="1"/>
      <p:bldP spid="78850" grpId="0" animBg="1"/>
      <p:bldP spid="78851" grpId="0" animBg="1"/>
      <p:bldP spid="78852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ages.paraorkut.com/img/lide/kvetiny_858976114_220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3001">
            <a:off x="971600" y="620688"/>
            <a:ext cx="8750969" cy="5040560"/>
          </a:xfrm>
          <a:prstGeom prst="rect">
            <a:avLst/>
          </a:prstGeom>
          <a:noFill/>
        </p:spPr>
      </p:pic>
      <p:pic>
        <p:nvPicPr>
          <p:cNvPr id="5" name="Picture 6" descr="Картинка 128 из 481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92678">
            <a:off x="570705" y="5654936"/>
            <a:ext cx="9565415" cy="9375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0" y="1"/>
            <a:ext cx="10080625" cy="7505837"/>
          </a:xfrm>
          <a:prstGeom prst="rect">
            <a:avLst/>
          </a:prstGeom>
          <a:blipFill>
            <a:blip r:embed="rId6" cstate="email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Ребенок – горящий  факел!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 то  живое  пламя.  Горючим  материалом  которого  является  тесная  дружба,  взаимопонимание,  сотрудничество,  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сотоварищество  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 содружество.</a:t>
            </a:r>
          </a:p>
          <a:p>
            <a:pPr algn="ctr"/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-288627"/>
            <a:ext cx="10080625" cy="7848302"/>
          </a:xfrm>
          <a:prstGeom prst="rect">
            <a:avLst/>
          </a:prstGeom>
          <a:blipFill>
            <a:blip r:embed="rId6" cstate="email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Главная  задача  </a:t>
            </a:r>
          </a:p>
          <a:p>
            <a:pPr algn="ctr">
              <a:lnSpc>
                <a:spcPct val="150000"/>
              </a:lnSpc>
            </a:pP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классного  руководителя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ПОДДЕРЖИВАТЬ  </a:t>
            </a:r>
          </a:p>
          <a:p>
            <a:pPr algn="ctr">
              <a:lnSpc>
                <a:spcPct val="150000"/>
              </a:lnSpc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ОГОНЬ  В  КАЖДОМ  </a:t>
            </a:r>
          </a:p>
          <a:p>
            <a:pPr algn="ctr">
              <a:lnSpc>
                <a:spcPct val="150000"/>
              </a:lnSpc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РЕБЕНКЕ</a:t>
            </a:r>
          </a:p>
          <a:p>
            <a:pPr algn="ctr">
              <a:lnSpc>
                <a:spcPct val="150000"/>
              </a:lnSpc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ig2.mtdata.ru/images/upload/20969515965/asis.jpeg?201005121403167846530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96496" y="5155481"/>
            <a:ext cx="3642354" cy="24041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9109272" cy="4601672"/>
          </a:xfrm>
          <a:prstGeom prst="roundRect">
            <a:avLst>
              <a:gd name="adj" fmla="val 24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Презентация  составлена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учителем  начальных 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ГБОУ СОШ №1055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г. Москвы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Мухачевой Юлией Вячеславовной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"/>
            <a:ext cx="10080625" cy="55881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«Школа – не здание, не кабинеты, не образцовая наглядная агитация.</a:t>
            </a:r>
            <a:b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Школа – это возвышенный дух, мечта, идея,</a:t>
            </a:r>
            <a:b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которые увлекают сразу троих – ребенка,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учителя</a:t>
            </a: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родителя –</a:t>
            </a:r>
            <a:b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тут же реализуются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0080625" cy="5588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Если их нет, значит то не школа, а обычная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бухгалтерия,где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приходят и уходят по звонку,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зарабатывают – кто деньги, кто оценки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считают дни до отпуска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минуты до очередного звонка…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406393"/>
            <a:ext cx="10080625" cy="215328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Учитель призван   </a:t>
            </a:r>
          </a:p>
          <a:p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реализовывать мечты     </a:t>
            </a:r>
          </a:p>
          <a:p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детей…»  А.А.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Захаренко</a:t>
            </a:r>
            <a:endParaRPr lang="ru-RU" sz="4800" dirty="0"/>
          </a:p>
        </p:txBody>
      </p:sp>
      <p:pic>
        <p:nvPicPr>
          <p:cNvPr id="7" name="Picture 10" descr="Картинка 19 из 84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77602" y="4931965"/>
            <a:ext cx="2581610" cy="26277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липарт - Рисованая Семья (часть 2-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0080626" cy="759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87784" y="0"/>
            <a:ext cx="9507218" cy="6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MS Gothic" pitchFamily="49" charset="-128"/>
                <a:cs typeface="Times New Roman" pitchFamily="18" charset="0"/>
              </a:rPr>
              <a:t>Анкета  для  родителей  первоклассников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11485"/>
            <a:ext cx="10080625" cy="589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Общие  сведения о  ребенке  и  семье.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Бытовые  условия   семьи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  (есть  ли  у  ребенка  отдельная  комната;   удобное  рабочее  место и  т.д.)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Медицинские  показания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Какие  кружки,  секции  посещает  ребенок?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696258"/>
            <a:ext cx="10080625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Чем  ваш  ребёнок  любит  заниматься  в  свободное  время?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Есть  ли  близкие друзья?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С  кем  предпочитает  общаться  (с  мальчиками,  с  девочками,  со  всеми,  один)?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С  кем  чаще  всего  ребенок  проводит  время?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Кто чаще  всего  гуляет  с  ребенком?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Кто чаще  всего  играет  с  ребенком?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Кто чаще  всего  читает  ребенку?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96258"/>
            <a:ext cx="10080625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Какие  меры  воздействия  на  ребенка  применяются  в  семье  (поощрения,  наказания)?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Назовите  любимые  игрушки и  игры  вашего  ребенка, его  любимые  сказки  и  книги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Какие навыки  самообслуживания  развиты  у  ребенка  (самостоятельность  в  уборке  игрушек,  постели  и  др.)?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lvl="0" eaLnBrk="0">
              <a:lnSpc>
                <a:spcPct val="100000"/>
              </a:lnSpc>
              <a:buClrTx/>
              <a:buSzTx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Как  ваш  ребенок  помогает  в работе  по  дому?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33266"/>
            <a:ext cx="10080625" cy="74931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Легко ли быть учеником?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  <a:cs typeface="Times New Roman" pitchFamily="18" charset="0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Чтобы учение было </a:t>
            </a: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успешным ... </a:t>
            </a: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Что обеспечивает успех урока?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  <a:cs typeface="Times New Roman" pitchFamily="18" charset="0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Почему мы хотим, чтобы ребенок хорошо учился?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  <a:cs typeface="Times New Roman" pitchFamily="18" charset="0"/>
            </a:endParaRPr>
          </a:p>
          <a:p>
            <a:pPr marL="0" marR="0" lvl="0" indent="45085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Что способствует повышению успеваемости дома?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10080625" cy="7559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Говорят ли с вами дети «по душам», советуются ли по проблемам?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Назовите самый любимый и самый сложный для вашего ребёнка учебные предметы.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Назовите, какой предмет в школьные годы был самым любимым у вас и у вашего мужа (жены)?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Назовите, что читал в течение последней недели ваш ребёнок?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Наказываете ли вы своего ребёнка за промахи в учёбе?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  <a:p>
            <a:pPr marL="0" marR="0" lvl="0" indent="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Gothic" pitchFamily="49" charset="-128"/>
                <a:cs typeface="Times New Roman" pitchFamily="18" charset="0"/>
              </a:rPr>
              <a:t>Любит ли ваш ребёнок учиться?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431801" y="611485"/>
            <a:ext cx="9648824" cy="6481318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/>
              <a:t>Владея информацией и правильно используя её, можно овладеть сердцами и душами детей и их </a:t>
            </a:r>
            <a:r>
              <a:rPr lang="ru-RU" sz="5400" b="1" dirty="0" smtClean="0"/>
              <a:t>родителей</a:t>
            </a:r>
            <a:endParaRPr lang="ru-RU" sz="800" b="1" dirty="0" smtClean="0"/>
          </a:p>
          <a:p>
            <a:pPr algn="ctr"/>
            <a:endParaRPr lang="ru-RU" sz="800" b="1" dirty="0"/>
          </a:p>
          <a:p>
            <a:pPr algn="ctr"/>
            <a:endParaRPr lang="ru-RU" sz="800" b="1" dirty="0" smtClean="0"/>
          </a:p>
          <a:p>
            <a:pPr algn="ctr"/>
            <a:endParaRPr lang="ru-RU" sz="800" b="1" dirty="0"/>
          </a:p>
          <a:p>
            <a:pPr algn="ctr"/>
            <a:endParaRPr lang="ru-RU" sz="800" b="1" dirty="0" smtClean="0"/>
          </a:p>
          <a:p>
            <a:pPr algn="ctr"/>
            <a:endParaRPr lang="ru-RU" sz="800" b="1" dirty="0"/>
          </a:p>
        </p:txBody>
      </p:sp>
      <p:pic>
        <p:nvPicPr>
          <p:cNvPr id="6" name="Picture 8" descr="Картинка 13 из 8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6536" y="5003973"/>
            <a:ext cx="2304256" cy="23042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Благодарность Родителям за активное участие 323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4328" y="323453"/>
            <a:ext cx="4608512" cy="6548938"/>
          </a:xfrm>
          <a:prstGeom prst="rect">
            <a:avLst/>
          </a:prstGeom>
          <a:noFill/>
        </p:spPr>
      </p:pic>
      <p:pic>
        <p:nvPicPr>
          <p:cNvPr id="73730" name="Picture 2" descr="Благодарность Родителям за хорошее воспитание, 323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3809" y="3146165"/>
            <a:ext cx="5832648" cy="4018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683493"/>
            <a:ext cx="6120680" cy="407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0" lang="ru-RU" sz="6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MS Gothic" pitchFamily="49" charset="-128"/>
                <a:cs typeface="Times New Roman" pitchFamily="18" charset="0"/>
              </a:rPr>
              <a:t>3. </a:t>
            </a: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Классные родительские </a:t>
            </a:r>
            <a:endParaRPr lang="ru-RU" sz="6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собрания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80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MS Gothic" pitchFamily="49" charset="-128"/>
            </a:endParaRPr>
          </a:p>
        </p:txBody>
      </p:sp>
      <p:pic>
        <p:nvPicPr>
          <p:cNvPr id="5" name="Picture 6" descr="teacher_kid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48424" y="251445"/>
            <a:ext cx="3747418" cy="462973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Горизонтальный свиток 5"/>
          <p:cNvSpPr/>
          <p:nvPr/>
        </p:nvSpPr>
        <p:spPr>
          <a:xfrm>
            <a:off x="0" y="4013821"/>
            <a:ext cx="10080625" cy="354585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Родительские собрания – это школа воспитания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родителей 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inmenso.ru/components/com_virtuemart/shop_image/product/2886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47134">
            <a:off x="577720" y="3308373"/>
            <a:ext cx="2441006" cy="2918594"/>
          </a:xfrm>
          <a:prstGeom prst="rect">
            <a:avLst/>
          </a:prstGeom>
          <a:noFill/>
        </p:spPr>
      </p:pic>
      <p:pic>
        <p:nvPicPr>
          <p:cNvPr id="71684" name="Picture 4" descr="Картинка 56 из 17389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3453"/>
            <a:ext cx="3012529" cy="266595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00432" y="0"/>
            <a:ext cx="6780193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34974</TotalTime>
  <Words>720</Words>
  <Application>Microsoft Office PowerPoint</Application>
  <PresentationFormat>Произвольный</PresentationFormat>
  <Paragraphs>106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65</cp:revision>
  <cp:lastPrinted>1601-01-01T00:00:00Z</cp:lastPrinted>
  <dcterms:created xsi:type="dcterms:W3CDTF">2011-11-02T10:10:55Z</dcterms:created>
  <dcterms:modified xsi:type="dcterms:W3CDTF">2012-03-24T14:04:03Z</dcterms:modified>
</cp:coreProperties>
</file>