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9" r:id="rId7"/>
    <p:sldId id="268" r:id="rId8"/>
    <p:sldId id="266" r:id="rId9"/>
    <p:sldId id="273" r:id="rId10"/>
    <p:sldId id="271" r:id="rId11"/>
    <p:sldId id="277" r:id="rId12"/>
    <p:sldId id="278" r:id="rId13"/>
    <p:sldId id="279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FFCC"/>
    <a:srgbClr val="FF00FF"/>
    <a:srgbClr val="FF505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C55977-B05F-422E-9249-9E588E876DB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CD192A-BAD2-48B7-8D0F-97B3D5E54A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8288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Организация проектной деятельности учащихся</a:t>
            </a:r>
            <a:endParaRPr lang="ru-R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35" t="16970" r="16311" b="12323"/>
          <a:stretch/>
        </p:blipFill>
        <p:spPr>
          <a:xfrm>
            <a:off x="3419872" y="3212976"/>
            <a:ext cx="2477489" cy="322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 процессе работы над проектом у ученика формируется большое количество </a:t>
            </a:r>
            <a:r>
              <a:rPr lang="ru-RU" sz="3200" dirty="0" err="1" smtClean="0"/>
              <a:t>надпредметных</a:t>
            </a:r>
            <a:r>
              <a:rPr lang="ru-RU" sz="3200" dirty="0" smtClean="0"/>
              <a:t> умений </a:t>
            </a:r>
            <a:br>
              <a:rPr lang="ru-RU" sz="3200" dirty="0" smtClean="0"/>
            </a:br>
            <a:r>
              <a:rPr lang="ru-RU" sz="3200" dirty="0" smtClean="0"/>
              <a:t>(универсальных учебных действий):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854696" cy="468052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Проектировочные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Исследовательские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Информационные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Кооперативные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Коммуникативные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Экспериментальные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Рефлексивные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dirty="0" smtClean="0"/>
              <a:t>Презентационные.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04928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pPr algn="ctr"/>
            <a:r>
              <a:rPr lang="ru-RU" sz="4400" dirty="0" smtClean="0"/>
              <a:t>Проект «Наша классная Азбучка»</a:t>
            </a:r>
            <a:endParaRPr lang="ru-RU" sz="4400" dirty="0"/>
          </a:p>
        </p:txBody>
      </p:sp>
      <p:pic>
        <p:nvPicPr>
          <p:cNvPr id="2051" name="Picture 3" descr="F:\класс 1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6" t="4675" r="8172"/>
          <a:stretch/>
        </p:blipFill>
        <p:spPr bwMode="auto">
          <a:xfrm rot="20889828">
            <a:off x="365370" y="3536565"/>
            <a:ext cx="2743200" cy="279870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ласс 18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2" r="6165"/>
          <a:stretch/>
        </p:blipFill>
        <p:spPr bwMode="auto">
          <a:xfrm rot="728039">
            <a:off x="5871207" y="3847195"/>
            <a:ext cx="2925068" cy="27141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3404" y="4474253"/>
            <a:ext cx="2446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1 класс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F:\класс 1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22" y="1258583"/>
            <a:ext cx="4287804" cy="32156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5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«Когда жили динозавры»</a:t>
            </a:r>
            <a:endParaRPr lang="ru-RU" dirty="0"/>
          </a:p>
        </p:txBody>
      </p:sp>
      <p:pic>
        <p:nvPicPr>
          <p:cNvPr id="3074" name="Picture 2" descr="F:\робот и принцесса\класс 2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49" y="1237824"/>
            <a:ext cx="2825719" cy="211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робот и принцесса\класс 2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468" y="1237824"/>
            <a:ext cx="2916692" cy="218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робот и принцесса\класс 2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615" y="1340768"/>
            <a:ext cx="2779424" cy="20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оект когда жили динозавры\1 а 0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29164"/>
            <a:ext cx="3387932" cy="254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роект когда жили динозавры\1 а 01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244" y="4185911"/>
            <a:ext cx="3181934" cy="238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2695" y="3321278"/>
            <a:ext cx="2237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класс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9010" y="3831005"/>
            <a:ext cx="3865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17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Замки\класс 0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320480" cy="324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8649" y="3254394"/>
            <a:ext cx="43848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по технологии «Замки» 4 класс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F:\проект Замки\класс 0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84680"/>
            <a:ext cx="4139006" cy="310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оект Замки\класс 1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35" y="4275623"/>
            <a:ext cx="2954393" cy="221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оект Замки\класс 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628" y="4275623"/>
            <a:ext cx="2978838" cy="223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оект Замки\класс 1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466" y="4325393"/>
            <a:ext cx="2925256" cy="2193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4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43771" y="2276872"/>
            <a:ext cx="2271007" cy="1497411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635378"/>
            <a:ext cx="3672408" cy="181795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БАМ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12183"/>
            <a:ext cx="4564260" cy="342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68724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 «Патриотическая песня»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6222" y="5022634"/>
            <a:ext cx="22950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класс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C:\Documents and Settings\UserXP\Мои документы\Мои рисунки\фото школа 1 класс\патриотич. песня\DSC0462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850"/>
          <a:stretch/>
        </p:blipFill>
        <p:spPr bwMode="auto">
          <a:xfrm>
            <a:off x="4566213" y="3774283"/>
            <a:ext cx="4470197" cy="3022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43772" y="2527787"/>
            <a:ext cx="2271007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класс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C:\Documents and Settings\UserXP\Мои документы\Мои рисунки\фото школа 1 класс\патриотич. песня\DSC0463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7" t="11200" r="4574"/>
          <a:stretch/>
        </p:blipFill>
        <p:spPr bwMode="auto">
          <a:xfrm>
            <a:off x="6893524" y="1029532"/>
            <a:ext cx="2045096" cy="274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5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cture'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27" y="4616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6208" y="4061583"/>
            <a:ext cx="8639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6000" b="1" cap="none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cap="none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6000" b="1" i="1" cap="none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4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772400" cy="1362456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“Человек рожден для мысли и действия”,- </a:t>
            </a:r>
            <a:r>
              <a:rPr lang="ru-RU" sz="3200" dirty="0">
                <a:effectLst/>
              </a:rPr>
              <a:t>говорили древние мудрецы. Проектная деятельность учащихся – сфера, где необходим союз между знаниями и умениями, теорией и практикой. 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149080"/>
            <a:ext cx="3347864" cy="221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21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34076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Метод проекта – </a:t>
            </a:r>
            <a:r>
              <a:rPr lang="ru-RU" sz="3200" dirty="0" smtClean="0"/>
              <a:t>это одна из личностно ориентированных технологий, в основе которой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развитие    критического и творческого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17399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767631"/>
            <a:ext cx="6984776" cy="1152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81112"/>
            <a:ext cx="6408712" cy="52516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Преимущества метода проекта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922" y="22048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даёт возможность организовать учебную деятельность, соблюдая разумный баланс между теорией и практикой;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успешно </a:t>
            </a:r>
            <a:r>
              <a:rPr lang="ru-RU" dirty="0"/>
              <a:t>интегрируется в образовательный процесс;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обеспечивает </a:t>
            </a:r>
            <a:r>
              <a:rPr lang="ru-RU" dirty="0"/>
              <a:t>не только интеллектуальное, но и нравственное развитие детей, их самостоятельность, активность;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 smtClean="0"/>
              <a:t>позволяет </a:t>
            </a:r>
            <a:r>
              <a:rPr lang="ru-RU" dirty="0"/>
              <a:t>приобретать обучающимися опыт социального </a:t>
            </a:r>
            <a:r>
              <a:rPr lang="ru-RU" dirty="0" smtClean="0"/>
              <a:t>взаимодействия, сплачивает </a:t>
            </a:r>
            <a:r>
              <a:rPr lang="ru-RU" dirty="0"/>
              <a:t>детей, развивает </a:t>
            </a:r>
            <a:r>
              <a:rPr lang="ru-RU" dirty="0" err="1"/>
              <a:t>коммуникативность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3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12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effectLst/>
              </a:rPr>
              <a:t> </a:t>
            </a:r>
            <a:r>
              <a:rPr lang="ru-RU" sz="49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Этапы проектной </a:t>
            </a:r>
            <a:r>
              <a:rPr lang="ru-RU" sz="490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деятельности младших </a:t>
            </a:r>
            <a:r>
              <a:rPr lang="ru-RU" sz="49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школьников:</a:t>
            </a:r>
            <a:endParaRPr lang="ru-RU" sz="4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115616" y="1790650"/>
            <a:ext cx="5904656" cy="774253"/>
          </a:xfrm>
          <a:prstGeom prst="flowChartPreparation">
            <a:avLst/>
          </a:prstGeom>
          <a:solidFill>
            <a:srgbClr val="9999FF"/>
          </a:solidFill>
          <a:ln w="76200" cmpd="tri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мотивационный</a:t>
            </a:r>
            <a:r>
              <a:rPr lang="ru-RU" dirty="0"/>
              <a:t> </a:t>
            </a:r>
            <a:endParaRPr lang="ru-RU" b="1" dirty="0"/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395536" y="2033760"/>
            <a:ext cx="504056" cy="288032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395536" y="2996952"/>
            <a:ext cx="504056" cy="288032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1115616" y="2760115"/>
            <a:ext cx="5904656" cy="774253"/>
          </a:xfrm>
          <a:prstGeom prst="flowChartPreparation">
            <a:avLst/>
          </a:prstGeom>
          <a:solidFill>
            <a:srgbClr val="9999FF"/>
          </a:solidFill>
          <a:ln w="76200" cmpd="tri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планирующий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423590" y="4869160"/>
            <a:ext cx="504056" cy="288032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395536" y="3933056"/>
            <a:ext cx="504056" cy="288032"/>
          </a:xfrm>
          <a:prstGeom prst="rightArrow">
            <a:avLst>
              <a:gd name="adj1" fmla="val 50000"/>
              <a:gd name="adj2" fmla="val 62362"/>
            </a:avLst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104750" y="3689945"/>
            <a:ext cx="5915521" cy="774253"/>
          </a:xfrm>
          <a:prstGeom prst="flowChartPreparation">
            <a:avLst/>
          </a:prstGeom>
          <a:solidFill>
            <a:srgbClr val="9999FF"/>
          </a:solidFill>
          <a:ln w="76200" cmpd="tri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информационно-операционный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150465" y="4626049"/>
            <a:ext cx="5869805" cy="774253"/>
          </a:xfrm>
          <a:prstGeom prst="flowChartPreparation">
            <a:avLst/>
          </a:prstGeom>
          <a:solidFill>
            <a:srgbClr val="9999FF"/>
          </a:solidFill>
          <a:ln w="76200" cmpd="tri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10000"/>
                  </a:schemeClr>
                </a:solidFill>
              </a:rPr>
              <a:t>рефлексивно-оценочный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539552" y="246762"/>
            <a:ext cx="7834918" cy="1526054"/>
          </a:xfrm>
          <a:prstGeom prst="flowChartPunchedTape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254" y="692696"/>
            <a:ext cx="78516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Особенности учебных проектов младших школьников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9003" y="1916645"/>
            <a:ext cx="0" cy="45366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Пятиугольник 13"/>
          <p:cNvSpPr/>
          <p:nvPr/>
        </p:nvSpPr>
        <p:spPr>
          <a:xfrm>
            <a:off x="818710" y="1838065"/>
            <a:ext cx="7632848" cy="766699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0738" y="1958433"/>
            <a:ext cx="635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Возрастные психолого-физиологические особенности детей младшего школьного возраста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788980" y="2628818"/>
            <a:ext cx="7646703" cy="47539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90629" y="2642547"/>
            <a:ext cx="483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Темы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детских проектных  работ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788980" y="3180195"/>
            <a:ext cx="7662579" cy="61882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7685" y="329860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Длительность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выполнения учебного проекта 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88980" y="3899738"/>
            <a:ext cx="7662578" cy="57050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12978" y="3961109"/>
            <a:ext cx="358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Структура проекта 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773105" y="4495946"/>
            <a:ext cx="7662578" cy="51608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82229" y="4538467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Проектирование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760426" y="5134563"/>
            <a:ext cx="7662578" cy="57050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239165" y="5207197"/>
            <a:ext cx="2705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25000"/>
                  </a:schemeClr>
                </a:solidFill>
              </a:rPr>
              <a:t>Роль учителя. 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788981" y="5791085"/>
            <a:ext cx="7662578" cy="57050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Результаты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59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10675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Проекты, выполненные младшими школьниками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5365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1. «Классная Азбучка» (1 класс)</a:t>
            </a:r>
          </a:p>
          <a:p>
            <a:pPr algn="l"/>
            <a:r>
              <a:rPr lang="ru-RU" dirty="0" smtClean="0"/>
              <a:t>2. «Осенняя фантазия»(1 класс)</a:t>
            </a:r>
          </a:p>
          <a:p>
            <a:pPr algn="l"/>
            <a:r>
              <a:rPr lang="ru-RU" dirty="0" smtClean="0"/>
              <a:t>3. Когда жили динозавры (1 класс)</a:t>
            </a:r>
          </a:p>
          <a:p>
            <a:pPr algn="l"/>
            <a:r>
              <a:rPr lang="ru-RU" dirty="0" smtClean="0"/>
              <a:t>4. «Букет </a:t>
            </a:r>
            <a:r>
              <a:rPr lang="ru-RU" dirty="0"/>
              <a:t>вежливых </a:t>
            </a:r>
            <a:r>
              <a:rPr lang="ru-RU" dirty="0" smtClean="0"/>
              <a:t>слов» (1 класс)</a:t>
            </a:r>
          </a:p>
          <a:p>
            <a:pPr algn="l"/>
            <a:r>
              <a:rPr lang="ru-RU" dirty="0" smtClean="0"/>
              <a:t>5. «Вместе </a:t>
            </a:r>
            <a:r>
              <a:rPr lang="ru-RU" dirty="0"/>
              <a:t>делаем </a:t>
            </a:r>
            <a:r>
              <a:rPr lang="ru-RU" dirty="0" smtClean="0"/>
              <a:t>книгу» (2 класс)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. “Моя </a:t>
            </a:r>
            <a:r>
              <a:rPr lang="ru-RU" dirty="0"/>
              <a:t>семья” (2-й класс</a:t>
            </a:r>
            <a:r>
              <a:rPr lang="ru-RU" dirty="0" smtClean="0"/>
              <a:t>)</a:t>
            </a:r>
          </a:p>
          <a:p>
            <a:pPr algn="l"/>
            <a:r>
              <a:rPr lang="ru-RU" dirty="0"/>
              <a:t>7</a:t>
            </a:r>
            <a:r>
              <a:rPr lang="ru-RU" dirty="0" smtClean="0"/>
              <a:t>.  Экологическая сказка </a:t>
            </a:r>
            <a:r>
              <a:rPr lang="ru-RU" dirty="0"/>
              <a:t>(2 класс)</a:t>
            </a:r>
            <a:endParaRPr lang="ru-RU" dirty="0" smtClean="0"/>
          </a:p>
          <a:p>
            <a:pPr algn="l"/>
            <a:r>
              <a:rPr lang="ru-RU" dirty="0"/>
              <a:t>8</a:t>
            </a:r>
            <a:r>
              <a:rPr lang="ru-RU" dirty="0" smtClean="0"/>
              <a:t>. Лесной календарь </a:t>
            </a:r>
            <a:r>
              <a:rPr lang="ru-RU" dirty="0"/>
              <a:t>(2 класс)</a:t>
            </a:r>
            <a:endParaRPr lang="ru-RU" dirty="0" smtClean="0"/>
          </a:p>
          <a:p>
            <a:pPr algn="l"/>
            <a:r>
              <a:rPr lang="ru-RU" dirty="0"/>
              <a:t>9</a:t>
            </a:r>
            <a:r>
              <a:rPr lang="ru-RU" dirty="0" smtClean="0"/>
              <a:t>. «Наши </a:t>
            </a:r>
            <a:r>
              <a:rPr lang="ru-RU" dirty="0"/>
              <a:t>любимые животные» (2 класс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10. «Секреты здоровья»(2 </a:t>
            </a:r>
            <a:r>
              <a:rPr lang="ru-RU" dirty="0"/>
              <a:t>класс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12. </a:t>
            </a:r>
            <a:r>
              <a:rPr lang="ru-RU" dirty="0"/>
              <a:t>Сочинение собственных произведений малых жанров устного народного творчества</a:t>
            </a:r>
            <a:r>
              <a:rPr lang="ru-RU" dirty="0" smtClean="0"/>
              <a:t>.</a:t>
            </a:r>
          </a:p>
          <a:p>
            <a:pPr lvl="0" algn="l"/>
            <a:r>
              <a:rPr lang="ru-RU" dirty="0" smtClean="0"/>
              <a:t>13. «Профессии </a:t>
            </a:r>
            <a:r>
              <a:rPr lang="ru-RU" dirty="0"/>
              <a:t>нашей </a:t>
            </a:r>
            <a:r>
              <a:rPr lang="ru-RU" dirty="0" smtClean="0"/>
              <a:t>мечты»  (3 класс)</a:t>
            </a:r>
          </a:p>
          <a:p>
            <a:pPr lvl="0" algn="l"/>
            <a:r>
              <a:rPr lang="ru-RU" dirty="0" smtClean="0"/>
              <a:t>14 «Числа </a:t>
            </a:r>
            <a:r>
              <a:rPr lang="ru-RU" dirty="0"/>
              <a:t>в пословицах и </a:t>
            </a:r>
            <a:r>
              <a:rPr lang="ru-RU" dirty="0" smtClean="0"/>
              <a:t>поговорках» </a:t>
            </a:r>
            <a:r>
              <a:rPr lang="ru-RU" dirty="0"/>
              <a:t>(3 класс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15. «Мой город»(4 класс)</a:t>
            </a:r>
          </a:p>
          <a:p>
            <a:pPr algn="l"/>
            <a:r>
              <a:rPr lang="ru-RU" dirty="0" smtClean="0"/>
              <a:t>16. « </a:t>
            </a:r>
            <a:r>
              <a:rPr lang="ru-RU" dirty="0"/>
              <a:t>Удивительное </a:t>
            </a:r>
            <a:r>
              <a:rPr lang="ru-RU" dirty="0" smtClean="0"/>
              <a:t>рядом» (4 класс)</a:t>
            </a:r>
          </a:p>
          <a:p>
            <a:pPr algn="l"/>
            <a:r>
              <a:rPr lang="ru-RU" dirty="0" smtClean="0"/>
              <a:t>17. «Замки» (4 класс)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0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851920" y="2114975"/>
            <a:ext cx="4320480" cy="38884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2204864"/>
            <a:ext cx="3672408" cy="38884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Формы продуктов проектной деятельности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3240360" cy="4176464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90000"/>
              </a:lnSpc>
            </a:pPr>
            <a:endParaRPr lang="ru-RU" sz="2800" dirty="0">
              <a:latin typeface="Arial Black" pitchFamily="34" charset="0"/>
              <a:cs typeface="Aharoni" pitchFamily="2" charset="-79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Газета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2.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Игра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3.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Костюм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4. Альбом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6.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Спектакль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7.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Урок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8.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Публикация</a:t>
            </a:r>
          </a:p>
          <a:p>
            <a:pPr algn="l">
              <a:lnSpc>
                <a:spcPct val="90000"/>
              </a:lnSpc>
            </a:pPr>
            <a:r>
              <a:rPr lang="ru-RU" sz="2800" dirty="0">
                <a:latin typeface="Arial Black" pitchFamily="34" charset="0"/>
                <a:cs typeface="Aharoni" pitchFamily="2" charset="-79"/>
              </a:rPr>
              <a:t>9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Справочник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10.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Презентация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11. </a:t>
            </a:r>
            <a:r>
              <a:rPr lang="ru-RU" sz="2800" dirty="0">
                <a:latin typeface="Arial Black" pitchFamily="34" charset="0"/>
                <a:cs typeface="Aharoni" pitchFamily="2" charset="-79"/>
              </a:rPr>
              <a:t>Учебное 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пособие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12. Буклет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13. Афиша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14. Устный журнал</a:t>
            </a:r>
            <a:endParaRPr lang="ru-RU" sz="2800" dirty="0">
              <a:latin typeface="Arial Black" pitchFamily="34" charset="0"/>
              <a:cs typeface="Aharoni" pitchFamily="2" charset="-79"/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420888"/>
            <a:ext cx="4572000" cy="3582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15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</a:t>
            </a:r>
            <a:r>
              <a:rPr lang="ru-RU" dirty="0" smtClean="0"/>
              <a:t> </a:t>
            </a:r>
            <a:r>
              <a:rPr lang="ru-RU" b="1" dirty="0" smtClean="0">
                <a:latin typeface="Arial Black" pitchFamily="34" charset="0"/>
              </a:rPr>
              <a:t>Тематические </a:t>
            </a:r>
            <a:r>
              <a:rPr lang="ru-RU" b="1" dirty="0">
                <a:latin typeface="Arial Black" pitchFamily="34" charset="0"/>
              </a:rPr>
              <a:t>выставки рисунков, скульптур, поделок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16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Диафильм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17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Набор открыток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18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Памятка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19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Реклама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20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.Плакат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21. Проспект</a:t>
            </a:r>
            <a:endParaRPr lang="ru-RU" b="0" dirty="0" smtClean="0">
              <a:solidFill>
                <a:schemeClr val="tx1"/>
              </a:solidFill>
              <a:latin typeface="Arial Black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22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Раскладушка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23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Макет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24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Модель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25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Папка</a:t>
            </a:r>
            <a:endParaRPr lang="ru-RU" dirty="0">
              <a:latin typeface="Arial Black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26</a:t>
            </a:r>
            <a:r>
              <a:rPr lang="ru-RU" b="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. Экскурсия</a:t>
            </a:r>
          </a:p>
          <a:p>
            <a:pPr>
              <a:lnSpc>
                <a:spcPct val="90000"/>
              </a:lnSpc>
            </a:pPr>
            <a:endParaRPr lang="ru-RU" b="0" dirty="0" smtClean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76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prstTxWarp prst="textChevronInverted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Номинации проектов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softEdge rad="635000"/>
          </a:effectLst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«Познавательный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«Нужный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Памятный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Красочный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Весёлый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Творческий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Игровой проект»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920085"/>
            <a:ext cx="4320480" cy="443484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softEdge rad="6350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«Проект-уникальность»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«Проект-гармония»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«Проект-эрудиция»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«Проект-сюрприз»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«Проект-открытие»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«Проект-фантазия»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«Забавный проект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«Исследовательский проект»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644</TotalTime>
  <Words>527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Организация проектной деятельности учащихся</vt:lpstr>
      <vt:lpstr>“Человек рожден для мысли и действия”,- говорили древние мудрецы. Проектная деятельность учащихся – сфера, где необходим союз между знаниями и умениями, теорией и практикой.  </vt:lpstr>
      <vt:lpstr>Презентация PowerPoint</vt:lpstr>
      <vt:lpstr>Преимущества метода проекта</vt:lpstr>
      <vt:lpstr> Этапы проектной деятельности младших школьников:</vt:lpstr>
      <vt:lpstr>Особенности учебных проектов младших школьников. </vt:lpstr>
      <vt:lpstr>  Проекты, выполненные младшими школьниками</vt:lpstr>
      <vt:lpstr>Формы продуктов проектной деятельности</vt:lpstr>
      <vt:lpstr>Номинации проектов</vt:lpstr>
      <vt:lpstr>В процессе работы над проектом у ученика формируется большое количество надпредметных умений  (универсальных учебных действий):</vt:lpstr>
      <vt:lpstr>Проект «Наша классная Азбучка»</vt:lpstr>
      <vt:lpstr>Проект «Когда жили динозавры»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проектной деятельности учащихся</dc:title>
  <dc:creator>UserXP</dc:creator>
  <cp:lastModifiedBy>UserXP</cp:lastModifiedBy>
  <cp:revision>47</cp:revision>
  <dcterms:created xsi:type="dcterms:W3CDTF">2011-10-31T10:10:02Z</dcterms:created>
  <dcterms:modified xsi:type="dcterms:W3CDTF">2012-03-28T07:54:43Z</dcterms:modified>
</cp:coreProperties>
</file>