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74" r:id="rId3"/>
    <p:sldId id="278" r:id="rId4"/>
    <p:sldId id="293" r:id="rId5"/>
    <p:sldId id="294" r:id="rId6"/>
    <p:sldId id="265" r:id="rId7"/>
    <p:sldId id="295" r:id="rId8"/>
    <p:sldId id="296" r:id="rId9"/>
    <p:sldId id="270" r:id="rId10"/>
    <p:sldId id="277" r:id="rId11"/>
    <p:sldId id="29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3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2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7C7ADE-9742-4E91-9539-09133D1EF830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7EB631-D875-444E-87D5-69A062B4F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B57E-E07E-4E62-8B52-B066462FBC2D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F09C-50EE-411F-B356-C35716E55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11665-0C81-442A-8F4F-0A51164351C8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7F56-7C41-435A-BC3A-5C098A91F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6E558-5917-4A2F-900E-B5595BCA823F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4B705-2BE3-4500-96DD-D9B70FB75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C08C-2265-4050-BD6F-092E5617B7D6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F92B-E00A-4520-9968-7EFFB6010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E01EE-BB5D-43D8-AD11-C6479F7D4468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03B20-C135-4286-A652-C53A576CF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2C1A0-C231-4DB1-8A61-3CBC0A3FD2D9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00C55-AB1E-4168-8495-B01B84D61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BFBE-F0AE-4723-B36E-58BC6B9E02AA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4C27C-242A-4BE0-906D-BC1A9A5EA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833B-463F-4551-BF5D-C8E911F6B186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18F1B-77FF-414E-965E-CFB4A6411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632B-1B81-4FAB-BAD7-A9A6A91C74B1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47181-6722-40C2-98BF-317B40478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3F25-FB18-4FC1-9A92-426BC3AFADEB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7148F-7CD2-43E0-9121-9D80DE938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85EC0-8DAE-4C30-85AD-15023ECC0EAD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B7090-CAC6-4338-95E1-5351F35F9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66FCE8-D6E2-4533-BE85-DBBAF5953B5A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2F1692-A31B-498F-A03E-88244D059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8" r:id="rId2"/>
    <p:sldLayoutId id="2147483747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8" r:id="rId9"/>
    <p:sldLayoutId id="2147483744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571481"/>
            <a:ext cx="5572164" cy="228601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«И нам дано предугадать, как наше слово отзовется?..» </a:t>
            </a:r>
            <a:endParaRPr lang="ru-RU" sz="4400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3286125"/>
            <a:ext cx="8215312" cy="2281238"/>
          </a:xfrm>
        </p:spPr>
        <p:txBody>
          <a:bodyPr/>
          <a:lstStyle/>
          <a:p>
            <a:pPr marR="0" algn="ctr" eaLnBrk="1" hangingPunct="1"/>
            <a:r>
              <a:rPr lang="ru-RU" sz="3700" smtClean="0">
                <a:solidFill>
                  <a:srgbClr val="FFFF00"/>
                </a:solidFill>
              </a:rPr>
              <a:t>«Психологические  особенности </a:t>
            </a:r>
          </a:p>
          <a:p>
            <a:pPr marR="0" algn="ctr" eaLnBrk="1" hangingPunct="1"/>
            <a:r>
              <a:rPr lang="ru-RU" sz="3700" smtClean="0">
                <a:solidFill>
                  <a:srgbClr val="FFFF00"/>
                </a:solidFill>
              </a:rPr>
              <a:t>современного  урока»</a:t>
            </a:r>
          </a:p>
          <a:p>
            <a:pPr marR="0" algn="ctr" eaLnBrk="1" hangingPunct="1"/>
            <a:endParaRPr lang="ru-RU" sz="37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843838" cy="21431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mtClean="0">
                <a:solidFill>
                  <a:srgbClr val="FFC000"/>
                </a:solidFill>
              </a:rPr>
              <a:t>      Успешное проведение урока,</a:t>
            </a:r>
            <a:br>
              <a:rPr lang="ru-RU" sz="3600" smtClean="0">
                <a:solidFill>
                  <a:srgbClr val="FFC000"/>
                </a:solidFill>
              </a:rPr>
            </a:br>
            <a:r>
              <a:rPr lang="ru-RU" sz="3600" smtClean="0">
                <a:solidFill>
                  <a:srgbClr val="FFC000"/>
                </a:solidFill>
              </a:rPr>
              <a:t> следовательно и психологический комфорт на уроке создаёт сам педагог.</a:t>
            </a:r>
            <a:endParaRPr lang="ru-RU" sz="360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8185150" cy="386715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sz="2000" b="1" smtClean="0">
                <a:solidFill>
                  <a:srgbClr val="FFC000"/>
                </a:solidFill>
              </a:rPr>
              <a:t> Старайтесь:</a:t>
            </a:r>
          </a:p>
          <a:p>
            <a:pPr eaLnBrk="1" hangingPunct="1">
              <a:lnSpc>
                <a:spcPct val="70000"/>
              </a:lnSpc>
            </a:pPr>
            <a:r>
              <a:rPr lang="ru-RU" sz="2000" b="1" smtClean="0"/>
              <a:t>Видеть в каждом ученике уникальную личность. </a:t>
            </a:r>
          </a:p>
          <a:p>
            <a:pPr eaLnBrk="1" hangingPunct="1">
              <a:lnSpc>
                <a:spcPct val="70000"/>
              </a:lnSpc>
            </a:pPr>
            <a:r>
              <a:rPr lang="ru-RU" sz="1800" i="1" smtClean="0">
                <a:solidFill>
                  <a:schemeClr val="hlink"/>
                </a:solidFill>
                <a:latin typeface="Sylfaen" pitchFamily="18" charset="0"/>
              </a:rPr>
              <a:t>                                         </a:t>
            </a:r>
            <a:r>
              <a:rPr lang="ru-RU" sz="1800" b="1" smtClean="0">
                <a:solidFill>
                  <a:schemeClr val="hlink"/>
                </a:solidFill>
              </a:rPr>
              <a:t>«</a:t>
            </a:r>
            <a:r>
              <a:rPr lang="ru-RU" sz="1900" b="1" smtClean="0">
                <a:solidFill>
                  <a:schemeClr val="hlink"/>
                </a:solidFill>
              </a:rPr>
              <a:t>Все дети талантливы». </a:t>
            </a:r>
            <a:r>
              <a:rPr lang="ru-RU" sz="1900" b="1" smtClean="0">
                <a:solidFill>
                  <a:schemeClr val="hlink"/>
                </a:solidFill>
                <a:latin typeface="Sylfaen" pitchFamily="18" charset="0"/>
              </a:rPr>
              <a:t> </a:t>
            </a:r>
          </a:p>
          <a:p>
            <a:pPr eaLnBrk="1" hangingPunct="1">
              <a:lnSpc>
                <a:spcPct val="70000"/>
              </a:lnSpc>
            </a:pPr>
            <a:endParaRPr lang="ru-RU" sz="1800" smtClean="0">
              <a:solidFill>
                <a:schemeClr val="hlink"/>
              </a:solidFill>
              <a:latin typeface="Sylfae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ru-RU" sz="2000" b="1" smtClean="0"/>
              <a:t>Создавать личности ситуации успеха, одобрения, поддержки, </a:t>
            </a:r>
          </a:p>
          <a:p>
            <a:pPr eaLnBrk="1" hangingPunct="1">
              <a:lnSpc>
                <a:spcPct val="70000"/>
              </a:lnSpc>
            </a:pPr>
            <a:r>
              <a:rPr lang="ru-RU" sz="2000" b="1" smtClean="0"/>
              <a:t>доброжелательности. 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sz="1900" b="1" smtClean="0">
                <a:solidFill>
                  <a:schemeClr val="hlink"/>
                </a:solidFill>
              </a:rPr>
              <a:t>"Учиться  победно!".</a:t>
            </a:r>
            <a:r>
              <a:rPr lang="ru-RU" sz="1900" b="1" smtClean="0"/>
              <a:t> </a:t>
            </a:r>
          </a:p>
          <a:p>
            <a:pPr algn="ctr" eaLnBrk="1" hangingPunct="1">
              <a:lnSpc>
                <a:spcPct val="70000"/>
              </a:lnSpc>
            </a:pPr>
            <a:endParaRPr lang="ru-RU" sz="1800" smtClean="0"/>
          </a:p>
          <a:p>
            <a:pPr eaLnBrk="1" hangingPunct="1">
              <a:lnSpc>
                <a:spcPct val="70000"/>
              </a:lnSpc>
            </a:pPr>
            <a:r>
              <a:rPr lang="ru-RU" sz="2000" smtClean="0"/>
              <a:t> </a:t>
            </a:r>
            <a:r>
              <a:rPr lang="ru-RU" sz="1900" b="1" smtClean="0"/>
              <a:t>Исключить прямое принуждение, а также акценты на отставание и другие недостатки ребенка. 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sz="1900" b="1" smtClean="0">
                <a:solidFill>
                  <a:schemeClr val="hlink"/>
                </a:solidFill>
              </a:rPr>
              <a:t>"Ребенок хорош, а плох его поступок".</a:t>
            </a:r>
            <a:r>
              <a:rPr lang="ru-RU" sz="1900" b="1" smtClean="0"/>
              <a:t> </a:t>
            </a:r>
          </a:p>
          <a:p>
            <a:pPr eaLnBrk="1" hangingPunct="1">
              <a:lnSpc>
                <a:spcPct val="70000"/>
              </a:lnSpc>
            </a:pPr>
            <a:endParaRPr lang="ru-RU" sz="1900" b="1" smtClean="0"/>
          </a:p>
          <a:p>
            <a:pPr eaLnBrk="1" hangingPunct="1">
              <a:lnSpc>
                <a:spcPct val="70000"/>
              </a:lnSpc>
            </a:pPr>
            <a:r>
              <a:rPr lang="ru-RU" sz="1900" b="1" smtClean="0"/>
              <a:t>Предоставлять возможности и помогать детям. 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sz="1900" b="1" smtClean="0">
                <a:solidFill>
                  <a:schemeClr val="hlink"/>
                </a:solidFill>
              </a:rPr>
              <a:t>"В каждом ребенке – чудо, ожидай его".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1268413"/>
            <a:ext cx="6553200" cy="2376487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ru-RU" sz="2800" i="1" smtClean="0"/>
              <a:t>«Давайте понимать друг друга с полуслова, чтоб, ошибившись раз, не ошибиться снова...»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2800" i="1" smtClean="0"/>
              <a:t>                   слова из песни Булата Окуджавы</a:t>
            </a:r>
          </a:p>
          <a:p>
            <a:pPr marR="0" eaLnBrk="1" hangingPunct="1">
              <a:lnSpc>
                <a:spcPct val="80000"/>
              </a:lnSpc>
            </a:pPr>
            <a:endParaRPr lang="ru-RU" sz="2800" i="1" smtClean="0"/>
          </a:p>
          <a:p>
            <a:pPr marR="0" eaLnBrk="1" hangingPunct="1">
              <a:lnSpc>
                <a:spcPct val="80000"/>
              </a:lnSpc>
            </a:pPr>
            <a:endParaRPr lang="ru-RU" sz="2800" i="1" smtClean="0"/>
          </a:p>
          <a:p>
            <a:pPr marR="0" eaLnBrk="1" hangingPunct="1">
              <a:lnSpc>
                <a:spcPct val="80000"/>
              </a:lnSpc>
            </a:pPr>
            <a:endParaRPr lang="ru-RU" sz="2800" i="1" smtClean="0"/>
          </a:p>
          <a:p>
            <a:pPr marR="0" eaLnBrk="1" hangingPunct="1">
              <a:lnSpc>
                <a:spcPct val="80000"/>
              </a:lnSpc>
            </a:pPr>
            <a:endParaRPr lang="ru-RU" sz="2800" i="1" smtClean="0"/>
          </a:p>
          <a:p>
            <a:pPr marR="0" eaLnBrk="1" hangingPunct="1">
              <a:lnSpc>
                <a:spcPct val="80000"/>
              </a:lnSpc>
            </a:pPr>
            <a:endParaRPr lang="ru-RU" sz="2800" i="1" smtClean="0"/>
          </a:p>
          <a:p>
            <a:pPr marR="0" eaLnBrk="1" hangingPunct="1">
              <a:lnSpc>
                <a:spcPct val="80000"/>
              </a:lnSpc>
            </a:pPr>
            <a:endParaRPr lang="ru-RU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500" smtClean="0"/>
              <a:t>- Комфорт (психологический) </a:t>
            </a:r>
            <a:br>
              <a:rPr lang="ru-RU" sz="4500" smtClean="0"/>
            </a:br>
            <a:endParaRPr lang="ru-RU" sz="45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071688"/>
            <a:ext cx="8258175" cy="435768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2000" smtClean="0"/>
              <a:t>Комфорт - заимствовано из английского языка, где comfort «поддержка, укрепление» («Этимологический словарь», Н. М. Шанский).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083763"/>
                </a:solidFill>
              </a:rPr>
              <a:t>Комфорт - условия жизни, пребывания, обстановка, обеспечивающие удобство, спокойствие и уют. («Толковый словарь русского языка», С. И. Ожегов).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Психологический комфорт - условия жизни, при которых ребенок чувствует себя спокойно, нет необходимости защищаться.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2875" y="214313"/>
            <a:ext cx="9001125" cy="428625"/>
          </a:xfrm>
        </p:spPr>
        <p:txBody>
          <a:bodyPr/>
          <a:lstStyle/>
          <a:p>
            <a:pPr eaLnBrk="1" hangingPunct="1"/>
            <a:endParaRPr lang="ru-RU" sz="12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8143875" cy="5857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smtClean="0">
                <a:latin typeface="Arial" pitchFamily="34" charset="0"/>
                <a:cs typeface="Arial" pitchFamily="34" charset="0"/>
              </a:rPr>
              <a:t> В связи с введением  ФГОС второго поколения очень важным становится </a:t>
            </a:r>
            <a:r>
              <a:rPr lang="ru-RU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создание в школе атмосферы психологического комфорта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>
                <a:latin typeface="Arial" pitchFamily="34" charset="0"/>
                <a:cs typeface="Arial" pitchFamily="34" charset="0"/>
              </a:rPr>
              <a:t>Это декларируется в законе РФ “Об образовании”.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>
                <a:latin typeface="Arial" pitchFamily="34" charset="0"/>
                <a:cs typeface="Arial" pitchFamily="34" charset="0"/>
              </a:rPr>
              <a:t> В статье 56.3 говорится “о прекращении трудового договора с педагогом в случае применения, в том числе однократного, методов воспитания, связанных с физическим и (или) психологическим насилием над личностью обучающегося”.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>
                <a:latin typeface="Arial" pitchFamily="34" charset="0"/>
                <a:cs typeface="Arial" pitchFamily="34" charset="0"/>
              </a:rPr>
              <a:t>Статья 32.3 “Образовательное учреждение несет ответственность за качество образования своих выпускников”. Наличие или отсутствие психологического комфорта оказывает влияние на состояние психики школьника, его желание учиться, а в итоге – на его успеваемость.</a:t>
            </a:r>
            <a:r>
              <a:rPr lang="ru-RU" sz="180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smtClean="0">
                <a:latin typeface="Arial" pitchFamily="34" charset="0"/>
                <a:cs typeface="Arial" pitchFamily="34" charset="0"/>
              </a:rPr>
            </a:br>
            <a:endParaRPr lang="ru-RU" sz="1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  <p:pic>
        <p:nvPicPr>
          <p:cNvPr id="9220" name="Picture 6" descr="MCj00890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0"/>
            <a:ext cx="1979612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200" smtClean="0"/>
              <a:t>Правила внутреннего трудового распорядка для работников   ГБОУ школы № 534</a:t>
            </a:r>
          </a:p>
          <a:p>
            <a:r>
              <a:rPr lang="ru-RU" sz="2200" smtClean="0"/>
              <a:t>3. Работник школы обязан:</a:t>
            </a:r>
          </a:p>
          <a:p>
            <a:r>
              <a:rPr lang="ru-RU" sz="2200" smtClean="0"/>
              <a:t>3.3 Соблюдать права, свободы и законные интересы обучающихся, воздерживаться от действий, мешающих другим работникам выполнять их трудовые обязанности.</a:t>
            </a:r>
          </a:p>
          <a:p>
            <a:r>
              <a:rPr lang="ru-RU" sz="2200" smtClean="0"/>
              <a:t>3.9 Быть вежливым, внимательным к детям, родителям (законным представителям) и членам коллектива, не унижать их честь и достоинство, знать и уважать права участников  образовательного процесса</a:t>
            </a:r>
          </a:p>
          <a:p>
            <a:r>
              <a:rPr lang="ru-RU" sz="2200" smtClean="0"/>
              <a:t>3.11 Достойно вести себя на работе,  в быту и общественных местах.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600" smtClean="0">
                <a:solidFill>
                  <a:srgbClr val="7D0329"/>
                </a:solidFill>
              </a:rPr>
              <a:t>Оценка контроля качества</a:t>
            </a:r>
            <a:br>
              <a:rPr lang="ru-RU" sz="4600" smtClean="0">
                <a:solidFill>
                  <a:srgbClr val="7D0329"/>
                </a:solidFill>
              </a:rPr>
            </a:br>
            <a:r>
              <a:rPr lang="ru-RU" sz="4600" smtClean="0">
                <a:solidFill>
                  <a:srgbClr val="7D0329"/>
                </a:solidFill>
              </a:rPr>
              <a:t>образования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/>
              <a:t>1.Комплексный анализ урока (основные требования к уроку)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ПСИХОЛОГИЧЕСКИЙ МИКРОКЛИМАТ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( учитель на уроке)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-организует содержательную, интересную работу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- избегает морализирования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-влияет только методом убеждения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-при оценке ответа не переходит на оценку личности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-в пример ставит работу самого ученика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-не допускает критических замечаний в начале работы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- формирует позитивную самооценку ученика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-оптимистическое мажорное настроение учителя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-отношение к отдельным учащимся с учётом индивидуальных особенностей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28600"/>
            <a:ext cx="8553450" cy="968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smtClean="0">
                <a:solidFill>
                  <a:srgbClr val="002060"/>
                </a:solidFill>
              </a:rPr>
              <a:t>Благоприятный психологический климат на уроке.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563938" y="1557338"/>
            <a:ext cx="5275262" cy="4538662"/>
          </a:xfrm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ru-RU" b="1" smtClean="0">
                <a:solidFill>
                  <a:srgbClr val="C00000"/>
                </a:solidFill>
              </a:rPr>
              <a:t>     </a:t>
            </a:r>
            <a:r>
              <a:rPr lang="ru-RU" sz="2200" b="1" smtClean="0">
                <a:solidFill>
                  <a:srgbClr val="C00000"/>
                </a:solidFill>
              </a:rPr>
              <a:t>Благоприятный психологический климат на уроке служит одним из показателей успешности его проведения: заряд положительных эмоций, полученных школьниками и самим учителем определяет позитивное воздействие школы на здоровье. </a:t>
            </a:r>
          </a:p>
        </p:txBody>
      </p:sp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341438"/>
            <a:ext cx="33020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8786813" cy="928688"/>
          </a:xfrm>
        </p:spPr>
        <p:txBody>
          <a:bodyPr>
            <a:normAutofit/>
          </a:bodyPr>
          <a:lstStyle/>
          <a:p>
            <a:r>
              <a:rPr lang="ru-RU" sz="1800" i="1" smtClean="0">
                <a:solidFill>
                  <a:srgbClr val="0B5395"/>
                </a:solidFill>
                <a:latin typeface="Verdana" pitchFamily="34" charset="0"/>
                <a:cs typeface="Times New Roman" pitchFamily="18" charset="0"/>
              </a:rPr>
              <a:t/>
            </a:r>
            <a:br>
              <a:rPr lang="ru-RU" sz="1800" i="1" smtClean="0">
                <a:solidFill>
                  <a:srgbClr val="0B5395"/>
                </a:solidFill>
                <a:latin typeface="Verdana" pitchFamily="34" charset="0"/>
                <a:cs typeface="Times New Roman" pitchFamily="18" charset="0"/>
              </a:rPr>
            </a:br>
            <a:r>
              <a:rPr lang="ru-RU" sz="1800" i="1" smtClean="0">
                <a:solidFill>
                  <a:srgbClr val="0B5395"/>
                </a:solidFill>
                <a:latin typeface="Verdana" pitchFamily="34" charset="0"/>
                <a:cs typeface="Times New Roman" pitchFamily="18" charset="0"/>
              </a:rPr>
              <a:t>    </a:t>
            </a:r>
            <a:br>
              <a:rPr lang="ru-RU" sz="1800" i="1" smtClean="0">
                <a:solidFill>
                  <a:srgbClr val="0B5395"/>
                </a:solidFill>
                <a:latin typeface="Verdana" pitchFamily="34" charset="0"/>
                <a:cs typeface="Times New Roman" pitchFamily="18" charset="0"/>
              </a:rPr>
            </a:br>
            <a:r>
              <a:rPr lang="ru-RU" sz="1800" i="1" smtClean="0">
                <a:solidFill>
                  <a:srgbClr val="0B5395"/>
                </a:solidFill>
                <a:latin typeface="Verdana" pitchFamily="34" charset="0"/>
                <a:cs typeface="Times New Roman" pitchFamily="18" charset="0"/>
              </a:rPr>
              <a:t/>
            </a:r>
            <a:br>
              <a:rPr lang="ru-RU" sz="1800" i="1" smtClean="0">
                <a:solidFill>
                  <a:srgbClr val="0B5395"/>
                </a:solidFill>
                <a:latin typeface="Verdana" pitchFamily="34" charset="0"/>
                <a:cs typeface="Times New Roman" pitchFamily="18" charset="0"/>
              </a:rPr>
            </a:br>
            <a:r>
              <a:rPr lang="ru-RU" sz="1800" i="1" smtClean="0">
                <a:solidFill>
                  <a:srgbClr val="0B5395"/>
                </a:solidFill>
                <a:latin typeface="Verdana" pitchFamily="34" charset="0"/>
                <a:cs typeface="Times New Roman" pitchFamily="18" charset="0"/>
              </a:rPr>
              <a:t>    </a:t>
            </a:r>
            <a:r>
              <a:rPr lang="ru-RU" sz="2400" i="1" smtClean="0">
                <a:solidFill>
                  <a:srgbClr val="0B5395"/>
                </a:solidFill>
                <a:latin typeface="Verdana" pitchFamily="34" charset="0"/>
                <a:cs typeface="Times New Roman" pitchFamily="18" charset="0"/>
              </a:rPr>
              <a:t>Результаты анкетирования учащихся 1- 4</a:t>
            </a:r>
            <a:r>
              <a:rPr lang="ru-RU" sz="2500" smtClean="0"/>
              <a:t>   классов</a:t>
            </a:r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1200" y="1039813"/>
          <a:ext cx="7905750" cy="5492750"/>
        </p:xfrm>
        <a:graphic>
          <a:graphicData uri="http://schemas.openxmlformats.org/presentationml/2006/ole">
            <p:oleObj spid="_x0000_s1026" name="Worksheet" r:id="rId3" imgW="8239125" imgH="57245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3573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Почему  ученик чувствует себя некомфортно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(высказывания из анкет)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88" y="1785938"/>
          <a:ext cx="8329642" cy="4682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242"/>
                <a:gridCol w="2743200"/>
                <a:gridCol w="2743200"/>
              </a:tblGrid>
              <a:tr h="60101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2 класс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3 класс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4 класс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101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Опаздываю</a:t>
                      </a:r>
                      <a:r>
                        <a:rPr lang="ru-RU" b="1" i="1" baseline="0" dirty="0" smtClean="0"/>
                        <a:t> на уроки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Плохое поведение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Неорганизованность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37372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Иногда</a:t>
                      </a:r>
                      <a:r>
                        <a:rPr lang="ru-RU" b="1" i="1" baseline="0" dirty="0" smtClean="0"/>
                        <a:t> что- </a:t>
                      </a:r>
                      <a:r>
                        <a:rPr lang="ru-RU" b="1" i="1" baseline="0" dirty="0" err="1" smtClean="0"/>
                        <a:t>нибудь</a:t>
                      </a:r>
                      <a:r>
                        <a:rPr lang="ru-RU" b="1" i="1" baseline="0" dirty="0" smtClean="0"/>
                        <a:t> забываю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Из- за плохих отметок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Не</a:t>
                      </a:r>
                      <a:r>
                        <a:rPr lang="ru-RU" b="1" i="1" baseline="0" dirty="0" smtClean="0"/>
                        <a:t> выполняю домашнее задание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1016">
                <a:tc>
                  <a:txBody>
                    <a:bodyPr/>
                    <a:lstStyle/>
                    <a:p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Очень часто теряю вещи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1016">
                <a:tc>
                  <a:txBody>
                    <a:bodyPr/>
                    <a:lstStyle/>
                    <a:p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1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1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704850"/>
            <a:ext cx="885825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smtClean="0">
                <a:solidFill>
                  <a:srgbClr val="002060"/>
                </a:solidFill>
              </a:rPr>
              <a:t/>
            </a:r>
            <a:br>
              <a:rPr lang="ru-RU" sz="3600" smtClean="0">
                <a:solidFill>
                  <a:srgbClr val="002060"/>
                </a:solidFill>
              </a:rPr>
            </a:br>
            <a:r>
              <a:rPr lang="ru-RU" sz="3600" b="1" smtClean="0">
                <a:solidFill>
                  <a:srgbClr val="002060"/>
                </a:solidFill>
              </a:rPr>
              <a:t>Критерии эффективного урока с точки зрения сохранения здоровья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7375"/>
            <a:ext cx="8258175" cy="36433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Отсутствие усталости у детей и учителя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B050"/>
                </a:solidFill>
              </a:rPr>
              <a:t>Положительный эмоциональный настрой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Удовлетворение от сделанной работы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Желание продолжать работу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Создание ситуации успеха </a:t>
            </a:r>
            <a:r>
              <a:rPr lang="ru-RU" b="1" dirty="0" smtClean="0"/>
              <a:t>как один из факторов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обеспечения психологического комфорта на уроке </a:t>
            </a:r>
            <a:r>
              <a:rPr lang="ru-RU" b="1" dirty="0" smtClean="0"/>
              <a:t>(из опыта работы учителей).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  <p:pic>
        <p:nvPicPr>
          <p:cNvPr id="14340" name="Picture 12" descr="MCj008895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4572000"/>
            <a:ext cx="1492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541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a_AssuanTitul3DUp</vt:lpstr>
      <vt:lpstr>Webdings</vt:lpstr>
      <vt:lpstr>Verdana</vt:lpstr>
      <vt:lpstr>Times New Roman</vt:lpstr>
      <vt:lpstr>Sylfaen</vt:lpstr>
      <vt:lpstr>Поток</vt:lpstr>
      <vt:lpstr>Лист Microsoft Office Excel 97-2003</vt:lpstr>
      <vt:lpstr> «И нам дано предугадать, как наше слово отзовется?..» </vt:lpstr>
      <vt:lpstr>- Комфорт (психологический)  </vt:lpstr>
      <vt:lpstr>Слайд 3</vt:lpstr>
      <vt:lpstr>Слайд 4</vt:lpstr>
      <vt:lpstr>Оценка контроля качества образования</vt:lpstr>
      <vt:lpstr>Благоприятный психологический климат на уроке.</vt:lpstr>
      <vt:lpstr>           Результаты анкетирования учащихся 1- 4   классов</vt:lpstr>
      <vt:lpstr>Почему  ученик чувствует себя некомфортно (высказывания из анкет)</vt:lpstr>
      <vt:lpstr> Критерии эффективного урока с точки зрения сохранения здоровья</vt:lpstr>
      <vt:lpstr>      Успешное проведение урока,  следовательно и психологический комфорт на уроке создаёт сам педагог.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First</dc:creator>
  <cp:lastModifiedBy>ПВ АИ</cp:lastModifiedBy>
  <cp:revision>28</cp:revision>
  <dcterms:modified xsi:type="dcterms:W3CDTF">2014-12-23T22:05:21Z</dcterms:modified>
</cp:coreProperties>
</file>