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257" r:id="rId3"/>
    <p:sldId id="258" r:id="rId4"/>
    <p:sldId id="268" r:id="rId5"/>
    <p:sldId id="260" r:id="rId6"/>
    <p:sldId id="263" r:id="rId7"/>
    <p:sldId id="264" r:id="rId8"/>
    <p:sldId id="265" r:id="rId9"/>
    <p:sldId id="26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681651"/>
    <a:srgbClr val="800080"/>
    <a:srgbClr val="7535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346" y="-62"/>
      </p:cViewPr>
      <p:guideLst>
        <p:guide orient="horz" pos="2160"/>
        <p:guide pos="2880"/>
      </p:guideLst>
    </p:cSldViewPr>
  </p:slideViewPr>
  <p:notesTextViewPr>
    <p:cViewPr>
      <p:scale>
        <a:sx n="100" d="100"/>
        <a:sy n="100" d="100"/>
      </p:scale>
      <p:origin x="0" y="0"/>
    </p:cViewPr>
  </p:notesTextViewPr>
  <p:notesViewPr>
    <p:cSldViewPr>
      <p:cViewPr varScale="1">
        <p:scale>
          <a:sx n="74" d="100"/>
          <a:sy n="74" d="100"/>
        </p:scale>
        <p:origin x="-2208" y="-8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E2BCD-B765-488C-A113-97BE3BCEBEBA}" type="datetimeFigureOut">
              <a:rPr lang="ru-RU" smtClean="0"/>
              <a:pPr/>
              <a:t>29.09.2012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EEE04-F79B-4AE5-9DA3-4F3D78323A22}"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6EEE04-F79B-4AE5-9DA3-4F3D78323A22}" type="slidenum">
              <a:rPr lang="ru-RU" smtClean="0"/>
              <a:pPr/>
              <a:t>3</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96EEE04-F79B-4AE5-9DA3-4F3D78323A22}" type="slidenum">
              <a:rPr lang="ru-RU" smtClean="0"/>
              <a:pPr/>
              <a:t>24</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19" name="Нижний колонтитул 18"/>
          <p:cNvSpPr>
            <a:spLocks noGrp="1"/>
          </p:cNvSpPr>
          <p:nvPr>
            <p:ph type="ftr" sz="quarter" idx="11"/>
          </p:nvPr>
        </p:nvSpPr>
        <p:spPr/>
        <p:txBody>
          <a:bodyPr/>
          <a:lstStyle/>
          <a:p>
            <a:endParaRPr lang="ru-RU" dirty="0"/>
          </a:p>
        </p:txBody>
      </p:sp>
      <p:sp>
        <p:nvSpPr>
          <p:cNvPr id="27" name="Номер слайда 26"/>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49152C8-ED90-423E-9DCD-7068286EE4C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F70B6E2-46C5-45A3-8635-778B98FF072F}" type="datetimeFigureOut">
              <a:rPr lang="ru-RU" smtClean="0"/>
              <a:pPr/>
              <a:t>29.09.2012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F49152C8-ED90-423E-9DCD-7068286EE4C2}"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dirty="0"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70B6E2-46C5-45A3-8635-778B98FF072F}" type="datetimeFigureOut">
              <a:rPr lang="ru-RU" smtClean="0"/>
              <a:pPr/>
              <a:t>29.09.2012</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49152C8-ED90-423E-9DCD-7068286EE4C2}"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785794"/>
            <a:ext cx="7851648" cy="2414606"/>
          </a:xfrm>
        </p:spPr>
        <p:txBody>
          <a:bodyPr>
            <a:normAutofit fontScale="90000"/>
          </a:bodyPr>
          <a:lstStyle/>
          <a:p>
            <a:r>
              <a:rPr lang="ru-RU" dirty="0" smtClean="0"/>
              <a:t>		Художественно- познавательная литература 20-30-х годов </a:t>
            </a:r>
            <a:endParaRPr lang="ru-RU" dirty="0"/>
          </a:p>
        </p:txBody>
      </p:sp>
      <p:sp>
        <p:nvSpPr>
          <p:cNvPr id="3" name="Подзаголовок 2"/>
          <p:cNvSpPr>
            <a:spLocks noGrp="1"/>
          </p:cNvSpPr>
          <p:nvPr>
            <p:ph type="subTitle" idx="1"/>
          </p:nvPr>
        </p:nvSpPr>
        <p:spPr>
          <a:xfrm>
            <a:off x="533400" y="3228536"/>
            <a:ext cx="8467756" cy="2843670"/>
          </a:xfrm>
        </p:spPr>
        <p:txBody>
          <a:bodyPr>
            <a:normAutofit/>
          </a:bodyPr>
          <a:lstStyle/>
          <a:p>
            <a:endParaRPr lang="ru-RU" sz="2000" dirty="0" smtClean="0">
              <a:solidFill>
                <a:srgbClr val="7030A0"/>
              </a:solidFill>
            </a:endParaRPr>
          </a:p>
          <a:p>
            <a:endParaRPr lang="ru-RU" sz="2000" dirty="0" smtClean="0">
              <a:solidFill>
                <a:srgbClr val="7030A0"/>
              </a:solidFill>
            </a:endParaRPr>
          </a:p>
          <a:p>
            <a:r>
              <a:rPr lang="ru-RU" sz="2800" dirty="0" smtClean="0">
                <a:solidFill>
                  <a:schemeClr val="tx2">
                    <a:lumMod val="90000"/>
                  </a:schemeClr>
                </a:solidFill>
              </a:rPr>
              <a:t> Михаила Михайловича Пришвина</a:t>
            </a:r>
          </a:p>
          <a:p>
            <a:endParaRPr lang="ru-RU" sz="2000" dirty="0" smtClean="0">
              <a:solidFill>
                <a:schemeClr val="tx2">
                  <a:lumMod val="90000"/>
                </a:schemeClr>
              </a:solidFill>
            </a:endParaRPr>
          </a:p>
          <a:p>
            <a:r>
              <a:rPr lang="ru-RU" sz="2800" dirty="0" smtClean="0">
                <a:solidFill>
                  <a:schemeClr val="tx2">
                    <a:lumMod val="90000"/>
                  </a:schemeClr>
                </a:solidFill>
              </a:rPr>
              <a:t>Бориса Степановича Житкова</a:t>
            </a:r>
          </a:p>
        </p:txBody>
      </p:sp>
      <p:sp>
        <p:nvSpPr>
          <p:cNvPr id="5" name="Прямоугольник 4"/>
          <p:cNvSpPr/>
          <p:nvPr/>
        </p:nvSpPr>
        <p:spPr>
          <a:xfrm>
            <a:off x="4357686" y="3286124"/>
            <a:ext cx="3214710" cy="584775"/>
          </a:xfrm>
          <a:prstGeom prst="rect">
            <a:avLst/>
          </a:prstGeom>
          <a:noFill/>
        </p:spPr>
        <p:txBody>
          <a:bodyPr wrap="square" lIns="91440" tIns="45720" rIns="91440" bIns="45720">
            <a:spAutoFit/>
          </a:bodyPr>
          <a:lstStyle/>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Творчество</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050" name="Picture 2" descr="C:\Documents and Settings\Admin\Рабочий стол\ПРЕЗИНТАЦИЯ\Пришвин\mm656_27_02_01.jpg"/>
          <p:cNvPicPr>
            <a:picLocks noChangeAspect="1" noChangeArrowheads="1"/>
          </p:cNvPicPr>
          <p:nvPr/>
        </p:nvPicPr>
        <p:blipFill>
          <a:blip r:embed="rId2"/>
          <a:srcRect/>
          <a:stretch>
            <a:fillRect/>
          </a:stretch>
        </p:blipFill>
        <p:spPr bwMode="auto">
          <a:xfrm>
            <a:off x="357158" y="2428868"/>
            <a:ext cx="1357322" cy="20902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51" name="Picture 3" descr="C:\Documents and Settings\Admin\Рабочий стол\ПРЕЗИНТАЦИЯ\Житков\Boris_Zhitkov__Chto_ya_videl.jpg"/>
          <p:cNvPicPr>
            <a:picLocks noChangeAspect="1" noChangeArrowheads="1"/>
          </p:cNvPicPr>
          <p:nvPr/>
        </p:nvPicPr>
        <p:blipFill>
          <a:blip r:embed="rId3"/>
          <a:srcRect/>
          <a:stretch>
            <a:fillRect/>
          </a:stretch>
        </p:blipFill>
        <p:spPr bwMode="auto">
          <a:xfrm>
            <a:off x="2285984" y="4643446"/>
            <a:ext cx="1214446" cy="17837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122" name="Picture 2" descr="C:\Documents and Settings\Admin\Рабочий стол\ПРЕЗИНТАЦИЯ\Пришвин\m_2763.jpg"/>
          <p:cNvPicPr>
            <a:picLocks noChangeAspect="1" noChangeArrowheads="1"/>
          </p:cNvPicPr>
          <p:nvPr/>
        </p:nvPicPr>
        <p:blipFill>
          <a:blip r:embed="rId4"/>
          <a:srcRect/>
          <a:stretch>
            <a:fillRect/>
          </a:stretch>
        </p:blipFill>
        <p:spPr bwMode="auto">
          <a:xfrm>
            <a:off x="2000232" y="2571744"/>
            <a:ext cx="1809752" cy="135731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124" name="Picture 4" descr="C:\Documents and Settings\Admin\Рабочий стол\ПРЕЗИНТАЦИЯ\Житков\02lab0eov1272742678.jpg"/>
          <p:cNvPicPr>
            <a:picLocks noChangeAspect="1" noChangeArrowheads="1"/>
          </p:cNvPicPr>
          <p:nvPr/>
        </p:nvPicPr>
        <p:blipFill>
          <a:blip r:embed="rId5"/>
          <a:srcRect/>
          <a:stretch>
            <a:fillRect/>
          </a:stretch>
        </p:blipFill>
        <p:spPr bwMode="auto">
          <a:xfrm>
            <a:off x="642910" y="4714883"/>
            <a:ext cx="1438272" cy="19568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072494" cy="1247798"/>
          </a:xfrm>
        </p:spPr>
        <p:txBody>
          <a:bodyPr/>
          <a:lstStyle/>
          <a:p>
            <a:r>
              <a:rPr lang="ru-RU" sz="4800" dirty="0" smtClean="0">
                <a:solidFill>
                  <a:srgbClr val="002060"/>
                </a:solidFill>
              </a:rPr>
              <a:t>                 </a:t>
            </a:r>
            <a:endParaRPr lang="ru-RU" sz="4800" dirty="0">
              <a:solidFill>
                <a:srgbClr val="002060"/>
              </a:solidFill>
            </a:endParaRPr>
          </a:p>
        </p:txBody>
      </p:sp>
      <p:sp>
        <p:nvSpPr>
          <p:cNvPr id="3" name="Текст 2"/>
          <p:cNvSpPr>
            <a:spLocks noGrp="1"/>
          </p:cNvSpPr>
          <p:nvPr>
            <p:ph type="body" idx="2"/>
          </p:nvPr>
        </p:nvSpPr>
        <p:spPr>
          <a:xfrm>
            <a:off x="214282" y="2285992"/>
            <a:ext cx="3643338" cy="3929090"/>
          </a:xfrm>
        </p:spPr>
        <p:txBody>
          <a:bodyPr>
            <a:normAutofit fontScale="92500" lnSpcReduction="20000"/>
          </a:bodyPr>
          <a:lstStyle/>
          <a:p>
            <a:r>
              <a:rPr lang="ru-RU" sz="2000" dirty="0" smtClean="0">
                <a:solidFill>
                  <a:srgbClr val="002060"/>
                </a:solidFill>
              </a:rPr>
              <a:t>  </a:t>
            </a:r>
            <a:r>
              <a:rPr lang="ru-RU" sz="2000" dirty="0" smtClean="0">
                <a:solidFill>
                  <a:srgbClr val="7030A0"/>
                </a:solidFill>
              </a:rPr>
              <a:t>М.М. Пришвин был один из   певцов природы, завещавших детям любить ее тайны, не стремясь что – то в ней ломать и переделывать.</a:t>
            </a:r>
          </a:p>
          <a:p>
            <a:endParaRPr lang="ru-RU" sz="2000" dirty="0" smtClean="0">
              <a:solidFill>
                <a:srgbClr val="002060"/>
              </a:solidFill>
            </a:endParaRPr>
          </a:p>
          <a:p>
            <a:r>
              <a:rPr lang="ru-RU" sz="2000" i="1" dirty="0" smtClean="0">
                <a:solidFill>
                  <a:srgbClr val="002060"/>
                </a:solidFill>
              </a:rPr>
              <a:t>« Если бы природа могла чувствовать благодарность к человеку за то, что он проник в ее жизнь и воспел ее, то прежде всего эта благодарность выпала бы на долю Михаила Михайловича Пришвина»</a:t>
            </a:r>
          </a:p>
          <a:p>
            <a:r>
              <a:rPr lang="ru-RU" sz="2000" i="1" dirty="0" smtClean="0">
                <a:solidFill>
                  <a:schemeClr val="accent2">
                    <a:lumMod val="50000"/>
                  </a:schemeClr>
                </a:solidFill>
              </a:rPr>
              <a:t>     </a:t>
            </a:r>
            <a:r>
              <a:rPr lang="ru-RU" sz="2000" i="1" dirty="0" smtClean="0"/>
              <a:t>Константин Паустовский</a:t>
            </a:r>
          </a:p>
          <a:p>
            <a:r>
              <a:rPr lang="ru-RU" sz="2000" i="1" dirty="0" smtClean="0"/>
              <a:t> </a:t>
            </a:r>
          </a:p>
          <a:p>
            <a:endParaRPr lang="ru-RU" sz="2000" i="1" dirty="0" smtClean="0">
              <a:solidFill>
                <a:srgbClr val="002060"/>
              </a:solidFill>
            </a:endParaRPr>
          </a:p>
          <a:p>
            <a:endParaRPr lang="ru-RU" sz="2000" i="1" dirty="0" smtClean="0">
              <a:solidFill>
                <a:srgbClr val="002060"/>
              </a:solidFill>
            </a:endParaRPr>
          </a:p>
          <a:p>
            <a:endParaRPr lang="ru-RU" sz="2000" dirty="0">
              <a:solidFill>
                <a:srgbClr val="002060"/>
              </a:solidFill>
            </a:endParaRPr>
          </a:p>
        </p:txBody>
      </p:sp>
      <p:sp>
        <p:nvSpPr>
          <p:cNvPr id="5" name="Прямоугольник 4"/>
          <p:cNvSpPr/>
          <p:nvPr/>
        </p:nvSpPr>
        <p:spPr>
          <a:xfrm>
            <a:off x="714348" y="285728"/>
            <a:ext cx="7358114"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Михаил Михайлович Пришвин</a:t>
            </a:r>
          </a:p>
          <a:p>
            <a:pPr algn="ctr"/>
            <a:r>
              <a:rPr lang="ru-R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(1873-1954)</a:t>
            </a:r>
          </a:p>
          <a:p>
            <a:pPr algn="ct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123" name="Picture 3" descr="C:\Documents and Settings\Admin\Рабочий стол\ПРЕЗИНТАЦИЯ\Пришвин\pisateli_20_12.jpg"/>
          <p:cNvPicPr>
            <a:picLocks noGrp="1" noChangeAspect="1" noChangeArrowheads="1"/>
          </p:cNvPicPr>
          <p:nvPr>
            <p:ph sz="half" idx="1"/>
          </p:nvPr>
        </p:nvPicPr>
        <p:blipFill>
          <a:blip r:embed="rId2"/>
          <a:srcRect/>
          <a:stretch>
            <a:fillRect/>
          </a:stretch>
        </p:blipFill>
        <p:spPr bwMode="auto">
          <a:xfrm>
            <a:off x="4714876" y="2116338"/>
            <a:ext cx="3436683" cy="4313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Admin\Рабочий стол\ПРЕЗИНТАЦИЯ\Пришвин\0006-006-Misha-Prishvin-8-let.jpg"/>
          <p:cNvPicPr>
            <a:picLocks noChangeAspect="1" noChangeArrowheads="1"/>
          </p:cNvPicPr>
          <p:nvPr/>
        </p:nvPicPr>
        <p:blipFill>
          <a:blip r:embed="rId2"/>
          <a:srcRect/>
          <a:stretch>
            <a:fillRect/>
          </a:stretch>
        </p:blipFill>
        <p:spPr bwMode="auto">
          <a:xfrm>
            <a:off x="1214414" y="1571612"/>
            <a:ext cx="6786610" cy="5089958"/>
          </a:xfrm>
          <a:prstGeom prst="rect">
            <a:avLst/>
          </a:prstGeom>
          <a:ln>
            <a:noFill/>
          </a:ln>
          <a:effectLst>
            <a:softEdge rad="112500"/>
          </a:effectLst>
        </p:spPr>
      </p:pic>
      <p:sp>
        <p:nvSpPr>
          <p:cNvPr id="6147" name="Rectangle 3"/>
          <p:cNvSpPr>
            <a:spLocks noChangeArrowheads="1"/>
          </p:cNvSpPr>
          <p:nvPr/>
        </p:nvSpPr>
        <p:spPr bwMode="auto">
          <a:xfrm>
            <a:off x="1357290" y="642918"/>
            <a:ext cx="62865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dirty="0">
                <a:solidFill>
                  <a:srgbClr val="548DD4"/>
                </a:solidFill>
                <a:latin typeface="Calibri" pitchFamily="34" charset="0"/>
                <a:ea typeface="Calibri" pitchFamily="34" charset="0"/>
                <a:cs typeface="Times New Roman" pitchFamily="18" charset="0"/>
              </a:rPr>
              <a:t> </a:t>
            </a:r>
            <a:r>
              <a:rPr lang="ru-RU" sz="2800" dirty="0" smtClean="0">
                <a:solidFill>
                  <a:srgbClr val="548DD4"/>
                </a:solidFill>
                <a:latin typeface="Calibri" pitchFamily="34" charset="0"/>
                <a:ea typeface="Calibri" pitchFamily="34" charset="0"/>
                <a:cs typeface="Times New Roman" pitchFamily="18" charset="0"/>
              </a:rPr>
              <a:t>      </a:t>
            </a:r>
            <a:r>
              <a:rPr kumimoji="0" lang="ru-RU" sz="2800" b="0" i="0" u="none" strike="noStrike" cap="none" normalizeH="0" baseline="0" dirty="0" smtClean="0">
                <a:ln>
                  <a:noFill/>
                </a:ln>
                <a:solidFill>
                  <a:srgbClr val="548DD4"/>
                </a:solidFill>
                <a:effectLst/>
                <a:latin typeface="Calibri" pitchFamily="34" charset="0"/>
                <a:ea typeface="Calibri" pitchFamily="34" charset="0"/>
                <a:cs typeface="Times New Roman" pitchFamily="18" charset="0"/>
              </a:rPr>
              <a:t>Михаил Михайлович Пришвин</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1000108"/>
            <a:ext cx="6786610" cy="2607778"/>
          </a:xfrm>
        </p:spPr>
        <p:txBody>
          <a:bodyPr/>
          <a:lstStyle/>
          <a:p>
            <a:r>
              <a:rPr lang="ru-RU" sz="2400" dirty="0" smtClean="0"/>
              <a:t/>
            </a:r>
            <a:br>
              <a:rPr lang="ru-RU" sz="2400" dirty="0" smtClean="0"/>
            </a:br>
            <a:r>
              <a:rPr lang="ru-RU" sz="2400" dirty="0" smtClean="0"/>
              <a:t>    После гимназии Пришвин экстерном закончил </a:t>
            </a:r>
            <a:br>
              <a:rPr lang="ru-RU" sz="2400" dirty="0" smtClean="0"/>
            </a:br>
            <a:r>
              <a:rPr lang="ru-RU" sz="2400" dirty="0" smtClean="0"/>
              <a:t>    Рижский политехнический институт, где стал </a:t>
            </a:r>
            <a:br>
              <a:rPr lang="ru-RU" sz="2400" dirty="0" smtClean="0"/>
            </a:br>
            <a:r>
              <a:rPr lang="ru-RU" sz="2400" dirty="0" smtClean="0"/>
              <a:t>    агрономом. </a:t>
            </a:r>
            <a:br>
              <a:rPr lang="ru-RU" sz="2400" dirty="0" smtClean="0"/>
            </a:br>
            <a:r>
              <a:rPr lang="ru-RU" sz="2400" dirty="0" smtClean="0"/>
              <a:t>    Первые его произведения – сугубо научные </a:t>
            </a:r>
            <a:br>
              <a:rPr lang="ru-RU" sz="2400" dirty="0" smtClean="0"/>
            </a:br>
            <a:r>
              <a:rPr lang="ru-RU" sz="2400" dirty="0" smtClean="0"/>
              <a:t>    статьи по агрономическим проблемам. Свой </a:t>
            </a:r>
            <a:br>
              <a:rPr lang="ru-RU" sz="2400" dirty="0" smtClean="0"/>
            </a:br>
            <a:r>
              <a:rPr lang="ru-RU" sz="2400" dirty="0" smtClean="0"/>
              <a:t>    приход в художественную литературу Пришвин </a:t>
            </a:r>
            <a:br>
              <a:rPr lang="ru-RU" sz="2400" dirty="0" smtClean="0"/>
            </a:br>
            <a:r>
              <a:rPr lang="ru-RU" sz="2400" dirty="0" smtClean="0"/>
              <a:t>    считал счастливой случайностью.</a:t>
            </a:r>
            <a:endParaRPr lang="ru-RU" sz="2400" dirty="0"/>
          </a:p>
        </p:txBody>
      </p:sp>
      <p:sp>
        <p:nvSpPr>
          <p:cNvPr id="3" name="Текст 2"/>
          <p:cNvSpPr>
            <a:spLocks noGrp="1"/>
          </p:cNvSpPr>
          <p:nvPr>
            <p:ph type="body" idx="1"/>
          </p:nvPr>
        </p:nvSpPr>
        <p:spPr>
          <a:xfrm>
            <a:off x="714348" y="4000504"/>
            <a:ext cx="7772400" cy="2428892"/>
          </a:xfrm>
        </p:spPr>
        <p:txBody>
          <a:bodyPr>
            <a:normAutofit fontScale="77500" lnSpcReduction="20000"/>
          </a:bodyPr>
          <a:lstStyle/>
          <a:p>
            <a:r>
              <a:rPr lang="ru-RU" dirty="0" smtClean="0"/>
              <a:t> </a:t>
            </a:r>
            <a:r>
              <a:rPr lang="ru-RU" sz="2700" dirty="0" smtClean="0"/>
              <a:t>Первый рассказ писателя – «Сашок» - был напечатан в детском журнале «Родник», когда автору исполнилось уже 33 года.</a:t>
            </a:r>
          </a:p>
          <a:p>
            <a:r>
              <a:rPr lang="ru-RU" sz="2700" dirty="0" smtClean="0">
                <a:solidFill>
                  <a:schemeClr val="accent1">
                    <a:lumMod val="40000"/>
                    <a:lumOff val="60000"/>
                  </a:schemeClr>
                </a:solidFill>
              </a:rPr>
              <a:t> В этом рассказе возникают темы, которым Пришвин будет привержен всю свою жизнь, - единство неповторимо прекрасной и таинственной природы и взаимосвязь природы и человека.</a:t>
            </a:r>
          </a:p>
          <a:p>
            <a:r>
              <a:rPr lang="ru-RU" sz="2700" dirty="0" smtClean="0"/>
              <a:t> </a:t>
            </a:r>
          </a:p>
        </p:txBody>
      </p:sp>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714356"/>
            <a:ext cx="7958166" cy="962046"/>
          </a:xfrm>
        </p:spPr>
        <p:txBody>
          <a:bodyPr/>
          <a:lstStyle/>
          <a:p>
            <a:r>
              <a:rPr lang="ru-RU" sz="2000" dirty="0" smtClean="0"/>
              <a:t>А широкую известность принесла ему книга очерков «В краю непуганых птиц» (1906), в которой отразились впечатления от поездки по северу России в составе этнографической экспедиции.</a:t>
            </a:r>
            <a:endParaRPr lang="ru-RU" sz="2000" dirty="0"/>
          </a:p>
        </p:txBody>
      </p:sp>
      <p:sp>
        <p:nvSpPr>
          <p:cNvPr id="3" name="Текст 2"/>
          <p:cNvSpPr>
            <a:spLocks noGrp="1"/>
          </p:cNvSpPr>
          <p:nvPr>
            <p:ph type="body" idx="2"/>
          </p:nvPr>
        </p:nvSpPr>
        <p:spPr>
          <a:xfrm>
            <a:off x="685800" y="1785926"/>
            <a:ext cx="2743200" cy="3643338"/>
          </a:xfrm>
        </p:spPr>
        <p:txBody>
          <a:bodyPr/>
          <a:lstStyle/>
          <a:p>
            <a:r>
              <a:rPr lang="ru-RU" dirty="0" smtClean="0">
                <a:solidFill>
                  <a:srgbClr val="800080"/>
                </a:solidFill>
              </a:rPr>
              <a:t> </a:t>
            </a:r>
          </a:p>
          <a:p>
            <a:r>
              <a:rPr lang="ru-RU" sz="2000" i="1" dirty="0" smtClean="0">
                <a:solidFill>
                  <a:srgbClr val="800080"/>
                </a:solidFill>
              </a:rPr>
              <a:t>За эту книгу Пришвин был награжден серебряной медалью  Русского географического общества и стал его действительным членом.</a:t>
            </a:r>
          </a:p>
          <a:p>
            <a:endParaRPr lang="ru-RU" sz="1600" dirty="0">
              <a:solidFill>
                <a:srgbClr val="800080"/>
              </a:solidFill>
            </a:endParaRPr>
          </a:p>
        </p:txBody>
      </p:sp>
      <p:pic>
        <p:nvPicPr>
          <p:cNvPr id="8195" name="Picture 3" descr="C:\Documents and Settings\Admin\Рабочий стол\ПРЕЗИНТАЦИЯ\Пришвин\143_341832.jpg"/>
          <p:cNvPicPr>
            <a:picLocks noGrp="1" noChangeAspect="1" noChangeArrowheads="1"/>
          </p:cNvPicPr>
          <p:nvPr>
            <p:ph sz="half" idx="1"/>
          </p:nvPr>
        </p:nvPicPr>
        <p:blipFill>
          <a:blip r:embed="rId2"/>
          <a:srcRect/>
          <a:stretch>
            <a:fillRect/>
          </a:stretch>
        </p:blipFill>
        <p:spPr bwMode="auto">
          <a:xfrm>
            <a:off x="3286116" y="2500306"/>
            <a:ext cx="1928826" cy="32500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196" name="Picture 4" descr="C:\Documents and Settings\Admin\Рабочий стол\ПРЕЗИНТАЦИЯ\Пришвин\imgB.asp.jpg"/>
          <p:cNvPicPr>
            <a:picLocks noChangeAspect="1" noChangeArrowheads="1"/>
          </p:cNvPicPr>
          <p:nvPr/>
        </p:nvPicPr>
        <p:blipFill>
          <a:blip r:embed="rId3"/>
          <a:srcRect/>
          <a:stretch>
            <a:fillRect/>
          </a:stretch>
        </p:blipFill>
        <p:spPr bwMode="auto">
          <a:xfrm>
            <a:off x="5072066" y="3429000"/>
            <a:ext cx="3810000" cy="28575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214422"/>
            <a:ext cx="8017032" cy="857256"/>
          </a:xfrm>
        </p:spPr>
        <p:txBody>
          <a:bodyPr/>
          <a:lstStyle/>
          <a:p>
            <a:r>
              <a:rPr lang="ru-RU" sz="2400" b="0" dirty="0" smtClean="0"/>
              <a:t>Следующей книгой Пришвина была книга «За волшебным колобком» (1907).</a:t>
            </a:r>
            <a:endParaRPr lang="ru-RU" sz="2400" b="0" dirty="0"/>
          </a:p>
        </p:txBody>
      </p:sp>
      <p:sp>
        <p:nvSpPr>
          <p:cNvPr id="3" name="Текст 2"/>
          <p:cNvSpPr>
            <a:spLocks noGrp="1"/>
          </p:cNvSpPr>
          <p:nvPr>
            <p:ph type="body" idx="1"/>
          </p:nvPr>
        </p:nvSpPr>
        <p:spPr>
          <a:xfrm>
            <a:off x="571472" y="4429132"/>
            <a:ext cx="7486648" cy="1714512"/>
          </a:xfrm>
        </p:spPr>
        <p:txBody>
          <a:bodyPr>
            <a:normAutofit lnSpcReduction="10000"/>
          </a:bodyPr>
          <a:lstStyle/>
          <a:p>
            <a:r>
              <a:rPr lang="ru-RU" sz="2000" dirty="0" smtClean="0"/>
              <a:t>Особенности личности и таланта Пришвина – оптимизм, вера в человеческие возможности, в добрые начала, естественно заложенные в каждом, поэтичность восприятия мира.</a:t>
            </a:r>
          </a:p>
          <a:p>
            <a:r>
              <a:rPr lang="ru-RU" sz="2000" dirty="0" smtClean="0">
                <a:solidFill>
                  <a:schemeClr val="accent4">
                    <a:lumMod val="40000"/>
                    <a:lumOff val="60000"/>
                  </a:schemeClr>
                </a:solidFill>
              </a:rPr>
              <a:t>Все это способствовало тому, чтобы начать писать для детей</a:t>
            </a:r>
            <a:r>
              <a:rPr lang="ru-RU" sz="2000" dirty="0" smtClean="0"/>
              <a:t>.</a:t>
            </a:r>
          </a:p>
          <a:p>
            <a:r>
              <a:rPr lang="ru-RU" sz="2000" dirty="0" smtClean="0"/>
              <a:t> </a:t>
            </a:r>
          </a:p>
          <a:p>
            <a:endParaRPr lang="ru-RU" sz="2000" dirty="0"/>
          </a:p>
        </p:txBody>
      </p:sp>
      <p:pic>
        <p:nvPicPr>
          <p:cNvPr id="7170" name="Picture 2" descr="C:\Documents and Settings\Admin\Рабочий стол\ПРЕЗИНТАЦИЯ\Пришвин\1000296592.jpg"/>
          <p:cNvPicPr>
            <a:picLocks noChangeAspect="1" noChangeArrowheads="1"/>
          </p:cNvPicPr>
          <p:nvPr/>
        </p:nvPicPr>
        <p:blipFill>
          <a:blip r:embed="rId2"/>
          <a:srcRect/>
          <a:stretch>
            <a:fillRect/>
          </a:stretch>
        </p:blipFill>
        <p:spPr bwMode="auto">
          <a:xfrm>
            <a:off x="2904179" y="1785926"/>
            <a:ext cx="1618786" cy="24767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171" name="Picture 3" descr="C:\Documents and Settings\Admin\Рабочий стол\ПРЕЗИНТАЦИЯ\Пришвин\0005-005-M.-Prishvin-za-rabotoj.jpg"/>
          <p:cNvPicPr>
            <a:picLocks noChangeAspect="1" noChangeArrowheads="1"/>
          </p:cNvPicPr>
          <p:nvPr/>
        </p:nvPicPr>
        <p:blipFill>
          <a:blip r:embed="rId3"/>
          <a:srcRect/>
          <a:stretch>
            <a:fillRect/>
          </a:stretch>
        </p:blipFill>
        <p:spPr bwMode="auto">
          <a:xfrm>
            <a:off x="4857751" y="1785926"/>
            <a:ext cx="3238501" cy="2428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1061294"/>
          </a:xfrm>
        </p:spPr>
        <p:txBody>
          <a:bodyPr>
            <a:normAutofit fontScale="90000"/>
          </a:bodyPr>
          <a:lstStyle/>
          <a:p>
            <a:r>
              <a:rPr lang="ru-RU" sz="2200" dirty="0" smtClean="0">
                <a:solidFill>
                  <a:schemeClr val="accent6">
                    <a:lumMod val="50000"/>
                  </a:schemeClr>
                </a:solidFill>
              </a:rPr>
              <a:t>Часто и те его произведения, которые не предназначались маленьким читателям, становились детским чтением. </a:t>
            </a:r>
            <a:r>
              <a:rPr lang="ru-RU" sz="2400" dirty="0" smtClean="0"/>
              <a:t/>
            </a:r>
            <a:br>
              <a:rPr lang="ru-RU" sz="2400" dirty="0" smtClean="0"/>
            </a:br>
            <a:endParaRPr lang="ru-RU" sz="2400" dirty="0"/>
          </a:p>
        </p:txBody>
      </p:sp>
      <p:sp>
        <p:nvSpPr>
          <p:cNvPr id="3" name="Содержимое 2"/>
          <p:cNvSpPr>
            <a:spLocks noGrp="1"/>
          </p:cNvSpPr>
          <p:nvPr>
            <p:ph idx="1"/>
          </p:nvPr>
        </p:nvSpPr>
        <p:spPr>
          <a:xfrm>
            <a:off x="3000364" y="1857364"/>
            <a:ext cx="5829312" cy="4467236"/>
          </a:xfrm>
        </p:spPr>
        <p:txBody>
          <a:bodyPr>
            <a:normAutofit/>
          </a:bodyPr>
          <a:lstStyle/>
          <a:p>
            <a:pPr>
              <a:buNone/>
            </a:pPr>
            <a:r>
              <a:rPr lang="ru-RU" sz="2200" dirty="0" smtClean="0"/>
              <a:t> Хрестоматийным детским рассказом</a:t>
            </a:r>
          </a:p>
          <a:p>
            <a:pPr>
              <a:buNone/>
            </a:pPr>
            <a:r>
              <a:rPr lang="ru-RU" sz="2200" dirty="0" smtClean="0"/>
              <a:t>    стала, например, завершающая глава его книги о художественном творчестве «Журавлиная родина» - «Утята и ребята». </a:t>
            </a:r>
          </a:p>
          <a:p>
            <a:pPr>
              <a:buNone/>
            </a:pPr>
            <a:r>
              <a:rPr lang="ru-RU" sz="1800" i="1" dirty="0" smtClean="0"/>
              <a:t>  Сюжет этой главы несложен: маленькая дикая утка переводит через дорогу утят, а видевшие это ребята «закидывают их шапками», чтобы поймать. И столь же  прост вывод – обращение рассказчика к читателям: берегите птиц, населяющих лес и воды, дайте им совершить свое дело – вырастить своих детей!  Писатель наполняет рассказ атмосферой радости бытия. Дети, совершив доброе дело – отпустив утят, - сами становятся добрее и чище.</a:t>
            </a:r>
            <a:endParaRPr lang="ru-RU" sz="1800" i="1" dirty="0"/>
          </a:p>
        </p:txBody>
      </p:sp>
      <p:pic>
        <p:nvPicPr>
          <p:cNvPr id="29698" name="Picture 2" descr="C:\Documents and Settings\Admin\Рабочий стол\ПРЕЗИНТАЦИЯ\Пришвин\216_226280.jpg"/>
          <p:cNvPicPr>
            <a:picLocks noChangeAspect="1" noChangeArrowheads="1"/>
          </p:cNvPicPr>
          <p:nvPr/>
        </p:nvPicPr>
        <p:blipFill>
          <a:blip r:embed="rId2"/>
          <a:srcRect/>
          <a:stretch>
            <a:fillRect/>
          </a:stretch>
        </p:blipFill>
        <p:spPr bwMode="auto">
          <a:xfrm>
            <a:off x="428596" y="2071678"/>
            <a:ext cx="2366879" cy="36551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857232"/>
            <a:ext cx="7802718" cy="2179150"/>
          </a:xfrm>
        </p:spPr>
        <p:txBody>
          <a:bodyPr/>
          <a:lstStyle/>
          <a:p>
            <a:r>
              <a:rPr lang="ru-RU" sz="2000" dirty="0" smtClean="0"/>
              <a:t>  </a:t>
            </a:r>
            <a:r>
              <a:rPr lang="ru-RU" sz="2200" dirty="0" smtClean="0"/>
              <a:t>Пришвин наполнял произведения для детей полной мерой знаний об окружающей жизни и природе, при этом стремясь к увлекательности и поэтичности изображения. Не отрицая возрастных особенностей литературы для маленьких читателей, писатель обращался прежде всего к ребенку, сохранившемуся в душе каждого взрослого. Вероятно, поэтому его произведения захватывают чувства и детей, и взрослых.</a:t>
            </a:r>
            <a:endParaRPr lang="ru-RU" sz="2200" dirty="0"/>
          </a:p>
        </p:txBody>
      </p:sp>
      <p:sp>
        <p:nvSpPr>
          <p:cNvPr id="3" name="Текст 2"/>
          <p:cNvSpPr>
            <a:spLocks noGrp="1"/>
          </p:cNvSpPr>
          <p:nvPr>
            <p:ph type="body" idx="1"/>
          </p:nvPr>
        </p:nvSpPr>
        <p:spPr>
          <a:xfrm>
            <a:off x="571472" y="3357562"/>
            <a:ext cx="7772400" cy="2009778"/>
          </a:xfrm>
        </p:spPr>
        <p:txBody>
          <a:bodyPr>
            <a:normAutofit/>
          </a:bodyPr>
          <a:lstStyle/>
          <a:p>
            <a:r>
              <a:rPr lang="ru-RU" sz="2000" dirty="0" smtClean="0"/>
              <a:t>Писатель находил особую интонацию, манеру общения с детьми разного возраста. Для его рассказов, обращенных  к подросткам, характерна мягкая разговорная манера, побуждающая к собственным побуждениям и раздумьям. А для маленьких читателей  он считал главным условием «простоту». </a:t>
            </a:r>
          </a:p>
          <a:p>
            <a:endParaRPr lang="ru-RU" sz="2000" dirty="0" smtClean="0"/>
          </a:p>
        </p:txBody>
      </p:sp>
    </p:spTree>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8329642" cy="1347046"/>
          </a:xfrm>
        </p:spPr>
        <p:txBody>
          <a:bodyPr>
            <a:normAutofit fontScale="90000"/>
          </a:bodyPr>
          <a:lstStyle/>
          <a:p>
            <a:r>
              <a:rPr lang="ru-RU" sz="2400" dirty="0" smtClean="0">
                <a:solidFill>
                  <a:srgbClr val="681651"/>
                </a:solidFill>
              </a:rPr>
              <a:t>Детские рассказы Пришвин создавал на всем протяжении своей  жизни.</a:t>
            </a:r>
            <a:br>
              <a:rPr lang="ru-RU" sz="2400" dirty="0" smtClean="0">
                <a:solidFill>
                  <a:srgbClr val="681651"/>
                </a:solidFill>
              </a:rPr>
            </a:br>
            <a:r>
              <a:rPr lang="ru-RU" sz="2400" dirty="0" smtClean="0">
                <a:solidFill>
                  <a:srgbClr val="681651"/>
                </a:solidFill>
              </a:rPr>
              <a:t> В последствии они были объединены в несколько циклов:</a:t>
            </a:r>
            <a:r>
              <a:rPr lang="ru-RU" sz="2400" dirty="0" smtClean="0"/>
              <a:t/>
            </a:r>
            <a:br>
              <a:rPr lang="ru-RU" sz="2400" dirty="0" smtClean="0"/>
            </a:br>
            <a:endParaRPr lang="ru-RU" sz="2400" dirty="0"/>
          </a:p>
        </p:txBody>
      </p:sp>
      <p:sp>
        <p:nvSpPr>
          <p:cNvPr id="3" name="Содержимое 2"/>
          <p:cNvSpPr>
            <a:spLocks noGrp="1"/>
          </p:cNvSpPr>
          <p:nvPr>
            <p:ph sz="half" idx="1"/>
          </p:nvPr>
        </p:nvSpPr>
        <p:spPr>
          <a:xfrm>
            <a:off x="428596" y="2000240"/>
            <a:ext cx="8286808" cy="937411"/>
          </a:xfrm>
        </p:spPr>
        <p:txBody>
          <a:bodyPr>
            <a:normAutofit fontScale="92500" lnSpcReduction="10000"/>
          </a:bodyPr>
          <a:lstStyle/>
          <a:p>
            <a:pPr>
              <a:buNone/>
            </a:pPr>
            <a:r>
              <a:rPr lang="ru-RU" sz="2000" dirty="0" smtClean="0">
                <a:solidFill>
                  <a:srgbClr val="002060"/>
                </a:solidFill>
              </a:rPr>
              <a:t>«Золотой 	                 «</a:t>
            </a:r>
            <a:r>
              <a:rPr lang="ru-RU" sz="2000" dirty="0" smtClean="0">
                <a:solidFill>
                  <a:srgbClr val="002060"/>
                </a:solidFill>
              </a:rPr>
              <a:t>Лисичкин хлеб»</a:t>
            </a:r>
            <a:r>
              <a:rPr lang="ru-RU" sz="2000" dirty="0" smtClean="0">
                <a:solidFill>
                  <a:srgbClr val="002060"/>
                </a:solidFill>
              </a:rPr>
              <a:t>	    «Дедушкин валенок»	</a:t>
            </a:r>
          </a:p>
          <a:p>
            <a:pPr>
              <a:buNone/>
            </a:pPr>
            <a:r>
              <a:rPr lang="ru-RU" sz="2000" dirty="0" smtClean="0">
                <a:solidFill>
                  <a:srgbClr val="002060"/>
                </a:solidFill>
              </a:rPr>
              <a:t>луг</a:t>
            </a:r>
            <a:r>
              <a:rPr lang="ru-RU" sz="2000" dirty="0" smtClean="0">
                <a:solidFill>
                  <a:srgbClr val="002060"/>
                </a:solidFill>
              </a:rPr>
              <a:t>»</a:t>
            </a:r>
            <a:endParaRPr lang="ru-RU" sz="2000" dirty="0">
              <a:solidFill>
                <a:srgbClr val="002060"/>
              </a:solidFill>
            </a:endParaRPr>
          </a:p>
        </p:txBody>
      </p:sp>
      <p:pic>
        <p:nvPicPr>
          <p:cNvPr id="30723" name="Picture 3" descr="C:\Documents and Settings\Admin\Рабочий стол\ПРЕЗИНТАЦИЯ\Пришвин\ЗОЛОТОЙ ЛУГ"/>
          <p:cNvPicPr>
            <a:picLocks noChangeAspect="1" noChangeArrowheads="1"/>
          </p:cNvPicPr>
          <p:nvPr/>
        </p:nvPicPr>
        <p:blipFill>
          <a:blip r:embed="rId2"/>
          <a:srcRect/>
          <a:stretch>
            <a:fillRect/>
          </a:stretch>
        </p:blipFill>
        <p:spPr bwMode="auto">
          <a:xfrm>
            <a:off x="285720" y="3071810"/>
            <a:ext cx="2347644" cy="335758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724" name="Picture 4" descr="C:\Documents and Settings\Admin\Рабочий стол\ПРЕЗИНТАЦИЯ\Пришвин\90951_big.jpg"/>
          <p:cNvPicPr>
            <a:picLocks noChangeAspect="1" noChangeArrowheads="1"/>
          </p:cNvPicPr>
          <p:nvPr/>
        </p:nvPicPr>
        <p:blipFill>
          <a:blip r:embed="rId3"/>
          <a:srcRect/>
          <a:stretch>
            <a:fillRect/>
          </a:stretch>
        </p:blipFill>
        <p:spPr bwMode="auto">
          <a:xfrm>
            <a:off x="3357554" y="2928934"/>
            <a:ext cx="2214578" cy="350046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726" name="Picture 6" descr="C:\Documents and Settings\Admin\Рабочий стол\ПРЕЗИНТАЦИЯ\Пришвин\big.jpg"/>
          <p:cNvPicPr>
            <a:picLocks noGrp="1" noChangeAspect="1" noChangeArrowheads="1"/>
          </p:cNvPicPr>
          <p:nvPr>
            <p:ph sz="half" idx="2"/>
          </p:nvPr>
        </p:nvPicPr>
        <p:blipFill>
          <a:blip r:embed="rId4"/>
          <a:srcRect/>
          <a:stretch>
            <a:fillRect/>
          </a:stretch>
        </p:blipFill>
        <p:spPr bwMode="auto">
          <a:xfrm>
            <a:off x="6414012" y="2928934"/>
            <a:ext cx="2015640" cy="328614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928670"/>
            <a:ext cx="7945594" cy="2036274"/>
          </a:xfrm>
        </p:spPr>
        <p:txBody>
          <a:bodyPr/>
          <a:lstStyle/>
          <a:p>
            <a:r>
              <a:rPr lang="ru-RU" sz="2600" dirty="0" smtClean="0"/>
              <a:t> </a:t>
            </a:r>
            <a:r>
              <a:rPr lang="ru-RU" sz="2800" i="1" dirty="0" smtClean="0"/>
              <a:t>«Чудеса… совершаются везде и всюду и во    </a:t>
            </a:r>
            <a:br>
              <a:rPr lang="ru-RU" sz="2800" i="1" dirty="0" smtClean="0"/>
            </a:br>
            <a:r>
              <a:rPr lang="ru-RU" sz="2800" i="1" dirty="0" smtClean="0"/>
              <a:t>  всякую  минуту нашей жизни, но только часто </a:t>
            </a:r>
            <a:br>
              <a:rPr lang="ru-RU" sz="2800" i="1" dirty="0" smtClean="0"/>
            </a:br>
            <a:r>
              <a:rPr lang="ru-RU" sz="2800" i="1" dirty="0" smtClean="0"/>
              <a:t>  мы, имея глаза, их не видим, имея уши – не    </a:t>
            </a:r>
            <a:br>
              <a:rPr lang="ru-RU" sz="2800" i="1" dirty="0" smtClean="0"/>
            </a:br>
            <a:r>
              <a:rPr lang="ru-RU" sz="2800" i="1" dirty="0" smtClean="0"/>
              <a:t>  слышим», - Пришвин.</a:t>
            </a:r>
            <a:br>
              <a:rPr lang="ru-RU" sz="2800" i="1" dirty="0" smtClean="0"/>
            </a:br>
            <a:endParaRPr lang="ru-RU" sz="2800" i="1" dirty="0"/>
          </a:p>
        </p:txBody>
      </p:sp>
      <p:sp>
        <p:nvSpPr>
          <p:cNvPr id="3" name="Текст 2"/>
          <p:cNvSpPr>
            <a:spLocks noGrp="1"/>
          </p:cNvSpPr>
          <p:nvPr>
            <p:ph type="body" idx="1"/>
          </p:nvPr>
        </p:nvSpPr>
        <p:spPr>
          <a:xfrm>
            <a:off x="500034" y="3071810"/>
            <a:ext cx="7772400" cy="2500330"/>
          </a:xfrm>
        </p:spPr>
        <p:txBody>
          <a:bodyPr>
            <a:noAutofit/>
          </a:bodyPr>
          <a:lstStyle/>
          <a:p>
            <a:r>
              <a:rPr lang="ru-RU" dirty="0" smtClean="0"/>
              <a:t>Детские рассказы Пришвина и направлены на то, чтобы раскрыть чудеса обыденной жизни, показать необыкновенное в необыкновенном.</a:t>
            </a:r>
          </a:p>
          <a:p>
            <a:endParaRPr lang="ru-RU" dirty="0" smtClean="0"/>
          </a:p>
          <a:p>
            <a:r>
              <a:rPr lang="ru-RU" dirty="0" smtClean="0"/>
              <a:t>Пришвинские  миниатюры могут состоять из одного или нескольких предложений, но в этих предложениях заключено все то, что до нас хочет донести автор.</a:t>
            </a:r>
          </a:p>
          <a:p>
            <a:endParaRPr lang="ru-RU" sz="1800" dirty="0" smtClean="0"/>
          </a:p>
          <a:p>
            <a:endParaRPr lang="ru-RU" sz="2000" dirty="0" smtClean="0"/>
          </a:p>
          <a:p>
            <a:endParaRPr lang="ru-RU" sz="1800" dirty="0" smtClean="0"/>
          </a:p>
        </p:txBody>
      </p: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71472" y="571480"/>
            <a:ext cx="4643470" cy="2714644"/>
          </a:xfrm>
        </p:spPr>
        <p:style>
          <a:lnRef idx="1">
            <a:schemeClr val="dk1"/>
          </a:lnRef>
          <a:fillRef idx="2">
            <a:schemeClr val="dk1"/>
          </a:fillRef>
          <a:effectRef idx="1">
            <a:schemeClr val="dk1"/>
          </a:effectRef>
          <a:fontRef idx="minor">
            <a:schemeClr val="dk1"/>
          </a:fontRef>
        </p:style>
        <p:txBody>
          <a:bodyPr>
            <a:normAutofit fontScale="25000" lnSpcReduction="20000"/>
          </a:bodyPr>
          <a:lstStyle/>
          <a:p>
            <a:r>
              <a:rPr lang="ru-RU" sz="2000" dirty="0" smtClean="0">
                <a:solidFill>
                  <a:srgbClr val="681651"/>
                </a:solidFill>
              </a:rPr>
              <a:t> </a:t>
            </a:r>
          </a:p>
          <a:p>
            <a:endParaRPr lang="ru-RU" sz="2000" dirty="0" smtClean="0">
              <a:solidFill>
                <a:srgbClr val="681651"/>
              </a:solidFill>
            </a:endParaRPr>
          </a:p>
          <a:p>
            <a:r>
              <a:rPr lang="ru-RU" sz="2000" dirty="0" smtClean="0">
                <a:solidFill>
                  <a:srgbClr val="681651"/>
                </a:solidFill>
              </a:rPr>
              <a:t>  </a:t>
            </a:r>
            <a:r>
              <a:rPr lang="ru-RU" sz="7600" dirty="0" smtClean="0">
                <a:solidFill>
                  <a:srgbClr val="681651"/>
                </a:solidFill>
              </a:rPr>
              <a:t>Крошечная зарисовка</a:t>
            </a:r>
            <a:r>
              <a:rPr lang="ru-RU" sz="7600" dirty="0" smtClean="0"/>
              <a:t> </a:t>
            </a:r>
            <a:r>
              <a:rPr lang="ru-RU" sz="7600" b="1" dirty="0" smtClean="0">
                <a:solidFill>
                  <a:srgbClr val="FF0000"/>
                </a:solidFill>
              </a:rPr>
              <a:t>«Быстрик»      </a:t>
            </a:r>
          </a:p>
          <a:p>
            <a:r>
              <a:rPr lang="ru-RU" sz="7600" b="1" dirty="0" smtClean="0">
                <a:solidFill>
                  <a:srgbClr val="FF0000"/>
                </a:solidFill>
              </a:rPr>
              <a:t> </a:t>
            </a:r>
            <a:r>
              <a:rPr lang="ru-RU" sz="7600" dirty="0" smtClean="0">
                <a:solidFill>
                  <a:srgbClr val="681651"/>
                </a:solidFill>
              </a:rPr>
              <a:t>рассказывает нам о красоте природы.   Это белизна снега на земле и на пнях и контрастный красный цвет рябины, припудренной изморозью. И какая чудесная сила видится в этом «быстрике», который все еще бьется, сопротивляясь морозным оковам. </a:t>
            </a:r>
          </a:p>
          <a:p>
            <a:endParaRPr lang="ru-RU" sz="7600" dirty="0" smtClean="0">
              <a:solidFill>
                <a:srgbClr val="681651"/>
              </a:solidFill>
            </a:endParaRPr>
          </a:p>
          <a:p>
            <a:endParaRPr lang="ru-RU" sz="7600" dirty="0" smtClean="0">
              <a:solidFill>
                <a:srgbClr val="681651"/>
              </a:solidFill>
            </a:endParaRPr>
          </a:p>
          <a:p>
            <a:r>
              <a:rPr lang="ru-RU" sz="7600" dirty="0" smtClean="0">
                <a:solidFill>
                  <a:srgbClr val="681651"/>
                </a:solidFill>
              </a:rPr>
              <a:t> </a:t>
            </a:r>
          </a:p>
          <a:p>
            <a:r>
              <a:rPr lang="ru-RU" sz="7600" dirty="0" smtClean="0">
                <a:solidFill>
                  <a:srgbClr val="681651"/>
                </a:solidFill>
              </a:rPr>
              <a:t> </a:t>
            </a:r>
            <a:endParaRPr lang="ru-RU" sz="7600" dirty="0">
              <a:solidFill>
                <a:srgbClr val="681651"/>
              </a:solidFill>
            </a:endParaRPr>
          </a:p>
        </p:txBody>
      </p:sp>
      <p:pic>
        <p:nvPicPr>
          <p:cNvPr id="9218" name="Picture 2" descr="C:\Documents and Settings\Admin\Рабочий стол\ПРЕЗИНТАЦИЯ\Пришвин\1000845193.jpg"/>
          <p:cNvPicPr>
            <a:picLocks noGrp="1" noChangeAspect="1" noChangeArrowheads="1"/>
          </p:cNvPicPr>
          <p:nvPr>
            <p:ph sz="half" idx="1"/>
          </p:nvPr>
        </p:nvPicPr>
        <p:blipFill>
          <a:blip r:embed="rId2"/>
          <a:srcRect/>
          <a:stretch>
            <a:fillRect/>
          </a:stretch>
        </p:blipFill>
        <p:spPr bwMode="auto">
          <a:xfrm>
            <a:off x="5857884" y="1857364"/>
            <a:ext cx="2928958" cy="35328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Прямоугольник 3"/>
          <p:cNvSpPr/>
          <p:nvPr/>
        </p:nvSpPr>
        <p:spPr>
          <a:xfrm>
            <a:off x="785786" y="3571876"/>
            <a:ext cx="4572000" cy="286232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ru-RU" dirty="0" smtClean="0">
                <a:solidFill>
                  <a:srgbClr val="681651"/>
                </a:solidFill>
              </a:rPr>
              <a:t>В  миниатюре </a:t>
            </a:r>
            <a:r>
              <a:rPr lang="ru-RU" b="1" dirty="0" smtClean="0">
                <a:solidFill>
                  <a:srgbClr val="FF0000"/>
                </a:solidFill>
              </a:rPr>
              <a:t>«Беличья память» </a:t>
            </a:r>
            <a:r>
              <a:rPr lang="ru-RU" dirty="0" smtClean="0">
                <a:solidFill>
                  <a:srgbClr val="681651"/>
                </a:solidFill>
              </a:rPr>
              <a:t>передан, казалось бы, обычный эпизод  лесной жизни: белка ела заготовленные ею осени лесные орехи, и рассказчик увидел это по следам на снегу. «Но самое главное она не могла отмеривать, как мы, сантиметры, а  прямо на глаз с точностью определяла, ныряла и доставала орешки. Ну как не позавидовать беличьей памяти и смекалке!»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smtClean="0"/>
              <a:t> Художественно- познавательная              литература 20-30-х годов</a:t>
            </a:r>
            <a:endParaRPr lang="ru-RU" sz="4000" dirty="0"/>
          </a:p>
        </p:txBody>
      </p:sp>
      <p:sp>
        <p:nvSpPr>
          <p:cNvPr id="3" name="Содержимое 2"/>
          <p:cNvSpPr>
            <a:spLocks noGrp="1"/>
          </p:cNvSpPr>
          <p:nvPr>
            <p:ph idx="1"/>
          </p:nvPr>
        </p:nvSpPr>
        <p:spPr>
          <a:xfrm>
            <a:off x="457200" y="1935480"/>
            <a:ext cx="8229600" cy="3422346"/>
          </a:xfrm>
        </p:spPr>
        <p:txBody>
          <a:bodyPr>
            <a:normAutofit fontScale="92500" lnSpcReduction="20000"/>
          </a:bodyPr>
          <a:lstStyle/>
          <a:p>
            <a:pPr>
              <a:buNone/>
            </a:pPr>
            <a:r>
              <a:rPr lang="ru-RU" dirty="0" smtClean="0">
                <a:solidFill>
                  <a:schemeClr val="tx1">
                    <a:lumMod val="95000"/>
                    <a:lumOff val="5000"/>
                  </a:schemeClr>
                </a:solidFill>
              </a:rPr>
              <a:t>В послереволюционные годы усилиями ученых и популяризаторов науки было создано множество детских книг познавательного характера. </a:t>
            </a:r>
          </a:p>
          <a:p>
            <a:pPr>
              <a:buNone/>
            </a:pPr>
            <a:endParaRPr lang="ru-RU" dirty="0" smtClean="0">
              <a:solidFill>
                <a:schemeClr val="tx1">
                  <a:lumMod val="95000"/>
                  <a:lumOff val="5000"/>
                </a:schemeClr>
              </a:solidFill>
            </a:endParaRPr>
          </a:p>
          <a:p>
            <a:pPr>
              <a:lnSpc>
                <a:spcPct val="110000"/>
              </a:lnSpc>
              <a:buNone/>
            </a:pPr>
            <a:r>
              <a:rPr lang="ru-RU" sz="2400" dirty="0" smtClean="0">
                <a:solidFill>
                  <a:schemeClr val="accent2">
                    <a:lumMod val="50000"/>
                  </a:schemeClr>
                </a:solidFill>
              </a:rPr>
              <a:t>  </a:t>
            </a:r>
            <a:r>
              <a:rPr lang="ru-RU" dirty="0" smtClean="0">
                <a:solidFill>
                  <a:schemeClr val="accent2">
                    <a:lumMod val="50000"/>
                  </a:schemeClr>
                </a:solidFill>
              </a:rPr>
              <a:t>В 1919 году основан научно – популярный журнал «</a:t>
            </a:r>
            <a:r>
              <a:rPr lang="ru-RU" b="1" dirty="0" smtClean="0">
                <a:solidFill>
                  <a:schemeClr val="accent2">
                    <a:lumMod val="50000"/>
                  </a:schemeClr>
                </a:solidFill>
              </a:rPr>
              <a:t>В мастерской природы</a:t>
            </a:r>
            <a:r>
              <a:rPr lang="ru-RU" dirty="0" smtClean="0">
                <a:solidFill>
                  <a:schemeClr val="accent2">
                    <a:lumMod val="50000"/>
                  </a:schemeClr>
                </a:solidFill>
              </a:rPr>
              <a:t>», поставивший своей        задачей «воспитывать дух любознательности, возбуждать интерес к активному изучению </a:t>
            </a:r>
          </a:p>
          <a:p>
            <a:pPr>
              <a:lnSpc>
                <a:spcPct val="110000"/>
              </a:lnSpc>
              <a:buNone/>
            </a:pPr>
            <a:r>
              <a:rPr lang="ru-RU" dirty="0" smtClean="0">
                <a:solidFill>
                  <a:schemeClr val="accent2">
                    <a:lumMod val="50000"/>
                  </a:schemeClr>
                </a:solidFill>
              </a:rPr>
              <a:t>    природы».</a:t>
            </a:r>
          </a:p>
          <a:p>
            <a:pPr>
              <a:buNone/>
            </a:pPr>
            <a:endParaRPr lang="ru-RU" dirty="0" smtClean="0">
              <a:solidFill>
                <a:schemeClr val="accent2">
                  <a:lumMod val="50000"/>
                </a:schemeClr>
              </a:solidFill>
            </a:endParaRPr>
          </a:p>
        </p:txBody>
      </p:sp>
      <p:pic>
        <p:nvPicPr>
          <p:cNvPr id="4101" name="Picture 5" descr="C:\Documents and Settings\Admin\Рабочий стол\ПРЕЗИНТАЦИЯ\29101.jpg"/>
          <p:cNvPicPr>
            <a:picLocks noChangeAspect="1" noChangeArrowheads="1"/>
          </p:cNvPicPr>
          <p:nvPr/>
        </p:nvPicPr>
        <p:blipFill>
          <a:blip r:embed="rId2"/>
          <a:srcRect/>
          <a:stretch>
            <a:fillRect/>
          </a:stretch>
        </p:blipFill>
        <p:spPr bwMode="auto">
          <a:xfrm>
            <a:off x="7215206" y="4071942"/>
            <a:ext cx="1651003" cy="24765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7772400" cy="1143008"/>
          </a:xfrm>
        </p:spPr>
        <p:txBody>
          <a:bodyPr/>
          <a:lstStyle/>
          <a:p>
            <a:r>
              <a:rPr lang="ru-RU" sz="2400" dirty="0" smtClean="0"/>
              <a:t>    Крошечный рассказ </a:t>
            </a:r>
            <a:r>
              <a:rPr lang="ru-RU" sz="2800" dirty="0" smtClean="0"/>
              <a:t>«Лисичкин хлеб»  </a:t>
            </a:r>
            <a:r>
              <a:rPr lang="ru-RU" sz="2400" dirty="0" smtClean="0"/>
              <a:t>писатель дал    </a:t>
            </a:r>
            <a:br>
              <a:rPr lang="ru-RU" sz="2400" dirty="0" smtClean="0"/>
            </a:br>
            <a:r>
              <a:rPr lang="ru-RU" sz="2400" dirty="0" smtClean="0"/>
              <a:t>   название книге, вышедшей в 1939 году. </a:t>
            </a:r>
            <a:br>
              <a:rPr lang="ru-RU" sz="2400" dirty="0" smtClean="0"/>
            </a:br>
            <a:endParaRPr lang="ru-RU" sz="2400" dirty="0"/>
          </a:p>
        </p:txBody>
      </p:sp>
      <p:sp>
        <p:nvSpPr>
          <p:cNvPr id="3" name="Текст 2"/>
          <p:cNvSpPr>
            <a:spLocks noGrp="1"/>
          </p:cNvSpPr>
          <p:nvPr>
            <p:ph type="body" idx="1"/>
          </p:nvPr>
        </p:nvSpPr>
        <p:spPr>
          <a:xfrm>
            <a:off x="714348" y="1571612"/>
            <a:ext cx="7772400" cy="4795860"/>
          </a:xfrm>
        </p:spPr>
        <p:txBody>
          <a:bodyPr>
            <a:normAutofit fontScale="92500" lnSpcReduction="10000"/>
          </a:bodyPr>
          <a:lstStyle/>
          <a:p>
            <a:pPr algn="just"/>
            <a:r>
              <a:rPr lang="ru-RU" dirty="0" smtClean="0"/>
              <a:t>                     </a:t>
            </a:r>
          </a:p>
          <a:p>
            <a:pPr algn="just"/>
            <a:r>
              <a:rPr lang="ru-RU" sz="1800" dirty="0" smtClean="0"/>
              <a:t>	         Героиня рассказ Зиночка вовлечена  автором </a:t>
            </a:r>
          </a:p>
          <a:p>
            <a:pPr algn="just"/>
            <a:r>
              <a:rPr lang="ru-RU" sz="1800" dirty="0" smtClean="0"/>
              <a:t>                          в своеобразную игру: узнав от него о том,</a:t>
            </a:r>
          </a:p>
          <a:p>
            <a:pPr algn="just"/>
            <a:r>
              <a:rPr lang="ru-RU" sz="1800" dirty="0" smtClean="0"/>
              <a:t>                          чем питаются лесные обитатели, она вдруг 			          заметила в корзиночке кусочек хлеба, геро-</a:t>
            </a:r>
          </a:p>
          <a:p>
            <a:pPr algn="just"/>
            <a:r>
              <a:rPr lang="ru-RU" sz="1800" dirty="0" smtClean="0"/>
              <a:t>	          иня была в недоумении, откуда кусочек</a:t>
            </a:r>
          </a:p>
          <a:p>
            <a:pPr algn="just"/>
            <a:r>
              <a:rPr lang="ru-RU" sz="1800" dirty="0" smtClean="0"/>
              <a:t>	          хлеба мог взяться в лесу, на что автор                       ответил</a:t>
            </a:r>
          </a:p>
          <a:p>
            <a:pPr algn="just"/>
            <a:r>
              <a:rPr lang="ru-RU" sz="1800" dirty="0" smtClean="0"/>
              <a:t>	          ответил: капуста заячья, а хлеб </a:t>
            </a:r>
            <a:r>
              <a:rPr lang="ru-RU" sz="1800" dirty="0" err="1" smtClean="0"/>
              <a:t>лисичкин</a:t>
            </a:r>
            <a:r>
              <a:rPr lang="ru-RU" sz="1800" dirty="0" smtClean="0"/>
              <a:t>. </a:t>
            </a:r>
          </a:p>
          <a:p>
            <a:pPr algn="just"/>
            <a:r>
              <a:rPr lang="ru-RU" sz="1800" dirty="0" smtClean="0"/>
              <a:t>                          </a:t>
            </a:r>
          </a:p>
          <a:p>
            <a:pPr algn="just"/>
            <a:r>
              <a:rPr lang="ru-RU" sz="1800" dirty="0" smtClean="0"/>
              <a:t>                          </a:t>
            </a:r>
          </a:p>
          <a:p>
            <a:pPr algn="just"/>
            <a:r>
              <a:rPr lang="ru-RU" sz="1800" dirty="0" smtClean="0"/>
              <a:t>		Даже самый маленький читатель может </a:t>
            </a:r>
          </a:p>
          <a:p>
            <a:pPr algn="just"/>
            <a:r>
              <a:rPr lang="ru-RU" sz="1800" dirty="0" smtClean="0"/>
              <a:t>самостоятельно извлечь из такого рассказа заложенный в него смысл. Автор позволяет себе лишь тень иронии, к своим маленьким читателям он относится бережно и нежно.</a:t>
            </a:r>
          </a:p>
          <a:p>
            <a:pPr algn="just"/>
            <a:endParaRPr lang="ru-RU" sz="1800" dirty="0" smtClean="0"/>
          </a:p>
          <a:p>
            <a:pPr algn="just"/>
            <a:r>
              <a:rPr lang="ru-RU" sz="1800" dirty="0" smtClean="0"/>
              <a:t>	</a:t>
            </a:r>
          </a:p>
        </p:txBody>
      </p:sp>
      <p:pic>
        <p:nvPicPr>
          <p:cNvPr id="10242" name="Picture 2" descr="C:\Documents and Settings\Admin\Рабочий стол\ПРЕЗИНТАЦИЯ\Пришвин\bn058.jpg"/>
          <p:cNvPicPr>
            <a:picLocks noChangeAspect="1" noChangeArrowheads="1"/>
          </p:cNvPicPr>
          <p:nvPr/>
        </p:nvPicPr>
        <p:blipFill>
          <a:blip r:embed="rId2"/>
          <a:srcRect/>
          <a:stretch>
            <a:fillRect/>
          </a:stretch>
        </p:blipFill>
        <p:spPr bwMode="auto">
          <a:xfrm>
            <a:off x="142844" y="1643050"/>
            <a:ext cx="1950686" cy="29289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43" name="Picture 3" descr="C:\Documents and Settings\Admin\Рабочий стол\ПРЕЗИНТАЦИЯ\Пришвин\ллочл.jpg"/>
          <p:cNvPicPr>
            <a:picLocks noChangeAspect="1" noChangeArrowheads="1"/>
          </p:cNvPicPr>
          <p:nvPr/>
        </p:nvPicPr>
        <p:blipFill>
          <a:blip r:embed="rId3"/>
          <a:srcRect/>
          <a:stretch>
            <a:fillRect/>
          </a:stretch>
        </p:blipFill>
        <p:spPr bwMode="auto">
          <a:xfrm>
            <a:off x="7000892" y="1643050"/>
            <a:ext cx="1966263" cy="292895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85794"/>
            <a:ext cx="7843838" cy="1285884"/>
          </a:xfrm>
        </p:spPr>
        <p:txBody>
          <a:bodyPr/>
          <a:lstStyle/>
          <a:p>
            <a:r>
              <a:rPr lang="ru-RU" sz="2200" dirty="0" smtClean="0"/>
              <a:t>Широко известная сказка – быль «Кладовая Солнца» была написана М.Пришвиным для конкурса, проводившегося Детгизом в 1954 году, и получила первую премию. </a:t>
            </a:r>
            <a:br>
              <a:rPr lang="ru-RU" sz="2200" dirty="0" smtClean="0"/>
            </a:br>
            <a:endParaRPr lang="ru-RU" sz="2200" dirty="0"/>
          </a:p>
        </p:txBody>
      </p:sp>
      <p:sp>
        <p:nvSpPr>
          <p:cNvPr id="3" name="Текст 2"/>
          <p:cNvSpPr>
            <a:spLocks noGrp="1"/>
          </p:cNvSpPr>
          <p:nvPr>
            <p:ph type="body" idx="1"/>
          </p:nvPr>
        </p:nvSpPr>
        <p:spPr>
          <a:xfrm>
            <a:off x="2143108" y="1785926"/>
            <a:ext cx="5072098" cy="4286280"/>
          </a:xfrm>
        </p:spPr>
        <p:txBody>
          <a:bodyPr/>
          <a:lstStyle/>
          <a:p>
            <a:r>
              <a:rPr lang="ru-RU" dirty="0" smtClean="0"/>
              <a:t> </a:t>
            </a:r>
            <a:r>
              <a:rPr lang="ru-RU" sz="2000" dirty="0" smtClean="0"/>
              <a:t>В центре сказки – осиротевшие в войну дети Митраша и Настя. </a:t>
            </a:r>
          </a:p>
          <a:p>
            <a:r>
              <a:rPr lang="ru-RU" sz="2000" dirty="0" smtClean="0"/>
              <a:t>Сюжетным стержнем сказки – были стал поход детей на далеко болота за клюквой. Пережитые за время пути опасности заставляют их понять необходимость достойного поведения перед лицом природы.</a:t>
            </a:r>
          </a:p>
          <a:p>
            <a:r>
              <a:rPr lang="ru-RU" sz="2000" dirty="0" smtClean="0"/>
              <a:t>Это сказка – быль о дружбе, необыкновенной силе любви, преодолевающей все препятствия. </a:t>
            </a:r>
          </a:p>
        </p:txBody>
      </p:sp>
      <p:pic>
        <p:nvPicPr>
          <p:cNvPr id="11266" name="Picture 2" descr="C:\Documents and Settings\Admin\Рабочий стол\ПРЕЗИНТАЦИЯ\Пришвин\332651.jpg"/>
          <p:cNvPicPr>
            <a:picLocks noChangeAspect="1" noChangeArrowheads="1"/>
          </p:cNvPicPr>
          <p:nvPr/>
        </p:nvPicPr>
        <p:blipFill>
          <a:blip r:embed="rId2" cstate="print"/>
          <a:srcRect/>
          <a:stretch>
            <a:fillRect/>
          </a:stretch>
        </p:blipFill>
        <p:spPr bwMode="auto">
          <a:xfrm>
            <a:off x="142844" y="1928802"/>
            <a:ext cx="1914527" cy="3052794"/>
          </a:xfrm>
          <a:prstGeom prst="rect">
            <a:avLst/>
          </a:prstGeom>
          <a:ln>
            <a:noFill/>
          </a:ln>
          <a:effectLst>
            <a:outerShdw blurRad="292100" dist="139700" dir="2700000" algn="tl" rotWithShape="0">
              <a:srgbClr val="333333">
                <a:alpha val="65000"/>
              </a:srgbClr>
            </a:outerShdw>
          </a:effectLst>
        </p:spPr>
      </p:pic>
      <p:pic>
        <p:nvPicPr>
          <p:cNvPr id="11267" name="Picture 3" descr="C:\Documents and Settings\Admin\Рабочий стол\ПРЕЗИНТАЦИЯ\Пришвин\27376.jpg"/>
          <p:cNvPicPr>
            <a:picLocks noChangeAspect="1" noChangeArrowheads="1"/>
          </p:cNvPicPr>
          <p:nvPr/>
        </p:nvPicPr>
        <p:blipFill>
          <a:blip r:embed="rId3"/>
          <a:srcRect/>
          <a:stretch>
            <a:fillRect/>
          </a:stretch>
        </p:blipFill>
        <p:spPr bwMode="auto">
          <a:xfrm>
            <a:off x="7072330" y="1857364"/>
            <a:ext cx="1928794" cy="327045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357298"/>
            <a:ext cx="7572428" cy="3643338"/>
          </a:xfrm>
        </p:spPr>
        <p:txBody>
          <a:bodyPr>
            <a:noAutofit/>
          </a:bodyPr>
          <a:lstStyle/>
          <a:p>
            <a:r>
              <a:rPr lang="ru-RU" sz="2000" dirty="0" smtClean="0"/>
              <a:t>  </a:t>
            </a:r>
            <a:r>
              <a:rPr lang="ru-RU" sz="2000" dirty="0" smtClean="0">
                <a:solidFill>
                  <a:schemeClr val="accent6">
                    <a:lumMod val="50000"/>
                  </a:schemeClr>
                </a:solidFill>
              </a:rPr>
              <a:t>Мысль, что душа ребенка живет и во взрослом человеке не   оставляла Пришвина никогда Он считал, что величайшее достижение человеческих усилий – ребенок, воспитанный в сознании взаимосвязи с великим целом – природой, в убеждении, что он всегда должен быть на ее стороне, защищать и оберегать ее.</a:t>
            </a:r>
            <a:br>
              <a:rPr lang="ru-RU" sz="2000" dirty="0" smtClean="0">
                <a:solidFill>
                  <a:schemeClr val="accent6">
                    <a:lumMod val="50000"/>
                  </a:schemeClr>
                </a:solidFill>
              </a:rPr>
            </a:br>
            <a:r>
              <a:rPr lang="ru-RU" sz="2000" dirty="0" smtClean="0">
                <a:solidFill>
                  <a:schemeClr val="accent6">
                    <a:lumMod val="50000"/>
                  </a:schemeClr>
                </a:solidFill>
              </a:rPr>
              <a:t/>
            </a:r>
            <a:br>
              <a:rPr lang="ru-RU" sz="2000" dirty="0" smtClean="0">
                <a:solidFill>
                  <a:schemeClr val="accent6">
                    <a:lumMod val="50000"/>
                  </a:schemeClr>
                </a:solidFill>
              </a:rPr>
            </a:br>
            <a:r>
              <a:rPr lang="ru-RU" sz="2000" dirty="0" smtClean="0">
                <a:solidFill>
                  <a:schemeClr val="accent6">
                    <a:lumMod val="50000"/>
                  </a:schemeClr>
                </a:solidFill>
              </a:rPr>
              <a:t>Этой теме посвящен его автобиографический роман «Кащеева цепь».</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12290" name="Picture 2" descr="C:\Documents and Settings\Admin\Рабочий стол\ПРЕЗИНТАЦИЯ\Пришвин\Prishvinm.jpg"/>
          <p:cNvPicPr>
            <a:picLocks noChangeAspect="1" noChangeArrowheads="1"/>
          </p:cNvPicPr>
          <p:nvPr/>
        </p:nvPicPr>
        <p:blipFill>
          <a:blip r:embed="rId2" cstate="print"/>
          <a:srcRect/>
          <a:stretch>
            <a:fillRect/>
          </a:stretch>
        </p:blipFill>
        <p:spPr bwMode="auto">
          <a:xfrm>
            <a:off x="6429388" y="3929066"/>
            <a:ext cx="2005010" cy="244764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785926"/>
            <a:ext cx="3429024" cy="4538674"/>
          </a:xfrm>
        </p:spPr>
        <p:txBody>
          <a:bodyPr>
            <a:normAutofit/>
          </a:bodyPr>
          <a:lstStyle/>
          <a:p>
            <a:pPr>
              <a:buNone/>
            </a:pPr>
            <a:r>
              <a:rPr lang="ru-RU" sz="1900" i="1" dirty="0" smtClean="0">
                <a:solidFill>
                  <a:srgbClr val="800000"/>
                </a:solidFill>
              </a:rPr>
              <a:t>Опубликовал свои первые</a:t>
            </a:r>
          </a:p>
          <a:p>
            <a:pPr>
              <a:buNone/>
            </a:pPr>
            <a:r>
              <a:rPr lang="ru-RU" sz="1900" i="1" dirty="0" smtClean="0">
                <a:solidFill>
                  <a:srgbClr val="800000"/>
                </a:solidFill>
              </a:rPr>
              <a:t>рассказы для детей в 1924</a:t>
            </a:r>
          </a:p>
          <a:p>
            <a:pPr algn="just">
              <a:buNone/>
            </a:pPr>
            <a:r>
              <a:rPr lang="ru-RU" sz="1900" i="1" dirty="0" smtClean="0">
                <a:solidFill>
                  <a:srgbClr val="800000"/>
                </a:solidFill>
              </a:rPr>
              <a:t>году . К этому времени у него</a:t>
            </a:r>
          </a:p>
          <a:p>
            <a:pPr algn="just">
              <a:buNone/>
            </a:pPr>
            <a:r>
              <a:rPr lang="ru-RU" sz="1900" i="1" dirty="0" smtClean="0">
                <a:solidFill>
                  <a:srgbClr val="800000"/>
                </a:solidFill>
              </a:rPr>
              <a:t>за плечами был большой</a:t>
            </a:r>
          </a:p>
          <a:p>
            <a:pPr algn="just">
              <a:buNone/>
            </a:pPr>
            <a:r>
              <a:rPr lang="ru-RU" sz="1900" i="1" dirty="0" smtClean="0">
                <a:solidFill>
                  <a:srgbClr val="800000"/>
                </a:solidFill>
              </a:rPr>
              <a:t>жизненный путь, полный</a:t>
            </a:r>
          </a:p>
          <a:p>
            <a:pPr algn="just">
              <a:buNone/>
            </a:pPr>
            <a:r>
              <a:rPr lang="ru-RU" sz="1900" i="1" dirty="0" smtClean="0">
                <a:solidFill>
                  <a:srgbClr val="800000"/>
                </a:solidFill>
              </a:rPr>
              <a:t>упорного  и увлекательного</a:t>
            </a:r>
          </a:p>
          <a:p>
            <a:pPr algn="just">
              <a:buNone/>
            </a:pPr>
            <a:r>
              <a:rPr lang="ru-RU" sz="1900" i="1" dirty="0" smtClean="0">
                <a:solidFill>
                  <a:srgbClr val="800000"/>
                </a:solidFill>
              </a:rPr>
              <a:t>труда  по освоению многих</a:t>
            </a:r>
          </a:p>
          <a:p>
            <a:pPr algn="just">
              <a:buNone/>
            </a:pPr>
            <a:r>
              <a:rPr lang="ru-RU" sz="1900" i="1" dirty="0" smtClean="0">
                <a:solidFill>
                  <a:srgbClr val="800000"/>
                </a:solidFill>
              </a:rPr>
              <a:t>наук и профессий.</a:t>
            </a:r>
          </a:p>
          <a:p>
            <a:pPr algn="just">
              <a:buNone/>
            </a:pPr>
            <a:r>
              <a:rPr lang="ru-RU" sz="1900" i="1" dirty="0" smtClean="0">
                <a:solidFill>
                  <a:srgbClr val="800000"/>
                </a:solidFill>
              </a:rPr>
              <a:t>Этот богатый жизненный</a:t>
            </a:r>
          </a:p>
          <a:p>
            <a:pPr algn="just">
              <a:buNone/>
            </a:pPr>
            <a:r>
              <a:rPr lang="ru-RU" sz="1900" i="1" dirty="0" smtClean="0">
                <a:solidFill>
                  <a:srgbClr val="800000"/>
                </a:solidFill>
              </a:rPr>
              <a:t>опыт и дал Житкову</a:t>
            </a:r>
          </a:p>
          <a:p>
            <a:pPr algn="just">
              <a:buNone/>
            </a:pPr>
            <a:r>
              <a:rPr lang="ru-RU" sz="1900" i="1" dirty="0" smtClean="0">
                <a:solidFill>
                  <a:srgbClr val="800000"/>
                </a:solidFill>
              </a:rPr>
              <a:t>материал для творчества.   </a:t>
            </a:r>
            <a:endParaRPr lang="ru-RU" sz="1900" i="1" dirty="0">
              <a:solidFill>
                <a:srgbClr val="800000"/>
              </a:solidFill>
            </a:endParaRPr>
          </a:p>
        </p:txBody>
      </p:sp>
      <p:sp>
        <p:nvSpPr>
          <p:cNvPr id="4" name="Прямоугольник 3"/>
          <p:cNvSpPr/>
          <p:nvPr/>
        </p:nvSpPr>
        <p:spPr>
          <a:xfrm>
            <a:off x="1000100" y="642918"/>
            <a:ext cx="7016215" cy="1138773"/>
          </a:xfrm>
          <a:prstGeom prst="rect">
            <a:avLst/>
          </a:prstGeom>
          <a:noFill/>
        </p:spPr>
        <p:txBody>
          <a:bodyPr wrap="square" lIns="91440" tIns="45720" rIns="91440" bIns="45720">
            <a:spAutoFit/>
          </a:bodyPr>
          <a:lstStyle/>
          <a:p>
            <a:pPr algn="ctr"/>
            <a:r>
              <a:rPr lang="ru-R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Борис Степанович Житков</a:t>
            </a:r>
          </a:p>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(1882 – 1938)</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314" name="Picture 2" descr="C:\Documents and Settings\Admin\Рабочий стол\ПРЕЗИНТАЦИЯ\Житков\02lab0eov1272742678.jpg"/>
          <p:cNvPicPr>
            <a:picLocks noChangeAspect="1" noChangeArrowheads="1"/>
          </p:cNvPicPr>
          <p:nvPr/>
        </p:nvPicPr>
        <p:blipFill>
          <a:blip r:embed="rId2"/>
          <a:srcRect/>
          <a:stretch>
            <a:fillRect/>
          </a:stretch>
        </p:blipFill>
        <p:spPr bwMode="auto">
          <a:xfrm>
            <a:off x="5072066" y="1928802"/>
            <a:ext cx="3150415" cy="42862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200" dirty="0" smtClean="0"/>
              <a:t>После публикации первых своих рассказов  Житков полностью погружается в литературную деятельность – становится автором и редактором детских книг, сотрудников журналов «Воробей», «Чиж» и «Пионер»,драматургом Театра юного зрителя. </a:t>
            </a:r>
            <a:endParaRPr lang="ru-RU" sz="2200" dirty="0"/>
          </a:p>
        </p:txBody>
      </p:sp>
      <p:pic>
        <p:nvPicPr>
          <p:cNvPr id="14338" name="Picture 2" descr="C:\Documents and Settings\Admin\Рабочий стол\ПРЕЗИНТАЦИЯ\_________________4bf910b2e9d7c.jpg"/>
          <p:cNvPicPr>
            <a:picLocks noChangeAspect="1" noChangeArrowheads="1"/>
          </p:cNvPicPr>
          <p:nvPr/>
        </p:nvPicPr>
        <p:blipFill>
          <a:blip r:embed="rId3"/>
          <a:srcRect/>
          <a:stretch>
            <a:fillRect/>
          </a:stretch>
        </p:blipFill>
        <p:spPr bwMode="auto">
          <a:xfrm>
            <a:off x="1857356" y="2463568"/>
            <a:ext cx="2571767" cy="4037266"/>
          </a:xfrm>
          <a:prstGeom prst="snip2DiagRect">
            <a:avLst>
              <a:gd name="adj1" fmla="val 2399"/>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339" name="Picture 3" descr="C:\Documents and Settings\Admin\Рабочий стол\ПРЕЗИНТАЦИЯ\_________________4d8a5733f32fd.jpg"/>
          <p:cNvPicPr>
            <a:picLocks noChangeAspect="1" noChangeArrowheads="1"/>
          </p:cNvPicPr>
          <p:nvPr/>
        </p:nvPicPr>
        <p:blipFill>
          <a:blip r:embed="rId4"/>
          <a:srcRect/>
          <a:stretch>
            <a:fillRect/>
          </a:stretch>
        </p:blipFill>
        <p:spPr bwMode="auto">
          <a:xfrm>
            <a:off x="5214942" y="2500306"/>
            <a:ext cx="2741616" cy="39765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58204" cy="1275608"/>
          </a:xfrm>
        </p:spPr>
        <p:txBody>
          <a:bodyPr>
            <a:normAutofit fontScale="90000"/>
          </a:bodyPr>
          <a:lstStyle/>
          <a:p>
            <a:r>
              <a:rPr lang="ru-RU" sz="2400" dirty="0" smtClean="0">
                <a:solidFill>
                  <a:schemeClr val="accent6">
                    <a:lumMod val="50000"/>
                  </a:schemeClr>
                </a:solidFill>
              </a:rPr>
              <a:t>Более ста произведений для детей создал Житков за 15 лет. Передовая маленьким читателям поистине энциклопедические знания и делясь жизненным опытом, писатель пополнял свои произведения высоким нравственным содержанием. </a:t>
            </a:r>
            <a:endParaRPr lang="ru-RU" sz="2400" dirty="0">
              <a:solidFill>
                <a:schemeClr val="accent6">
                  <a:lumMod val="50000"/>
                </a:schemeClr>
              </a:solidFill>
            </a:endParaRPr>
          </a:p>
        </p:txBody>
      </p:sp>
      <p:sp>
        <p:nvSpPr>
          <p:cNvPr id="3" name="Содержимое 2"/>
          <p:cNvSpPr>
            <a:spLocks noGrp="1"/>
          </p:cNvSpPr>
          <p:nvPr>
            <p:ph idx="1"/>
          </p:nvPr>
        </p:nvSpPr>
        <p:spPr>
          <a:xfrm>
            <a:off x="500034" y="2357430"/>
            <a:ext cx="6072230" cy="4071966"/>
          </a:xfrm>
        </p:spPr>
        <p:txBody>
          <a:bodyPr>
            <a:normAutofit fontScale="70000" lnSpcReduction="20000"/>
          </a:bodyPr>
          <a:lstStyle/>
          <a:p>
            <a:pPr>
              <a:buNone/>
            </a:pPr>
            <a:r>
              <a:rPr lang="ru-RU" sz="1800" dirty="0" smtClean="0">
                <a:solidFill>
                  <a:srgbClr val="7030A0"/>
                </a:solidFill>
              </a:rPr>
              <a:t>    </a:t>
            </a:r>
            <a:r>
              <a:rPr lang="ru-RU" sz="2100" dirty="0" smtClean="0">
                <a:solidFill>
                  <a:srgbClr val="7030A0"/>
                </a:solidFill>
              </a:rPr>
              <a:t>Рассказы Житкова посвящены человеческой храбрости, мужеству,</a:t>
            </a:r>
          </a:p>
          <a:p>
            <a:pPr algn="just">
              <a:buNone/>
            </a:pPr>
            <a:r>
              <a:rPr lang="ru-RU" sz="2100" dirty="0" smtClean="0">
                <a:solidFill>
                  <a:srgbClr val="7030A0"/>
                </a:solidFill>
              </a:rPr>
              <a:t>доброте. Вопрос о </a:t>
            </a:r>
            <a:r>
              <a:rPr lang="ru-RU" sz="2100" b="1" dirty="0" smtClean="0">
                <a:solidFill>
                  <a:srgbClr val="7030A0"/>
                </a:solidFill>
              </a:rPr>
              <a:t>мужестве, </a:t>
            </a:r>
            <a:r>
              <a:rPr lang="ru-RU" sz="2100" dirty="0" smtClean="0">
                <a:solidFill>
                  <a:srgbClr val="7030A0"/>
                </a:solidFill>
              </a:rPr>
              <a:t>о самой его природе особенно занимал</a:t>
            </a:r>
          </a:p>
          <a:p>
            <a:pPr algn="just">
              <a:buNone/>
            </a:pPr>
            <a:r>
              <a:rPr lang="ru-RU" sz="2100" dirty="0" smtClean="0">
                <a:solidFill>
                  <a:srgbClr val="7030A0"/>
                </a:solidFill>
              </a:rPr>
              <a:t>Житкова. </a:t>
            </a:r>
          </a:p>
          <a:p>
            <a:pPr algn="just">
              <a:buNone/>
            </a:pPr>
            <a:r>
              <a:rPr lang="ru-RU" sz="2100" dirty="0" smtClean="0">
                <a:solidFill>
                  <a:srgbClr val="7030A0"/>
                </a:solidFill>
              </a:rPr>
              <a:t>Уже в первом своем рассказе, </a:t>
            </a:r>
            <a:r>
              <a:rPr lang="ru-RU" sz="2100" b="1" dirty="0" smtClean="0">
                <a:solidFill>
                  <a:srgbClr val="7030A0"/>
                </a:solidFill>
              </a:rPr>
              <a:t>«Шквал» </a:t>
            </a:r>
            <a:r>
              <a:rPr lang="ru-RU" sz="2100" dirty="0" smtClean="0">
                <a:solidFill>
                  <a:srgbClr val="7030A0"/>
                </a:solidFill>
              </a:rPr>
              <a:t>(другое название «На воде»),</a:t>
            </a:r>
          </a:p>
          <a:p>
            <a:pPr algn="just">
              <a:buNone/>
            </a:pPr>
            <a:r>
              <a:rPr lang="ru-RU" sz="2100" dirty="0" smtClean="0">
                <a:solidFill>
                  <a:srgbClr val="7030A0"/>
                </a:solidFill>
              </a:rPr>
              <a:t>писатель рисует мужественного человека, спасшего экипаж</a:t>
            </a:r>
          </a:p>
          <a:p>
            <a:pPr>
              <a:buNone/>
            </a:pPr>
            <a:r>
              <a:rPr lang="ru-RU" sz="2100" dirty="0" smtClean="0">
                <a:solidFill>
                  <a:srgbClr val="7030A0"/>
                </a:solidFill>
              </a:rPr>
              <a:t>парусника. Матросу Ковалеву с трудом удается выбраться из под</a:t>
            </a:r>
          </a:p>
          <a:p>
            <a:pPr>
              <a:buNone/>
            </a:pPr>
            <a:r>
              <a:rPr lang="ru-RU" sz="2100" dirty="0" smtClean="0">
                <a:solidFill>
                  <a:srgbClr val="7030A0"/>
                </a:solidFill>
              </a:rPr>
              <a:t>перевернувшегося судна на поверхность и наконец вздохнуть полной</a:t>
            </a:r>
          </a:p>
          <a:p>
            <a:pPr>
              <a:buNone/>
            </a:pPr>
            <a:r>
              <a:rPr lang="ru-RU" sz="2100" dirty="0" smtClean="0">
                <a:solidFill>
                  <a:srgbClr val="7030A0"/>
                </a:solidFill>
              </a:rPr>
              <a:t>Грудью. Однако он совершает обратный мучительный путь, чтобы спасти</a:t>
            </a:r>
          </a:p>
          <a:p>
            <a:pPr>
              <a:buNone/>
            </a:pPr>
            <a:r>
              <a:rPr lang="ru-RU" sz="2100" dirty="0" smtClean="0">
                <a:solidFill>
                  <a:srgbClr val="7030A0"/>
                </a:solidFill>
              </a:rPr>
              <a:t>оставшихся. Не даром девочке Насте он кажется самым главным на борту:</a:t>
            </a:r>
          </a:p>
          <a:p>
            <a:pPr>
              <a:buNone/>
            </a:pPr>
            <a:r>
              <a:rPr lang="ru-RU" sz="2100" dirty="0" smtClean="0">
                <a:solidFill>
                  <a:srgbClr val="7030A0"/>
                </a:solidFill>
              </a:rPr>
              <a:t>со свойственной детям проницательностью она отмечает незаурядного по</a:t>
            </a:r>
          </a:p>
          <a:p>
            <a:pPr>
              <a:buNone/>
            </a:pPr>
            <a:r>
              <a:rPr lang="ru-RU" sz="2100" dirty="0" smtClean="0">
                <a:solidFill>
                  <a:srgbClr val="7030A0"/>
                </a:solidFill>
              </a:rPr>
              <a:t>нравственным достоинствам человека. </a:t>
            </a:r>
          </a:p>
          <a:p>
            <a:pPr>
              <a:buNone/>
            </a:pPr>
            <a:r>
              <a:rPr lang="ru-RU" sz="2100" dirty="0" smtClean="0">
                <a:solidFill>
                  <a:srgbClr val="7030A0"/>
                </a:solidFill>
              </a:rPr>
              <a:t>Рассказ это открывает книгу Житкова «</a:t>
            </a:r>
            <a:r>
              <a:rPr lang="ru-RU" sz="2100" b="1" dirty="0" smtClean="0">
                <a:solidFill>
                  <a:srgbClr val="7030A0"/>
                </a:solidFill>
              </a:rPr>
              <a:t>Морские истории».</a:t>
            </a:r>
            <a:endParaRPr lang="ru-RU" sz="2100" b="1" dirty="0">
              <a:solidFill>
                <a:srgbClr val="7030A0"/>
              </a:solidFill>
            </a:endParaRPr>
          </a:p>
        </p:txBody>
      </p:sp>
      <p:pic>
        <p:nvPicPr>
          <p:cNvPr id="15362" name="Picture 2" descr="C:\Documents and Settings\Admin\Рабочий стол\ПРЕЗИНТАЦИЯ\Житков\0_58253_5a928e5b_XL.jpg"/>
          <p:cNvPicPr>
            <a:picLocks noChangeAspect="1" noChangeArrowheads="1"/>
          </p:cNvPicPr>
          <p:nvPr/>
        </p:nvPicPr>
        <p:blipFill>
          <a:blip r:embed="rId2"/>
          <a:srcRect/>
          <a:stretch>
            <a:fillRect/>
          </a:stretch>
        </p:blipFill>
        <p:spPr bwMode="auto">
          <a:xfrm>
            <a:off x="6643702" y="2357430"/>
            <a:ext cx="2198058" cy="32147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017032" cy="2143140"/>
          </a:xfrm>
        </p:spPr>
        <p:txBody>
          <a:bodyPr/>
          <a:lstStyle/>
          <a:p>
            <a:r>
              <a:rPr lang="ru-RU" sz="2400" dirty="0" smtClean="0"/>
              <a:t>Принцип обрисовки действующих лиц у Житкова – выделять главные их черты, проявляющиеся в поступках.</a:t>
            </a:r>
            <a:br>
              <a:rPr lang="ru-RU" sz="2400" dirty="0" smtClean="0"/>
            </a:br>
            <a:r>
              <a:rPr lang="ru-RU" sz="2400" dirty="0" smtClean="0"/>
              <a:t> </a:t>
            </a:r>
            <a:r>
              <a:rPr lang="ru-RU" sz="2400" dirty="0" smtClean="0">
                <a:solidFill>
                  <a:schemeClr val="tx1">
                    <a:lumMod val="95000"/>
                  </a:schemeClr>
                </a:solidFill>
              </a:rPr>
              <a:t>До предела собран, сосредоточен капитан судна в рассказе «Механик Солерно».</a:t>
            </a:r>
            <a:r>
              <a:rPr lang="ru-RU" sz="2400" dirty="0" smtClean="0"/>
              <a:t/>
            </a:r>
            <a:br>
              <a:rPr lang="ru-RU" sz="2400" dirty="0" smtClean="0"/>
            </a:br>
            <a:r>
              <a:rPr lang="ru-RU" sz="2400" dirty="0" smtClean="0">
                <a:solidFill>
                  <a:schemeClr val="tx1">
                    <a:lumMod val="95000"/>
                  </a:schemeClr>
                </a:solidFill>
              </a:rPr>
              <a:t/>
            </a:r>
            <a:br>
              <a:rPr lang="ru-RU" sz="2400" dirty="0" smtClean="0">
                <a:solidFill>
                  <a:schemeClr val="tx1">
                    <a:lumMod val="95000"/>
                  </a:schemeClr>
                </a:solidFill>
              </a:rPr>
            </a:br>
            <a:endParaRPr lang="ru-RU" sz="2400" dirty="0"/>
          </a:p>
        </p:txBody>
      </p:sp>
      <p:sp>
        <p:nvSpPr>
          <p:cNvPr id="3" name="Текст 2"/>
          <p:cNvSpPr>
            <a:spLocks noGrp="1"/>
          </p:cNvSpPr>
          <p:nvPr>
            <p:ph type="body" idx="1"/>
          </p:nvPr>
        </p:nvSpPr>
        <p:spPr>
          <a:xfrm>
            <a:off x="500034" y="2428868"/>
            <a:ext cx="4286280" cy="3929090"/>
          </a:xfrm>
        </p:spPr>
        <p:txBody>
          <a:bodyPr>
            <a:normAutofit fontScale="85000" lnSpcReduction="20000"/>
          </a:bodyPr>
          <a:lstStyle/>
          <a:p>
            <a:r>
              <a:rPr lang="ru-RU" sz="2000" dirty="0" smtClean="0"/>
              <a:t>Он знает, что корабль его каждую минуту  может погибнуть, </a:t>
            </a:r>
          </a:p>
          <a:p>
            <a:r>
              <a:rPr lang="ru-RU" sz="2000" dirty="0" smtClean="0"/>
              <a:t>потому что в трюме начался пожар, и героически борется за </a:t>
            </a:r>
          </a:p>
          <a:p>
            <a:r>
              <a:rPr lang="ru-RU" sz="2000" dirty="0" smtClean="0"/>
              <a:t>жизнь людей. Когда ему удалось спасти всех, то оказывается, </a:t>
            </a:r>
          </a:p>
          <a:p>
            <a:r>
              <a:rPr lang="ru-RU" sz="2000" dirty="0" smtClean="0"/>
              <a:t>что человека, по чьей вине произошла катастрофа, среди них нет.</a:t>
            </a:r>
          </a:p>
          <a:p>
            <a:r>
              <a:rPr lang="ru-RU" sz="2000" dirty="0" smtClean="0"/>
              <a:t> Механик Солерно еще раньше признался капитану, что это он за </a:t>
            </a:r>
          </a:p>
          <a:p>
            <a:r>
              <a:rPr lang="ru-RU" sz="2000" dirty="0" smtClean="0"/>
              <a:t>деньги поместил в трюм опасный груз. И вот теперь он исчез, т.е.</a:t>
            </a:r>
          </a:p>
          <a:p>
            <a:r>
              <a:rPr lang="ru-RU" sz="2000" dirty="0" smtClean="0"/>
              <a:t> погиб. Его признание – тоже определенный акт мужества, и </a:t>
            </a:r>
          </a:p>
          <a:p>
            <a:r>
              <a:rPr lang="ru-RU" sz="2000" dirty="0" smtClean="0"/>
              <a:t>читатель уже жалеет его. </a:t>
            </a:r>
            <a:endParaRPr lang="ru-RU" sz="2000" dirty="0"/>
          </a:p>
        </p:txBody>
      </p:sp>
      <p:pic>
        <p:nvPicPr>
          <p:cNvPr id="1026" name="Picture 2" descr="C:\Documents and Settings\Admin\Рабочий стол\ПРЕЗИНТАЦИЯ\Житков\000227.jpg"/>
          <p:cNvPicPr>
            <a:picLocks noChangeAspect="1" noChangeArrowheads="1"/>
          </p:cNvPicPr>
          <p:nvPr/>
        </p:nvPicPr>
        <p:blipFill>
          <a:blip r:embed="rId2"/>
          <a:srcRect/>
          <a:stretch>
            <a:fillRect/>
          </a:stretch>
        </p:blipFill>
        <p:spPr bwMode="auto">
          <a:xfrm>
            <a:off x="4857723" y="2357430"/>
            <a:ext cx="4000527" cy="3857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pli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329642" cy="1714488"/>
          </a:xfrm>
        </p:spPr>
        <p:txBody>
          <a:bodyPr>
            <a:normAutofit fontScale="90000"/>
          </a:bodyPr>
          <a:lstStyle/>
          <a:p>
            <a:r>
              <a:rPr lang="ru-RU" sz="2200" dirty="0" smtClean="0">
                <a:solidFill>
                  <a:schemeClr val="tx1">
                    <a:lumMod val="85000"/>
                    <a:lumOff val="15000"/>
                  </a:schemeClr>
                </a:solidFill>
              </a:rPr>
              <a:t>   </a:t>
            </a:r>
            <a:r>
              <a:rPr lang="ru-RU" sz="2200" b="1" dirty="0" smtClean="0">
                <a:solidFill>
                  <a:schemeClr val="tx1">
                    <a:lumMod val="85000"/>
                    <a:lumOff val="15000"/>
                  </a:schemeClr>
                </a:solidFill>
              </a:rPr>
              <a:t>Рассказы первых сборников – «Злое море» и «Морские истории» – вводят читателя в мир, с которым автор хорошо знаком. </a:t>
            </a:r>
            <a:r>
              <a:rPr lang="ru-RU" sz="2200" b="1" dirty="0" smtClean="0">
                <a:solidFill>
                  <a:srgbClr val="002060"/>
                </a:solidFill>
              </a:rPr>
              <a:t>Помимо жизненной достоверности они захватывают острым драматизмом, увлекательными сюжетами.</a:t>
            </a:r>
            <a:r>
              <a:rPr lang="ru-RU" sz="2200" dirty="0" smtClean="0">
                <a:solidFill>
                  <a:schemeClr val="tx1">
                    <a:lumMod val="85000"/>
                    <a:lumOff val="15000"/>
                  </a:schemeClr>
                </a:solidFill>
              </a:rPr>
              <a:t/>
            </a:r>
            <a:br>
              <a:rPr lang="ru-RU" sz="2200" dirty="0" smtClean="0">
                <a:solidFill>
                  <a:schemeClr val="tx1">
                    <a:lumMod val="85000"/>
                    <a:lumOff val="15000"/>
                  </a:schemeClr>
                </a:solidFill>
              </a:rPr>
            </a:br>
            <a:endParaRPr lang="ru-RU" sz="2200" dirty="0">
              <a:solidFill>
                <a:schemeClr val="tx1">
                  <a:lumMod val="85000"/>
                  <a:lumOff val="15000"/>
                </a:schemeClr>
              </a:solidFill>
            </a:endParaRPr>
          </a:p>
        </p:txBody>
      </p:sp>
      <p:sp>
        <p:nvSpPr>
          <p:cNvPr id="5" name="Содержимое 4"/>
          <p:cNvSpPr>
            <a:spLocks noGrp="1"/>
          </p:cNvSpPr>
          <p:nvPr>
            <p:ph sz="quarter" idx="2"/>
          </p:nvPr>
        </p:nvSpPr>
        <p:spPr>
          <a:xfrm>
            <a:off x="428596" y="2071678"/>
            <a:ext cx="4143404" cy="4288642"/>
          </a:xfrm>
        </p:spPr>
        <p:txBody>
          <a:bodyPr>
            <a:normAutofit/>
          </a:bodyPr>
          <a:lstStyle/>
          <a:p>
            <a:pPr>
              <a:buNone/>
            </a:pPr>
            <a:endParaRPr lang="ru-RU" sz="2000" dirty="0" smtClean="0">
              <a:solidFill>
                <a:schemeClr val="accent6">
                  <a:lumMod val="50000"/>
                </a:schemeClr>
              </a:solidFill>
            </a:endParaRPr>
          </a:p>
          <a:p>
            <a:pPr>
              <a:buNone/>
            </a:pPr>
            <a:endParaRPr lang="ru-RU" sz="2000" dirty="0" smtClean="0">
              <a:solidFill>
                <a:schemeClr val="accent6">
                  <a:lumMod val="50000"/>
                </a:schemeClr>
              </a:solidFill>
            </a:endParaRPr>
          </a:p>
          <a:p>
            <a:pPr>
              <a:buNone/>
            </a:pPr>
            <a:r>
              <a:rPr lang="ru-RU" sz="2400" dirty="0" smtClean="0">
                <a:solidFill>
                  <a:schemeClr val="accent6">
                    <a:lumMod val="50000"/>
                  </a:schemeClr>
                </a:solidFill>
              </a:rPr>
              <a:t>    </a:t>
            </a:r>
            <a:r>
              <a:rPr lang="ru-RU" dirty="0" smtClean="0">
                <a:solidFill>
                  <a:schemeClr val="accent6">
                    <a:lumMod val="50000"/>
                  </a:schemeClr>
                </a:solidFill>
              </a:rPr>
              <a:t>Ведь человек в море зависит от капризной стихии, предельно</a:t>
            </a:r>
          </a:p>
          <a:p>
            <a:pPr>
              <a:buNone/>
            </a:pPr>
            <a:r>
              <a:rPr lang="ru-RU" dirty="0" smtClean="0">
                <a:solidFill>
                  <a:schemeClr val="accent6">
                    <a:lumMod val="50000"/>
                  </a:schemeClr>
                </a:solidFill>
              </a:rPr>
              <a:t>    напряжен и готов мужественно</a:t>
            </a:r>
          </a:p>
          <a:p>
            <a:pPr>
              <a:buNone/>
            </a:pPr>
            <a:r>
              <a:rPr lang="ru-RU" dirty="0" smtClean="0">
                <a:solidFill>
                  <a:schemeClr val="accent6">
                    <a:lumMod val="50000"/>
                  </a:schemeClr>
                </a:solidFill>
              </a:rPr>
              <a:t>    встретить любую неожиданность.</a:t>
            </a:r>
          </a:p>
          <a:p>
            <a:pPr>
              <a:buNone/>
            </a:pPr>
            <a:endParaRPr lang="ru-RU" sz="2400" dirty="0" smtClean="0">
              <a:solidFill>
                <a:schemeClr val="accent6">
                  <a:lumMod val="50000"/>
                </a:schemeClr>
              </a:solidFill>
            </a:endParaRPr>
          </a:p>
        </p:txBody>
      </p:sp>
      <p:pic>
        <p:nvPicPr>
          <p:cNvPr id="2050" name="Picture 2" descr="C:\Documents and Settings\Admin\Рабочий стол\ПРЕЗИНТАЦИЯ\Житков\152107.jpg"/>
          <p:cNvPicPr>
            <a:picLocks noChangeAspect="1" noChangeArrowheads="1"/>
          </p:cNvPicPr>
          <p:nvPr/>
        </p:nvPicPr>
        <p:blipFill>
          <a:blip r:embed="rId2"/>
          <a:srcRect/>
          <a:stretch>
            <a:fillRect/>
          </a:stretch>
        </p:blipFill>
        <p:spPr bwMode="auto">
          <a:xfrm>
            <a:off x="4786314" y="1928802"/>
            <a:ext cx="3810000" cy="3810000"/>
          </a:xfrm>
          <a:prstGeom prst="rect">
            <a:avLst/>
          </a:prstGeom>
          <a:ln>
            <a:noFill/>
          </a:ln>
          <a:effectLst>
            <a:softEdge rad="112500"/>
          </a:effectLst>
        </p:spPr>
      </p:pic>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8029604" cy="1162050"/>
          </a:xfrm>
        </p:spPr>
        <p:txBody>
          <a:bodyPr/>
          <a:lstStyle/>
          <a:p>
            <a:r>
              <a:rPr lang="ru-RU" dirty="0" smtClean="0">
                <a:solidFill>
                  <a:schemeClr val="accent3">
                    <a:lumMod val="75000"/>
                  </a:schemeClr>
                </a:solidFill>
              </a:rPr>
              <a:t>Много внимания уделял Житков уделял научно познавательной литературе для детей. Он написал немало книги очерков по истории науки и техники.</a:t>
            </a:r>
            <a:endParaRPr lang="ru-RU" dirty="0">
              <a:solidFill>
                <a:schemeClr val="accent3">
                  <a:lumMod val="75000"/>
                </a:schemeClr>
              </a:solidFill>
            </a:endParaRPr>
          </a:p>
        </p:txBody>
      </p:sp>
      <p:sp>
        <p:nvSpPr>
          <p:cNvPr id="3" name="Текст 2"/>
          <p:cNvSpPr>
            <a:spLocks noGrp="1"/>
          </p:cNvSpPr>
          <p:nvPr>
            <p:ph type="body" idx="2"/>
          </p:nvPr>
        </p:nvSpPr>
        <p:spPr/>
        <p:txBody>
          <a:bodyPr>
            <a:normAutofit lnSpcReduction="10000"/>
          </a:bodyPr>
          <a:lstStyle/>
          <a:p>
            <a:endParaRPr lang="ru-RU" dirty="0" smtClean="0">
              <a:solidFill>
                <a:schemeClr val="accent6">
                  <a:lumMod val="75000"/>
                </a:schemeClr>
              </a:solidFill>
            </a:endParaRPr>
          </a:p>
          <a:p>
            <a:r>
              <a:rPr lang="ru-RU" dirty="0" smtClean="0">
                <a:solidFill>
                  <a:schemeClr val="accent6">
                    <a:lumMod val="50000"/>
                  </a:schemeClr>
                </a:solidFill>
              </a:rPr>
              <a:t>Увлечь юных читателей самим процессом научного и технического поиска, показать романтику преодоления трудностей, взлет мысли – вот что воодушевляло писателя при создании таких произведений</a:t>
            </a:r>
            <a:r>
              <a:rPr lang="ru-RU" dirty="0" smtClean="0">
                <a:solidFill>
                  <a:schemeClr val="accent6">
                    <a:lumMod val="75000"/>
                  </a:schemeClr>
                </a:solidFill>
              </a:rPr>
              <a:t>.</a:t>
            </a:r>
          </a:p>
          <a:p>
            <a:endParaRPr lang="ru-RU" dirty="0" smtClean="0">
              <a:solidFill>
                <a:schemeClr val="accent6">
                  <a:lumMod val="75000"/>
                </a:schemeClr>
              </a:solidFill>
            </a:endParaRPr>
          </a:p>
          <a:p>
            <a:r>
              <a:rPr lang="ru-RU" dirty="0" smtClean="0">
                <a:solidFill>
                  <a:schemeClr val="accent6">
                    <a:lumMod val="75000"/>
                  </a:schemeClr>
                </a:solidFill>
              </a:rPr>
              <a:t>Большинство своих познавательных книг писатель создавал для детей младшего возраста. Его все больше захватывала идея написать произведения энциклопедического характера для совсем маленьких читателей – от 3-х до 6-ти лет. В результате появилась знаменитая книга </a:t>
            </a:r>
          </a:p>
          <a:p>
            <a:endParaRPr lang="ru-RU" b="1" dirty="0" smtClean="0">
              <a:solidFill>
                <a:schemeClr val="accent6">
                  <a:lumMod val="75000"/>
                </a:schemeClr>
              </a:solidFill>
            </a:endParaRPr>
          </a:p>
          <a:p>
            <a:r>
              <a:rPr lang="ru-RU" b="1" dirty="0" smtClean="0">
                <a:solidFill>
                  <a:schemeClr val="accent6">
                    <a:lumMod val="50000"/>
                  </a:schemeClr>
                </a:solidFill>
              </a:rPr>
              <a:t>«Что я видел?» («Почемучка»).</a:t>
            </a:r>
          </a:p>
          <a:p>
            <a:r>
              <a:rPr lang="ru-RU" b="1" dirty="0" smtClean="0">
                <a:solidFill>
                  <a:schemeClr val="accent6">
                    <a:lumMod val="50000"/>
                  </a:schemeClr>
                </a:solidFill>
              </a:rPr>
              <a:t> </a:t>
            </a:r>
            <a:endParaRPr lang="ru-RU" b="1" dirty="0">
              <a:solidFill>
                <a:schemeClr val="accent6">
                  <a:lumMod val="50000"/>
                </a:schemeClr>
              </a:solidFill>
            </a:endParaRPr>
          </a:p>
        </p:txBody>
      </p:sp>
      <p:sp>
        <p:nvSpPr>
          <p:cNvPr id="4" name="Содержимое 3"/>
          <p:cNvSpPr>
            <a:spLocks noGrp="1"/>
          </p:cNvSpPr>
          <p:nvPr>
            <p:ph sz="half" idx="1"/>
          </p:nvPr>
        </p:nvSpPr>
        <p:spPr>
          <a:xfrm>
            <a:off x="3575050" y="1714488"/>
            <a:ext cx="2997214" cy="4929222"/>
          </a:xfrm>
        </p:spPr>
        <p:txBody>
          <a:bodyPr>
            <a:normAutofit fontScale="55000" lnSpcReduction="20000"/>
          </a:bodyPr>
          <a:lstStyle/>
          <a:p>
            <a:endParaRPr lang="ru-RU" dirty="0" smtClean="0"/>
          </a:p>
          <a:p>
            <a:pPr>
              <a:buNone/>
            </a:pPr>
            <a:r>
              <a:rPr lang="ru-RU" sz="2200" dirty="0" smtClean="0"/>
              <a:t>Четырехлетний Алеша,</a:t>
            </a:r>
          </a:p>
          <a:p>
            <a:pPr>
              <a:buNone/>
            </a:pPr>
            <a:r>
              <a:rPr lang="ru-RU" sz="2200" dirty="0" smtClean="0"/>
              <a:t>названный «Почемучкой», не</a:t>
            </a:r>
          </a:p>
          <a:p>
            <a:pPr>
              <a:buNone/>
            </a:pPr>
            <a:r>
              <a:rPr lang="ru-RU" sz="2200" dirty="0" smtClean="0"/>
              <a:t>просто повествует о чем – то, а</a:t>
            </a:r>
          </a:p>
          <a:p>
            <a:pPr>
              <a:buNone/>
            </a:pPr>
            <a:r>
              <a:rPr lang="ru-RU" sz="2200" dirty="0" smtClean="0"/>
              <a:t>еще и сообщает свои впечатления</a:t>
            </a:r>
          </a:p>
          <a:p>
            <a:pPr>
              <a:buNone/>
            </a:pPr>
            <a:r>
              <a:rPr lang="ru-RU" sz="2200" dirty="0" smtClean="0"/>
              <a:t>о вещах и событиях. Благодаря</a:t>
            </a:r>
          </a:p>
          <a:p>
            <a:pPr>
              <a:buNone/>
            </a:pPr>
            <a:r>
              <a:rPr lang="ru-RU" sz="2200" dirty="0" smtClean="0"/>
              <a:t>этому огромный познавательный</a:t>
            </a:r>
          </a:p>
          <a:p>
            <a:pPr>
              <a:buNone/>
            </a:pPr>
            <a:r>
              <a:rPr lang="ru-RU" sz="2200" dirty="0" smtClean="0"/>
              <a:t>материал не подавляет малыша,</a:t>
            </a:r>
          </a:p>
          <a:p>
            <a:pPr>
              <a:buNone/>
            </a:pPr>
            <a:r>
              <a:rPr lang="ru-RU" sz="2200" dirty="0" smtClean="0"/>
              <a:t>возбуждает его любопытство: ведь</a:t>
            </a:r>
          </a:p>
          <a:p>
            <a:pPr>
              <a:buNone/>
            </a:pPr>
            <a:r>
              <a:rPr lang="ru-RU" sz="2200" dirty="0" smtClean="0"/>
              <a:t>рассказывает сверстник. Чтобы</a:t>
            </a:r>
          </a:p>
          <a:p>
            <a:pPr>
              <a:buNone/>
            </a:pPr>
            <a:r>
              <a:rPr lang="ru-RU" sz="2200" dirty="0" smtClean="0"/>
              <a:t>рассказать о вещах незнакомых,</a:t>
            </a:r>
          </a:p>
          <a:p>
            <a:pPr>
              <a:buNone/>
            </a:pPr>
            <a:r>
              <a:rPr lang="ru-RU" sz="2200" dirty="0" smtClean="0"/>
              <a:t>Алеше приходится объяснять</a:t>
            </a:r>
          </a:p>
          <a:p>
            <a:pPr>
              <a:buNone/>
            </a:pPr>
            <a:r>
              <a:rPr lang="ru-RU" sz="2200" dirty="0" smtClean="0"/>
              <a:t>увиденное при помощи уже</a:t>
            </a:r>
          </a:p>
          <a:p>
            <a:pPr>
              <a:buNone/>
            </a:pPr>
            <a:r>
              <a:rPr lang="ru-RU" sz="2200" dirty="0" smtClean="0"/>
              <a:t>усвоенных понятий. Так в</a:t>
            </a:r>
          </a:p>
          <a:p>
            <a:pPr>
              <a:buNone/>
            </a:pPr>
            <a:r>
              <a:rPr lang="ru-RU" sz="2200" dirty="0" smtClean="0"/>
              <a:t>«Почемучке» осуществляется</a:t>
            </a:r>
          </a:p>
          <a:p>
            <a:pPr>
              <a:buNone/>
            </a:pPr>
            <a:r>
              <a:rPr lang="ru-RU" sz="2200" dirty="0" smtClean="0"/>
              <a:t>известный дидактический</a:t>
            </a:r>
          </a:p>
          <a:p>
            <a:pPr>
              <a:buNone/>
            </a:pPr>
            <a:r>
              <a:rPr lang="ru-RU" sz="2200" dirty="0" smtClean="0"/>
              <a:t>принцип «от простого к</a:t>
            </a:r>
          </a:p>
          <a:p>
            <a:pPr>
              <a:buNone/>
            </a:pPr>
            <a:r>
              <a:rPr lang="ru-RU" sz="2200" dirty="0" smtClean="0"/>
              <a:t>сложному». Кроме Алеши здесь </a:t>
            </a:r>
          </a:p>
          <a:p>
            <a:pPr>
              <a:buNone/>
            </a:pPr>
            <a:r>
              <a:rPr lang="ru-RU" sz="2200" dirty="0" smtClean="0"/>
              <a:t>действуют такие персонажи, как</a:t>
            </a:r>
          </a:p>
          <a:p>
            <a:pPr>
              <a:buNone/>
            </a:pPr>
            <a:r>
              <a:rPr lang="ru-RU" sz="2200" dirty="0" smtClean="0"/>
              <a:t>дядя военный, мама, бабушка,</a:t>
            </a:r>
          </a:p>
          <a:p>
            <a:pPr>
              <a:buNone/>
            </a:pPr>
            <a:r>
              <a:rPr lang="ru-RU" sz="2200" dirty="0" smtClean="0"/>
              <a:t>друзья. Каждый из них</a:t>
            </a:r>
          </a:p>
          <a:p>
            <a:pPr>
              <a:buNone/>
            </a:pPr>
            <a:r>
              <a:rPr lang="ru-RU" sz="2200" dirty="0" smtClean="0"/>
              <a:t>индивидуален, у каждого свои действия, и</a:t>
            </a:r>
          </a:p>
          <a:p>
            <a:pPr>
              <a:buNone/>
            </a:pPr>
            <a:r>
              <a:rPr lang="ru-RU" sz="2200" dirty="0" smtClean="0"/>
              <a:t>главный герой постепенно начинает</a:t>
            </a:r>
          </a:p>
          <a:p>
            <a:pPr>
              <a:buNone/>
            </a:pPr>
            <a:r>
              <a:rPr lang="ru-RU" sz="2200" dirty="0" smtClean="0"/>
              <a:t>понимать, что именно ему нужно</a:t>
            </a:r>
          </a:p>
          <a:p>
            <a:pPr>
              <a:buNone/>
            </a:pPr>
            <a:r>
              <a:rPr lang="ru-RU" sz="2200" dirty="0" smtClean="0"/>
              <a:t>воспитывать в себе.</a:t>
            </a:r>
          </a:p>
          <a:p>
            <a:pPr>
              <a:buNone/>
            </a:pPr>
            <a:endParaRPr lang="ru-RU" sz="1400" dirty="0"/>
          </a:p>
        </p:txBody>
      </p:sp>
      <p:pic>
        <p:nvPicPr>
          <p:cNvPr id="3074" name="Picture 2" descr="C:\Documents and Settings\Admin\Рабочий стол\ПРЕЗИНТАЦИЯ\Житков\jitkov.jpg"/>
          <p:cNvPicPr>
            <a:picLocks noChangeAspect="1" noChangeArrowheads="1"/>
          </p:cNvPicPr>
          <p:nvPr/>
        </p:nvPicPr>
        <p:blipFill>
          <a:blip r:embed="rId2"/>
          <a:srcRect/>
          <a:stretch>
            <a:fillRect/>
          </a:stretch>
        </p:blipFill>
        <p:spPr bwMode="auto">
          <a:xfrm>
            <a:off x="6215074" y="1857364"/>
            <a:ext cx="2329970" cy="3517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ut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401080" cy="2000264"/>
          </a:xfrm>
        </p:spPr>
        <p:txBody>
          <a:bodyPr>
            <a:normAutofit fontScale="90000"/>
          </a:bodyPr>
          <a:lstStyle/>
          <a:p>
            <a:r>
              <a:rPr lang="ru-RU" sz="2000" dirty="0" smtClean="0"/>
              <a:t>  </a:t>
            </a:r>
            <a:r>
              <a:rPr lang="ru-RU" sz="2000" dirty="0" smtClean="0">
                <a:solidFill>
                  <a:schemeClr val="accent6">
                    <a:lumMod val="50000"/>
                  </a:schemeClr>
                </a:solidFill>
              </a:rPr>
              <a:t>Житков создал для детей младшего возраста еще несколько десятков новелл, собранных в книге «Что бывало» и «Про животных». Сюжеты тут разворачиваются более лаконично: в них одно событие, одна жизненная ситуация.</a:t>
            </a:r>
            <a:br>
              <a:rPr lang="ru-RU" sz="2000" dirty="0" smtClean="0">
                <a:solidFill>
                  <a:schemeClr val="accent6">
                    <a:lumMod val="50000"/>
                  </a:schemeClr>
                </a:solidFill>
              </a:rPr>
            </a:br>
            <a:r>
              <a:rPr lang="ru-RU" sz="2000" dirty="0" smtClean="0">
                <a:solidFill>
                  <a:schemeClr val="accent6">
                    <a:lumMod val="50000"/>
                  </a:schemeClr>
                </a:solidFill>
              </a:rPr>
              <a:t>Внимание маленького читателя удерживается внезапным, неожиданным поворотом сюжета. Например рассказ «Метель», напряжение создается описаниями борьбы со стихией, причем передано это через рассказ мальчика, через его впечатления и переживания.</a:t>
            </a:r>
            <a:endParaRPr lang="ru-RU" sz="2000" dirty="0">
              <a:solidFill>
                <a:schemeClr val="accent6">
                  <a:lumMod val="50000"/>
                </a:schemeClr>
              </a:solidFill>
            </a:endParaRPr>
          </a:p>
        </p:txBody>
      </p:sp>
      <p:pic>
        <p:nvPicPr>
          <p:cNvPr id="4098" name="Picture 2" descr="C:\Documents and Settings\Admin\Рабочий стол\ПРЕЗИНТАЦИЯ\Житков\0_6b09d_d8271b7a_XL.jpg"/>
          <p:cNvPicPr>
            <a:picLocks noChangeAspect="1" noChangeArrowheads="1"/>
          </p:cNvPicPr>
          <p:nvPr/>
        </p:nvPicPr>
        <p:blipFill>
          <a:blip r:embed="rId2"/>
          <a:srcRect/>
          <a:stretch>
            <a:fillRect/>
          </a:stretch>
        </p:blipFill>
        <p:spPr bwMode="auto">
          <a:xfrm>
            <a:off x="2071670" y="3071810"/>
            <a:ext cx="4540264" cy="32008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7945594" cy="2071702"/>
          </a:xfrm>
        </p:spPr>
        <p:txBody>
          <a:bodyPr/>
          <a:lstStyle/>
          <a:p>
            <a:r>
              <a:rPr lang="ru-RU" sz="2800" dirty="0" smtClean="0">
                <a:solidFill>
                  <a:schemeClr val="tx2">
                    <a:lumMod val="90000"/>
                  </a:schemeClr>
                </a:solidFill>
              </a:rPr>
              <a:t/>
            </a:r>
            <a:br>
              <a:rPr lang="ru-RU" sz="2800" dirty="0" smtClean="0">
                <a:solidFill>
                  <a:schemeClr val="tx2">
                    <a:lumMod val="90000"/>
                  </a:schemeClr>
                </a:solidFill>
              </a:rPr>
            </a:br>
            <a:r>
              <a:rPr lang="ru-RU" sz="2800" dirty="0" smtClean="0">
                <a:solidFill>
                  <a:schemeClr val="tx2">
                    <a:lumMod val="90000"/>
                  </a:schemeClr>
                </a:solidFill>
              </a:rPr>
              <a:t/>
            </a:r>
            <a:br>
              <a:rPr lang="ru-RU" sz="2800" dirty="0" smtClean="0">
                <a:solidFill>
                  <a:schemeClr val="tx2">
                    <a:lumMod val="90000"/>
                  </a:schemeClr>
                </a:solidFill>
              </a:rPr>
            </a:br>
            <a:r>
              <a:rPr lang="ru-RU" sz="2800" dirty="0" smtClean="0">
                <a:solidFill>
                  <a:schemeClr val="tx2">
                    <a:lumMod val="90000"/>
                  </a:schemeClr>
                </a:solidFill>
              </a:rPr>
              <a:t/>
            </a:r>
            <a:br>
              <a:rPr lang="ru-RU" sz="2800" dirty="0" smtClean="0">
                <a:solidFill>
                  <a:schemeClr val="tx2">
                    <a:lumMod val="90000"/>
                  </a:schemeClr>
                </a:solidFill>
              </a:rPr>
            </a:br>
            <a:r>
              <a:rPr lang="ru-RU" sz="2800" dirty="0" smtClean="0">
                <a:solidFill>
                  <a:schemeClr val="tx2">
                    <a:lumMod val="90000"/>
                  </a:schemeClr>
                </a:solidFill>
              </a:rPr>
              <a:t/>
            </a:r>
            <a:br>
              <a:rPr lang="ru-RU" sz="2800" dirty="0" smtClean="0">
                <a:solidFill>
                  <a:schemeClr val="tx2">
                    <a:lumMod val="90000"/>
                  </a:schemeClr>
                </a:solidFill>
              </a:rPr>
            </a:br>
            <a:r>
              <a:rPr lang="ru-RU" sz="2600" dirty="0" smtClean="0">
                <a:solidFill>
                  <a:schemeClr val="tx2">
                    <a:lumMod val="90000"/>
                  </a:schemeClr>
                </a:solidFill>
              </a:rPr>
              <a:t>В 1924 году в журнале </a:t>
            </a:r>
            <a:r>
              <a:rPr lang="ru-RU" sz="2600" dirty="0" smtClean="0">
                <a:solidFill>
                  <a:schemeClr val="accent4">
                    <a:lumMod val="20000"/>
                    <a:lumOff val="80000"/>
                  </a:schemeClr>
                </a:solidFill>
              </a:rPr>
              <a:t>«Воробей» </a:t>
            </a:r>
            <a:r>
              <a:rPr lang="ru-RU" sz="2600" dirty="0" smtClean="0">
                <a:solidFill>
                  <a:schemeClr val="tx2">
                    <a:lumMod val="90000"/>
                  </a:schemeClr>
                </a:solidFill>
              </a:rPr>
              <a:t>(впоследствии – </a:t>
            </a:r>
            <a:r>
              <a:rPr lang="ru-RU" sz="2600" dirty="0" smtClean="0">
                <a:solidFill>
                  <a:schemeClr val="accent4">
                    <a:lumMod val="20000"/>
                    <a:lumOff val="80000"/>
                  </a:schemeClr>
                </a:solidFill>
              </a:rPr>
              <a:t>«Новый Робинзон») </a:t>
            </a:r>
            <a:r>
              <a:rPr lang="ru-RU" sz="2600" dirty="0" smtClean="0">
                <a:solidFill>
                  <a:schemeClr val="tx2">
                    <a:lumMod val="90000"/>
                  </a:schemeClr>
                </a:solidFill>
              </a:rPr>
              <a:t>были напечатаны первые произведения </a:t>
            </a:r>
            <a:r>
              <a:rPr lang="ru-RU" sz="2600" dirty="0" smtClean="0">
                <a:solidFill>
                  <a:schemeClr val="accent2">
                    <a:lumMod val="50000"/>
                  </a:schemeClr>
                </a:solidFill>
              </a:rPr>
              <a:t> </a:t>
            </a:r>
            <a:r>
              <a:rPr lang="ru-RU" sz="2600" dirty="0" smtClean="0"/>
              <a:t>Житкова, В. Бианки, Ильина(Ильи  Яковлевича Маршака). </a:t>
            </a:r>
            <a:r>
              <a:rPr lang="ru-RU" sz="2800" dirty="0" smtClean="0"/>
              <a:t/>
            </a:r>
            <a:br>
              <a:rPr lang="ru-RU" sz="2800" dirty="0" smtClean="0"/>
            </a:br>
            <a:endParaRPr lang="ru-RU" sz="2800" dirty="0">
              <a:solidFill>
                <a:schemeClr val="accent1">
                  <a:lumMod val="75000"/>
                </a:schemeClr>
              </a:solidFill>
            </a:endParaRPr>
          </a:p>
        </p:txBody>
      </p:sp>
      <p:sp>
        <p:nvSpPr>
          <p:cNvPr id="3" name="Текст 2"/>
          <p:cNvSpPr>
            <a:spLocks noGrp="1"/>
          </p:cNvSpPr>
          <p:nvPr>
            <p:ph type="body" idx="1"/>
          </p:nvPr>
        </p:nvSpPr>
        <p:spPr>
          <a:xfrm>
            <a:off x="357158" y="2704664"/>
            <a:ext cx="7945594" cy="3224666"/>
          </a:xfrm>
        </p:spPr>
        <p:txBody>
          <a:bodyP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r>
              <a:rPr lang="ru-RU" dirty="0" smtClean="0"/>
              <a:t>      Житков Б.С.              Бианки В.В.               Маршак И.Я.               </a:t>
            </a:r>
          </a:p>
        </p:txBody>
      </p:sp>
      <p:pic>
        <p:nvPicPr>
          <p:cNvPr id="1026" name="Picture 2" descr="C:\Documents and Settings\Admin\Рабочий стол\ПРЕЗИНТАЦИЯ\Житков\02lab0eov1272742678.jpg"/>
          <p:cNvPicPr>
            <a:picLocks noChangeAspect="1" noChangeArrowheads="1"/>
          </p:cNvPicPr>
          <p:nvPr/>
        </p:nvPicPr>
        <p:blipFill>
          <a:blip r:embed="rId3"/>
          <a:srcRect/>
          <a:stretch>
            <a:fillRect/>
          </a:stretch>
        </p:blipFill>
        <p:spPr bwMode="auto">
          <a:xfrm>
            <a:off x="785786" y="2714620"/>
            <a:ext cx="1795462" cy="24428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2" descr="C:\Documents and Settings\Admin\Рабочий стол\ПРЕЗИНТАЦИЯ\Бианки\pisateli_20_04.jpg"/>
          <p:cNvPicPr>
            <a:picLocks noChangeAspect="1" noChangeArrowheads="1"/>
          </p:cNvPicPr>
          <p:nvPr/>
        </p:nvPicPr>
        <p:blipFill>
          <a:blip r:embed="rId4"/>
          <a:srcRect/>
          <a:stretch>
            <a:fillRect/>
          </a:stretch>
        </p:blipFill>
        <p:spPr bwMode="auto">
          <a:xfrm>
            <a:off x="3286116" y="2714620"/>
            <a:ext cx="1857388" cy="24288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27" name="Picture 3" descr="C:\Documents and Settings\Admin\Рабочий стол\ПРЕЗИНТАЦИЯ\ilya.jpg"/>
          <p:cNvPicPr>
            <a:picLocks noChangeAspect="1" noChangeArrowheads="1"/>
          </p:cNvPicPr>
          <p:nvPr/>
        </p:nvPicPr>
        <p:blipFill>
          <a:blip r:embed="rId5"/>
          <a:srcRect/>
          <a:stretch>
            <a:fillRect/>
          </a:stretch>
        </p:blipFill>
        <p:spPr bwMode="auto">
          <a:xfrm>
            <a:off x="5857884" y="2714620"/>
            <a:ext cx="1785950" cy="24288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57166"/>
            <a:ext cx="7874156" cy="1893398"/>
          </a:xfrm>
        </p:spPr>
        <p:txBody>
          <a:bodyPr/>
          <a:lstStyle/>
          <a:p>
            <a:r>
              <a:rPr lang="ru-RU" sz="2000" dirty="0" smtClean="0"/>
              <a:t>Житков вообще часто поручал в своих произведениях повествования детям. В рассказе «Пуд» драматические обстоятельства возникают из взволнованного детского их пересказа. Этот же прием позволяет писателю показать, как воображение ребенка начинает работать, разбуженное  эстетическим переживанием.</a:t>
            </a:r>
            <a:br>
              <a:rPr lang="ru-RU" sz="2000" dirty="0" smtClean="0"/>
            </a:br>
            <a:endParaRPr lang="ru-RU" sz="2000" dirty="0"/>
          </a:p>
        </p:txBody>
      </p:sp>
      <p:sp>
        <p:nvSpPr>
          <p:cNvPr id="3" name="Текст 2"/>
          <p:cNvSpPr>
            <a:spLocks noGrp="1"/>
          </p:cNvSpPr>
          <p:nvPr>
            <p:ph type="body" idx="1"/>
          </p:nvPr>
        </p:nvSpPr>
        <p:spPr>
          <a:xfrm>
            <a:off x="530352" y="2143116"/>
            <a:ext cx="4970342" cy="4500594"/>
          </a:xfrm>
        </p:spPr>
        <p:txBody>
          <a:bodyPr>
            <a:normAutofit fontScale="32500" lnSpcReduction="20000"/>
          </a:bodyPr>
          <a:lstStyle/>
          <a:p>
            <a:r>
              <a:rPr lang="ru-RU" sz="2100" dirty="0" smtClean="0"/>
              <a:t>     </a:t>
            </a:r>
            <a:r>
              <a:rPr lang="ru-RU" sz="4900" dirty="0" smtClean="0"/>
              <a:t>В каждом создаваемом им персонаже Житков неизменно подчеркивает наличие или отсутствие доброты. Для него это качество не менее важно чем храбрость. Даже при изображении живого писатель находит в его поведении черты, свидетельствующие о проявлениях доброты, мужества, самопереживания в человеческом понимании.</a:t>
            </a:r>
          </a:p>
          <a:p>
            <a:r>
              <a:rPr lang="ru-RU" sz="4900" dirty="0" smtClean="0"/>
              <a:t>Помогают ему доскональное знание жизни и повадок животных. «Братья наши меньшие» за заботу о них платят человеку преданностью,  привязанностью («Про волка» , «Про слона»). </a:t>
            </a:r>
          </a:p>
          <a:p>
            <a:r>
              <a:rPr lang="ru-RU" sz="4900" dirty="0" smtClean="0"/>
              <a:t>Изображенное писателем животное всегда хорошо запоминается, т.к. наделено индивидуальными чертами, отражающими его видовые признаки. (Мангуст»). </a:t>
            </a:r>
          </a:p>
          <a:p>
            <a:r>
              <a:rPr lang="ru-RU" sz="4900" dirty="0" smtClean="0"/>
              <a:t>Исследователи творчества Житкова отмечают близость его рассказов о животных к произведениям о них Л. Н. Толстого здесь то же уважение к живому существу, реализм и доброта.</a:t>
            </a:r>
          </a:p>
          <a:p>
            <a:endParaRPr lang="ru-RU" sz="3200" dirty="0" smtClean="0"/>
          </a:p>
          <a:p>
            <a:endParaRPr lang="ru-RU" sz="3200" dirty="0" smtClean="0"/>
          </a:p>
          <a:p>
            <a:endParaRPr lang="ru-RU" sz="1800" dirty="0" smtClean="0"/>
          </a:p>
          <a:p>
            <a:r>
              <a:rPr lang="ru-RU" sz="1800" dirty="0" smtClean="0"/>
              <a:t>  </a:t>
            </a:r>
            <a:endParaRPr lang="ru-RU" sz="1800" dirty="0"/>
          </a:p>
        </p:txBody>
      </p:sp>
      <p:pic>
        <p:nvPicPr>
          <p:cNvPr id="6146" name="Picture 2" descr="C:\Documents and Settings\Admin\Рабочий стол\ПРЕЗИНТАЦИЯ\Житков\img_659100.jpg"/>
          <p:cNvPicPr>
            <a:picLocks noChangeAspect="1" noChangeArrowheads="1"/>
          </p:cNvPicPr>
          <p:nvPr/>
        </p:nvPicPr>
        <p:blipFill>
          <a:blip r:embed="rId2"/>
          <a:srcRect/>
          <a:stretch>
            <a:fillRect/>
          </a:stretch>
        </p:blipFill>
        <p:spPr bwMode="auto">
          <a:xfrm>
            <a:off x="6158394" y="2500306"/>
            <a:ext cx="2291628" cy="35004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57818" y="4214818"/>
            <a:ext cx="2914616" cy="1652588"/>
          </a:xfrm>
        </p:spPr>
        <p:txBody>
          <a:bodyPr/>
          <a:lstStyle/>
          <a:p>
            <a:r>
              <a:rPr lang="ru-RU" dirty="0" smtClean="0">
                <a:solidFill>
                  <a:schemeClr val="accent4">
                    <a:lumMod val="40000"/>
                    <a:lumOff val="60000"/>
                  </a:schemeClr>
                </a:solidFill>
              </a:rPr>
              <a:t>      </a:t>
            </a:r>
            <a:r>
              <a:rPr lang="ru-RU" dirty="0" smtClean="0">
                <a:solidFill>
                  <a:schemeClr val="tx2">
                    <a:lumMod val="75000"/>
                  </a:schemeClr>
                </a:solidFill>
              </a:rPr>
              <a:t>Выполняла:</a:t>
            </a:r>
          </a:p>
          <a:p>
            <a:r>
              <a:rPr lang="ru-RU" dirty="0" smtClean="0">
                <a:solidFill>
                  <a:schemeClr val="tx2">
                    <a:lumMod val="75000"/>
                  </a:schemeClr>
                </a:solidFill>
              </a:rPr>
              <a:t>студентка 2»С» курса</a:t>
            </a:r>
          </a:p>
          <a:p>
            <a:r>
              <a:rPr lang="ru-RU" dirty="0" smtClean="0">
                <a:solidFill>
                  <a:schemeClr val="tx2">
                    <a:lumMod val="75000"/>
                  </a:schemeClr>
                </a:solidFill>
              </a:rPr>
              <a:t>Жукова Екатерина</a:t>
            </a:r>
            <a:endParaRPr lang="ru-RU" dirty="0">
              <a:solidFill>
                <a:schemeClr val="tx2">
                  <a:lumMod val="75000"/>
                </a:schemeClr>
              </a:solidFill>
            </a:endParaRPr>
          </a:p>
        </p:txBody>
      </p:sp>
      <p:sp>
        <p:nvSpPr>
          <p:cNvPr id="4" name="Прямоугольник 3"/>
          <p:cNvSpPr/>
          <p:nvPr/>
        </p:nvSpPr>
        <p:spPr>
          <a:xfrm>
            <a:off x="571472" y="1928802"/>
            <a:ext cx="7215238" cy="707886"/>
          </a:xfrm>
          <a:prstGeom prst="rect">
            <a:avLst/>
          </a:prstGeom>
          <a:noFill/>
        </p:spPr>
        <p:txBody>
          <a:bodyPr wrap="square" lIns="91440" tIns="45720" rIns="91440" bIns="45720">
            <a:spAutoFit/>
          </a:bodyPr>
          <a:lstStyle/>
          <a:p>
            <a:pPr algn="ctr"/>
            <a:r>
              <a:rPr lang="ru-RU"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Спасибо за внимание.</a:t>
            </a:r>
            <a:endParaRPr lang="ru-RU"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normAutofit fontScale="90000"/>
          </a:bodyPr>
          <a:lstStyle/>
          <a:p>
            <a:r>
              <a:rPr lang="ru-RU" sz="2800" dirty="0" smtClean="0">
                <a:solidFill>
                  <a:schemeClr val="accent6">
                    <a:lumMod val="50000"/>
                  </a:schemeClr>
                </a:solidFill>
              </a:rPr>
              <a:t>В эти годы и позже активно печатали свои произведения для детей такие писатели, как М.Пришвин, И.Соколов-Микитов, Е.Чарушин, </a:t>
            </a:r>
            <a:endParaRPr lang="ru-RU" sz="2800" dirty="0">
              <a:solidFill>
                <a:schemeClr val="accent6">
                  <a:lumMod val="50000"/>
                </a:schemeClr>
              </a:solidFill>
            </a:endParaRPr>
          </a:p>
        </p:txBody>
      </p:sp>
      <p:sp>
        <p:nvSpPr>
          <p:cNvPr id="3" name="Содержимое 2"/>
          <p:cNvSpPr>
            <a:spLocks noGrp="1"/>
          </p:cNvSpPr>
          <p:nvPr>
            <p:ph sz="half" idx="1"/>
          </p:nvPr>
        </p:nvSpPr>
        <p:spPr>
          <a:xfrm>
            <a:off x="214282" y="1857364"/>
            <a:ext cx="2928958" cy="4426123"/>
          </a:xfrm>
        </p:spPr>
        <p:txBody>
          <a:bodyPr>
            <a:normAutofit lnSpcReduction="10000"/>
          </a:bodyPr>
          <a:lstStyle/>
          <a:p>
            <a:pPr algn="ctr">
              <a:buNone/>
            </a:pPr>
            <a:endParaRPr lang="ru-RU" sz="2000" dirty="0" smtClean="0"/>
          </a:p>
          <a:p>
            <a:pPr algn="ctr">
              <a:buNone/>
            </a:pPr>
            <a:r>
              <a:rPr lang="ru-RU" sz="2000" dirty="0" smtClean="0"/>
              <a:t>ученые В.Обручев </a:t>
            </a:r>
            <a:r>
              <a:rPr lang="ru-RU" sz="2000" b="1" dirty="0" smtClean="0">
                <a:solidFill>
                  <a:srgbClr val="002060"/>
                </a:solidFill>
              </a:rPr>
              <a:t>(«Плутония», «Земля Санникова») </a:t>
            </a:r>
          </a:p>
          <a:p>
            <a:pPr algn="ctr">
              <a:buNone/>
            </a:pPr>
            <a:r>
              <a:rPr lang="ru-RU" sz="2000" dirty="0" smtClean="0"/>
              <a:t>и  А.Формозов </a:t>
            </a:r>
            <a:r>
              <a:rPr lang="ru-RU" sz="2000" b="1" dirty="0" smtClean="0">
                <a:solidFill>
                  <a:srgbClr val="002060"/>
                </a:solidFill>
              </a:rPr>
              <a:t>(«Шесть дней в лесах»)</a:t>
            </a:r>
            <a:r>
              <a:rPr lang="ru-RU" sz="2000" dirty="0" smtClean="0"/>
              <a:t>, путешественник  В.Арсеньев </a:t>
            </a:r>
            <a:r>
              <a:rPr lang="ru-RU" sz="2000" b="1" dirty="0" smtClean="0">
                <a:solidFill>
                  <a:srgbClr val="002060"/>
                </a:solidFill>
              </a:rPr>
              <a:t>(«Дерсу Узала»)</a:t>
            </a:r>
            <a:r>
              <a:rPr lang="ru-RU" sz="2000" dirty="0" smtClean="0"/>
              <a:t>, артист и дрессировщик зверей В.Дуров </a:t>
            </a:r>
            <a:r>
              <a:rPr lang="ru-RU" sz="2000" b="1" dirty="0" smtClean="0">
                <a:solidFill>
                  <a:srgbClr val="002060"/>
                </a:solidFill>
              </a:rPr>
              <a:t>(«Мои звери»)</a:t>
            </a:r>
            <a:r>
              <a:rPr lang="ru-RU" sz="2000" dirty="0" smtClean="0"/>
              <a:t> и другие. </a:t>
            </a:r>
          </a:p>
          <a:p>
            <a:pPr algn="ctr">
              <a:buNone/>
            </a:pPr>
            <a:endParaRPr lang="ru-RU" sz="2000" dirty="0"/>
          </a:p>
        </p:txBody>
      </p:sp>
      <p:pic>
        <p:nvPicPr>
          <p:cNvPr id="3075" name="Picture 3" descr="C:\Documents and Settings\Admin\Рабочий стол\ПРЕЗИНТАЦИЯ\Обручев\yt86psmc7b.jpg"/>
          <p:cNvPicPr>
            <a:picLocks noChangeAspect="1" noChangeArrowheads="1"/>
          </p:cNvPicPr>
          <p:nvPr/>
        </p:nvPicPr>
        <p:blipFill>
          <a:blip r:embed="rId2"/>
          <a:srcRect/>
          <a:stretch>
            <a:fillRect/>
          </a:stretch>
        </p:blipFill>
        <p:spPr bwMode="auto">
          <a:xfrm>
            <a:off x="3143240" y="2357430"/>
            <a:ext cx="1299548"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6" name="Picture 4" descr="C:\Documents and Settings\Admin\Рабочий стол\ПРЕЗИНТАЦИЯ\Обручев\Формозов\84074343ac606e3a461c6326f7a06b7f.jpg"/>
          <p:cNvPicPr>
            <a:picLocks noChangeAspect="1" noChangeArrowheads="1"/>
          </p:cNvPicPr>
          <p:nvPr/>
        </p:nvPicPr>
        <p:blipFill>
          <a:blip r:embed="rId3"/>
          <a:srcRect/>
          <a:stretch>
            <a:fillRect/>
          </a:stretch>
        </p:blipFill>
        <p:spPr bwMode="auto">
          <a:xfrm>
            <a:off x="4643438" y="1643050"/>
            <a:ext cx="1357322" cy="1914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C:\Documents and Settings\Admin\Рабочий стол\ПРЕЗИНТАЦИЯ\Обручев\Формозов\formozov.jpg"/>
          <p:cNvPicPr>
            <a:picLocks noChangeAspect="1" noChangeArrowheads="1"/>
          </p:cNvPicPr>
          <p:nvPr/>
        </p:nvPicPr>
        <p:blipFill>
          <a:blip r:embed="rId4"/>
          <a:srcRect/>
          <a:stretch>
            <a:fillRect/>
          </a:stretch>
        </p:blipFill>
        <p:spPr bwMode="auto">
          <a:xfrm>
            <a:off x="4643438" y="3643314"/>
            <a:ext cx="1453317" cy="2071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8" name="Picture 6" descr="C:\Documents and Settings\Admin\Рабочий стол\ПРЕЗИНТАЦИЯ\Арсеньев В\6c4e8262c9bb3ffb570e4e77263d55ff.jpg"/>
          <p:cNvPicPr>
            <a:picLocks noChangeAspect="1" noChangeArrowheads="1"/>
          </p:cNvPicPr>
          <p:nvPr/>
        </p:nvPicPr>
        <p:blipFill>
          <a:blip r:embed="rId5"/>
          <a:srcRect/>
          <a:stretch>
            <a:fillRect/>
          </a:stretch>
        </p:blipFill>
        <p:spPr bwMode="auto">
          <a:xfrm>
            <a:off x="6286512" y="4000504"/>
            <a:ext cx="1357322" cy="2207901"/>
          </a:xfrm>
          <a:prstGeom prst="rect">
            <a:avLst/>
          </a:prstGeom>
          <a:noFill/>
        </p:spPr>
      </p:pic>
      <p:pic>
        <p:nvPicPr>
          <p:cNvPr id="3079" name="Picture 7" descr="C:\Documents and Settings\Admin\Рабочий стол\ПРЕЗИНТАЦИЯ\Арсеньев В\cd3de64611e2.jpg"/>
          <p:cNvPicPr>
            <a:picLocks noChangeAspect="1" noChangeArrowheads="1"/>
          </p:cNvPicPr>
          <p:nvPr/>
        </p:nvPicPr>
        <p:blipFill>
          <a:blip r:embed="rId6" cstate="print"/>
          <a:srcRect/>
          <a:stretch>
            <a:fillRect/>
          </a:stretch>
        </p:blipFill>
        <p:spPr bwMode="auto">
          <a:xfrm>
            <a:off x="6215074" y="2285992"/>
            <a:ext cx="1420168" cy="178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0" name="Picture 8" descr="C:\Documents and Settings\Admin\Рабочий стол\ПРЕЗИНТАЦИЯ\920621001.jpg"/>
          <p:cNvPicPr>
            <a:picLocks noChangeAspect="1" noChangeArrowheads="1"/>
          </p:cNvPicPr>
          <p:nvPr/>
        </p:nvPicPr>
        <p:blipFill>
          <a:blip r:embed="rId7"/>
          <a:srcRect/>
          <a:stretch>
            <a:fillRect/>
          </a:stretch>
        </p:blipFill>
        <p:spPr bwMode="auto">
          <a:xfrm>
            <a:off x="7893078" y="3500438"/>
            <a:ext cx="1250922" cy="1785950"/>
          </a:xfrm>
          <a:prstGeom prst="rect">
            <a:avLst/>
          </a:prstGeom>
          <a:noFill/>
        </p:spPr>
      </p:pic>
      <p:pic>
        <p:nvPicPr>
          <p:cNvPr id="3081" name="Picture 9" descr="C:\Documents and Settings\Admin\Рабочий стол\ПРЕЗИНТАЦИЯ\Обручев\1000319722.jpg"/>
          <p:cNvPicPr>
            <a:picLocks noGrp="1" noChangeAspect="1" noChangeArrowheads="1"/>
          </p:cNvPicPr>
          <p:nvPr>
            <p:ph sz="half" idx="2"/>
          </p:nvPr>
        </p:nvPicPr>
        <p:blipFill>
          <a:blip r:embed="rId8"/>
          <a:srcRect/>
          <a:stretch>
            <a:fillRect/>
          </a:stretch>
        </p:blipFill>
        <p:spPr bwMode="auto">
          <a:xfrm>
            <a:off x="3286116" y="4143380"/>
            <a:ext cx="1293798" cy="2044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2" name="Picture 10" descr="C:\Documents and Settings\Admin\Рабочий стол\ПРЕЗИНТАЦИЯ\12829424455.jpg"/>
          <p:cNvPicPr>
            <a:picLocks noChangeAspect="1" noChangeArrowheads="1"/>
          </p:cNvPicPr>
          <p:nvPr/>
        </p:nvPicPr>
        <p:blipFill>
          <a:blip r:embed="rId9"/>
          <a:srcRect/>
          <a:stretch>
            <a:fillRect/>
          </a:stretch>
        </p:blipFill>
        <p:spPr bwMode="auto">
          <a:xfrm>
            <a:off x="7715272" y="1571612"/>
            <a:ext cx="1333169" cy="1914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Дух «борьбы с природой» пронизывал в то время всю литературу. </a:t>
            </a:r>
            <a:endParaRPr lang="ru-RU" sz="3200" dirty="0"/>
          </a:p>
        </p:txBody>
      </p:sp>
      <p:sp>
        <p:nvSpPr>
          <p:cNvPr id="3" name="Текст 2"/>
          <p:cNvSpPr>
            <a:spLocks noGrp="1"/>
          </p:cNvSpPr>
          <p:nvPr>
            <p:ph type="body" idx="1"/>
          </p:nvPr>
        </p:nvSpPr>
        <p:spPr>
          <a:xfrm>
            <a:off x="530352" y="2704664"/>
            <a:ext cx="7772400" cy="2796038"/>
          </a:xfrm>
        </p:spPr>
        <p:txBody>
          <a:bodyPr>
            <a:normAutofit/>
          </a:bodyPr>
          <a:lstStyle/>
          <a:p>
            <a:endParaRPr lang="ru-RU" sz="2000" dirty="0" smtClean="0"/>
          </a:p>
          <a:p>
            <a:r>
              <a:rPr lang="ru-RU" sz="2000" dirty="0" smtClean="0"/>
              <a:t>В художественно-познавательной детской литературе этот  «дух борьбы» воплотился в идее непременного покорения природы человеком. Воспевался активный преобразователь природы.</a:t>
            </a:r>
          </a:p>
          <a:p>
            <a:endParaRPr lang="ru-RU" sz="2000" dirty="0" smtClean="0"/>
          </a:p>
          <a:p>
            <a:r>
              <a:rPr lang="ru-RU" sz="2000" dirty="0" smtClean="0"/>
              <a:t>Быстро и решительно овладевать природными богатства – вот что стало пафосом многих познавательных детских книг на десятилетие вперед.</a:t>
            </a:r>
            <a:endParaRPr lang="ru-RU" sz="2000"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1214438"/>
          </a:xfrm>
        </p:spPr>
        <p:txBody>
          <a:bodyPr>
            <a:normAutofit/>
          </a:bodyPr>
          <a:lstStyle/>
          <a:p>
            <a:r>
              <a:rPr lang="ru-RU" sz="2400" dirty="0" smtClean="0">
                <a:solidFill>
                  <a:schemeClr val="accent6">
                    <a:lumMod val="50000"/>
                  </a:schemeClr>
                </a:solidFill>
              </a:rPr>
              <a:t>Но действительную пользу юным читателям приносили книги с иным «духом борьбы – учившие преодолевать трудности при постижении тайн природы, что свойственно науке.</a:t>
            </a:r>
            <a:endParaRPr lang="ru-RU" sz="2400" dirty="0"/>
          </a:p>
        </p:txBody>
      </p:sp>
      <p:sp>
        <p:nvSpPr>
          <p:cNvPr id="3" name="Содержимое 2"/>
          <p:cNvSpPr>
            <a:spLocks noGrp="1"/>
          </p:cNvSpPr>
          <p:nvPr>
            <p:ph idx="1"/>
          </p:nvPr>
        </p:nvSpPr>
        <p:spPr>
          <a:xfrm>
            <a:off x="457200" y="2143116"/>
            <a:ext cx="8229600" cy="4181484"/>
          </a:xfrm>
        </p:spPr>
        <p:txBody>
          <a:bodyPr/>
          <a:lstStyle/>
          <a:p>
            <a:pPr>
              <a:buNone/>
            </a:pPr>
            <a:endParaRPr lang="ru-RU" sz="2800" dirty="0" smtClean="0">
              <a:solidFill>
                <a:srgbClr val="002060"/>
              </a:solidFill>
            </a:endParaRPr>
          </a:p>
          <a:p>
            <a:pPr>
              <a:buNone/>
            </a:pPr>
            <a:r>
              <a:rPr lang="ru-RU" sz="2800" dirty="0" smtClean="0">
                <a:solidFill>
                  <a:srgbClr val="002060"/>
                </a:solidFill>
              </a:rPr>
              <a:t>   </a:t>
            </a:r>
            <a:r>
              <a:rPr lang="ru-RU" sz="2400" dirty="0" smtClean="0">
                <a:solidFill>
                  <a:srgbClr val="002060"/>
                </a:solidFill>
              </a:rPr>
              <a:t>М. Горький призывал вводить читателя в сам процесс исследовательской работы.</a:t>
            </a:r>
          </a:p>
          <a:p>
            <a:pPr>
              <a:buNone/>
            </a:pPr>
            <a:r>
              <a:rPr lang="ru-RU" sz="2400" dirty="0" smtClean="0"/>
              <a:t>   Именно такими были появившиеся в разное время и прочно вошедшие в круг детского чтения произведения А.Ферсмана, Н. Плавильщикова, К.Меркульевой, Е.Данько, Н. Григорьева.</a:t>
            </a:r>
          </a:p>
          <a:p>
            <a:pPr>
              <a:buNone/>
            </a:pPr>
            <a:endParaRPr lang="ru-RU" dirty="0"/>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857232"/>
            <a:ext cx="8029604" cy="1176360"/>
          </a:xfrm>
        </p:spPr>
        <p:txBody>
          <a:bodyPr/>
          <a:lstStyle/>
          <a:p>
            <a:r>
              <a:rPr lang="ru-RU" sz="2000" dirty="0" smtClean="0">
                <a:solidFill>
                  <a:schemeClr val="accent6">
                    <a:lumMod val="50000"/>
                  </a:schemeClr>
                </a:solidFill>
              </a:rPr>
              <a:t>Весьма характерен путь в детскую литературу И.Я. Маршака. Он еще студентом стал автором детского журнала. Темы его рассказов и очерков тесно связаны с производством, с научно техническими отраслями знания.</a:t>
            </a:r>
            <a:endParaRPr lang="ru-RU" sz="2000" dirty="0">
              <a:solidFill>
                <a:schemeClr val="accent6">
                  <a:lumMod val="50000"/>
                </a:schemeClr>
              </a:solidFill>
            </a:endParaRPr>
          </a:p>
        </p:txBody>
      </p:sp>
      <p:sp>
        <p:nvSpPr>
          <p:cNvPr id="3" name="Текст 2"/>
          <p:cNvSpPr>
            <a:spLocks noGrp="1"/>
          </p:cNvSpPr>
          <p:nvPr>
            <p:ph type="body" idx="2"/>
          </p:nvPr>
        </p:nvSpPr>
        <p:spPr>
          <a:xfrm>
            <a:off x="785786" y="2143116"/>
            <a:ext cx="2743200" cy="3643338"/>
          </a:xfrm>
        </p:spPr>
        <p:txBody>
          <a:bodyPr>
            <a:normAutofit fontScale="77500" lnSpcReduction="20000"/>
          </a:bodyPr>
          <a:lstStyle/>
          <a:p>
            <a:endParaRPr lang="ru-RU" dirty="0" smtClean="0"/>
          </a:p>
          <a:p>
            <a:r>
              <a:rPr lang="ru-RU" sz="2400" dirty="0" smtClean="0">
                <a:solidFill>
                  <a:srgbClr val="002060"/>
                </a:solidFill>
              </a:rPr>
              <a:t>О самых обычных вещах, окружающих ребенка, Маршак (Ильин) рассказывал с поэтической увлеченностью. (Это книги </a:t>
            </a:r>
            <a:r>
              <a:rPr lang="ru-RU" sz="2400" b="1" dirty="0" smtClean="0">
                <a:solidFill>
                  <a:srgbClr val="002060"/>
                </a:solidFill>
              </a:rPr>
              <a:t>«Сто тысяч почему», «Солнце на столе»,    «Черным по белому», Как автомобиль учился ходить», «Рассказы о том, что тебя окружает</a:t>
            </a:r>
            <a:r>
              <a:rPr lang="ru-RU" sz="2400" dirty="0" smtClean="0">
                <a:solidFill>
                  <a:srgbClr val="002060"/>
                </a:solidFill>
              </a:rPr>
              <a:t>»).</a:t>
            </a:r>
            <a:endParaRPr lang="ru-RU" sz="2400" dirty="0">
              <a:solidFill>
                <a:srgbClr val="002060"/>
              </a:solidFill>
            </a:endParaRPr>
          </a:p>
        </p:txBody>
      </p:sp>
      <p:pic>
        <p:nvPicPr>
          <p:cNvPr id="5122" name="Picture 2" descr="C:\Documents and Settings\Admin\Рабочий стол\ПРЕЗИНТАЦИЯ\Ильин\536062.jpg"/>
          <p:cNvPicPr>
            <a:picLocks noGrp="1" noChangeAspect="1" noChangeArrowheads="1"/>
          </p:cNvPicPr>
          <p:nvPr>
            <p:ph sz="half" idx="1"/>
          </p:nvPr>
        </p:nvPicPr>
        <p:blipFill>
          <a:blip r:embed="rId2"/>
          <a:srcRect/>
          <a:stretch>
            <a:fillRect/>
          </a:stretch>
        </p:blipFill>
        <p:spPr bwMode="auto">
          <a:xfrm>
            <a:off x="5357818" y="3786190"/>
            <a:ext cx="2000264" cy="2857520"/>
          </a:xfrm>
          <a:prstGeom prst="rect">
            <a:avLst/>
          </a:prstGeom>
          <a:ln>
            <a:noFill/>
          </a:ln>
          <a:effectLst>
            <a:outerShdw blurRad="292100" dist="139700" dir="2700000" algn="tl" rotWithShape="0">
              <a:srgbClr val="333333">
                <a:alpha val="65000"/>
              </a:srgbClr>
            </a:outerShdw>
          </a:effectLst>
        </p:spPr>
      </p:pic>
      <p:pic>
        <p:nvPicPr>
          <p:cNvPr id="5123" name="Picture 3" descr="C:\Documents and Settings\Admin\Рабочий стол\ПРЕЗИНТАЦИЯ\Ильин\335-1.jpg"/>
          <p:cNvPicPr>
            <a:picLocks noChangeAspect="1" noChangeArrowheads="1"/>
          </p:cNvPicPr>
          <p:nvPr/>
        </p:nvPicPr>
        <p:blipFill>
          <a:blip r:embed="rId3"/>
          <a:srcRect/>
          <a:stretch>
            <a:fillRect/>
          </a:stretch>
        </p:blipFill>
        <p:spPr bwMode="auto">
          <a:xfrm>
            <a:off x="3643306" y="1857364"/>
            <a:ext cx="2178753" cy="3082362"/>
          </a:xfrm>
          <a:prstGeom prst="rect">
            <a:avLst/>
          </a:prstGeom>
          <a:ln>
            <a:noFill/>
          </a:ln>
          <a:effectLst>
            <a:outerShdw blurRad="292100" dist="139700" dir="2700000" algn="tl" rotWithShape="0">
              <a:srgbClr val="333333">
                <a:alpha val="65000"/>
              </a:srgbClr>
            </a:outerShdw>
          </a:effectLst>
        </p:spPr>
      </p:pic>
      <p:pic>
        <p:nvPicPr>
          <p:cNvPr id="5125" name="Picture 5" descr="C:\Documents and Settings\Admin\Рабочий стол\ПРЕЗИНТАЦИЯ\Ильин\1002103456.jpg"/>
          <p:cNvPicPr>
            <a:picLocks noChangeAspect="1" noChangeArrowheads="1"/>
          </p:cNvPicPr>
          <p:nvPr/>
        </p:nvPicPr>
        <p:blipFill>
          <a:blip r:embed="rId4"/>
          <a:srcRect/>
          <a:stretch>
            <a:fillRect/>
          </a:stretch>
        </p:blipFill>
        <p:spPr bwMode="auto">
          <a:xfrm>
            <a:off x="7143768" y="1785926"/>
            <a:ext cx="1857388" cy="28876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85794"/>
            <a:ext cx="7874156" cy="2179150"/>
          </a:xfrm>
        </p:spPr>
        <p:txBody>
          <a:bodyPr/>
          <a:lstStyle/>
          <a:p>
            <a:r>
              <a:rPr lang="ru-RU" sz="2400" dirty="0" smtClean="0"/>
              <a:t>Однако Ильин( И.Я. Маршак) верил в первую очередную важность «классового мировоззрения», и даже разговор об управлении погодой ( «Человек и стихия») превращался у него в политический: он предлагал читателю представить себе, чтобы было бы, научись капиталисты управлять погодой…</a:t>
            </a:r>
            <a:endParaRPr lang="ru-RU" sz="2400" dirty="0"/>
          </a:p>
        </p:txBody>
      </p:sp>
      <p:sp>
        <p:nvSpPr>
          <p:cNvPr id="3" name="Текст 2"/>
          <p:cNvSpPr>
            <a:spLocks noGrp="1"/>
          </p:cNvSpPr>
          <p:nvPr>
            <p:ph type="body" idx="1"/>
          </p:nvPr>
        </p:nvSpPr>
        <p:spPr>
          <a:xfrm>
            <a:off x="530352" y="2704664"/>
            <a:ext cx="7772400" cy="3153228"/>
          </a:xfrm>
        </p:spPr>
        <p:txBody>
          <a:bodyPr>
            <a:normAutofit/>
          </a:bodyPr>
          <a:lstStyle/>
          <a:p>
            <a:endParaRPr lang="ru-RU" dirty="0" smtClean="0"/>
          </a:p>
          <a:p>
            <a:endParaRPr lang="ru-RU" dirty="0" smtClean="0"/>
          </a:p>
          <a:p>
            <a:r>
              <a:rPr lang="ru-RU" dirty="0" smtClean="0"/>
              <a:t>В сильнейшей степени М.Ильин был поглощен идеей преобразования природы. Его книга «Горы и люди», с подзаголовком «Рассказы о перестройке природы», рисует грандиозные планы: меняются русла рек, сдвигаются горы и т.д.</a:t>
            </a:r>
          </a:p>
          <a:p>
            <a:endParaRPr lang="ru-RU" dirty="0" smtClean="0"/>
          </a:p>
          <a:p>
            <a:endParaRPr lang="ru-RU" dirty="0"/>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928670"/>
            <a:ext cx="7772400" cy="2857520"/>
          </a:xfrm>
        </p:spPr>
        <p:txBody>
          <a:bodyPr/>
          <a:lstStyle/>
          <a:p>
            <a:r>
              <a:rPr lang="ru-RU" sz="2400" dirty="0" smtClean="0">
                <a:solidFill>
                  <a:schemeClr val="tx2">
                    <a:lumMod val="90000"/>
                  </a:schemeClr>
                </a:solidFill>
              </a:rPr>
              <a:t>   </a:t>
            </a:r>
            <a:r>
              <a:rPr lang="ru-RU" sz="2600" dirty="0" smtClean="0">
                <a:solidFill>
                  <a:schemeClr val="tx2">
                    <a:lumMod val="90000"/>
                  </a:schemeClr>
                </a:solidFill>
              </a:rPr>
              <a:t>В истории детской литературы Ильин знаменит своим вкладом в развитие научно – популярного жанра. Он установил в этом жанре весьма высокую планку свободного владения фактами науки и техники, ясности и занимательности изложения .</a:t>
            </a:r>
            <a:r>
              <a:rPr lang="ru-RU" dirty="0" smtClean="0">
                <a:solidFill>
                  <a:schemeClr val="tx2">
                    <a:lumMod val="90000"/>
                  </a:schemeClr>
                </a:solidFill>
              </a:rPr>
              <a:t/>
            </a:r>
            <a:br>
              <a:rPr lang="ru-RU" dirty="0" smtClean="0">
                <a:solidFill>
                  <a:schemeClr val="tx2">
                    <a:lumMod val="90000"/>
                  </a:schemeClr>
                </a:solidFill>
              </a:rPr>
            </a:br>
            <a:endParaRPr lang="ru-RU" dirty="0"/>
          </a:p>
        </p:txBody>
      </p:sp>
      <p:sp>
        <p:nvSpPr>
          <p:cNvPr id="3" name="Текст 2"/>
          <p:cNvSpPr>
            <a:spLocks noGrp="1"/>
          </p:cNvSpPr>
          <p:nvPr>
            <p:ph type="body" idx="1"/>
          </p:nvPr>
        </p:nvSpPr>
        <p:spPr>
          <a:xfrm>
            <a:off x="530352" y="3500438"/>
            <a:ext cx="7772400" cy="1571636"/>
          </a:xfrm>
        </p:spPr>
        <p:txBody>
          <a:bodyPr>
            <a:noAutofit/>
          </a:bodyPr>
          <a:lstStyle/>
          <a:p>
            <a:r>
              <a:rPr lang="ru-RU" sz="2000" dirty="0" smtClean="0"/>
              <a:t>Наряду с научно- техническим направлением развивалась и тенденция научно-поэтического осмысления природы. Создатели детской природоведческой книги опирались на богатые традиции русской литературы с ее нравственно – философским подходом  к природе.</a:t>
            </a:r>
            <a:endParaRPr lang="ru-RU" sz="2000" dirty="0"/>
          </a:p>
        </p:txBody>
      </p:sp>
    </p:spTree>
  </p:cSld>
  <p:clrMapOvr>
    <a:masterClrMapping/>
  </p:clrMapOvr>
  <p:transition>
    <p:pull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763</TotalTime>
  <Words>2099</Words>
  <Application>Microsoft Office PowerPoint</Application>
  <PresentationFormat>Экран (4:3)</PresentationFormat>
  <Paragraphs>196</Paragraphs>
  <Slides>31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Поток</vt:lpstr>
      <vt:lpstr>  Художественно- познавательная литература 20-30-х годов </vt:lpstr>
      <vt:lpstr> Художественно- познавательная              литература 20-30-х годов</vt:lpstr>
      <vt:lpstr>    В 1924 году в журнале «Воробей» (впоследствии – «Новый Робинзон») были напечатаны первые произведения  Житкова, В. Бианки, Ильина(Ильи  Яковлевича Маршака).  </vt:lpstr>
      <vt:lpstr>В эти годы и позже активно печатали свои произведения для детей такие писатели, как М.Пришвин, И.Соколов-Микитов, Е.Чарушин, </vt:lpstr>
      <vt:lpstr>Дух «борьбы с природой» пронизывал в то время всю литературу. </vt:lpstr>
      <vt:lpstr>Но действительную пользу юным читателям приносили книги с иным «духом борьбы – учившие преодолевать трудности при постижении тайн природы, что свойственно науке.</vt:lpstr>
      <vt:lpstr>Весьма характерен путь в детскую литературу И.Я. Маршака. Он еще студентом стал автором детского журнала. Темы его рассказов и очерков тесно связаны с производством, с научно техническими отраслями знания.</vt:lpstr>
      <vt:lpstr>Однако Ильин( И.Я. Маршак) верил в первую очередную важность «классового мировоззрения», и даже разговор об управлении погодой ( «Человек и стихия») превращался у него в политический: он предлагал читателю представить себе, чтобы было бы, научись капиталисты управлять погодой…</vt:lpstr>
      <vt:lpstr>   В истории детской литературы Ильин знаменит своим вкладом в развитие научно – популярного жанра. Он установил в этом жанре весьма высокую планку свободного владения фактами науки и техники, ясности и занимательности изложения . </vt:lpstr>
      <vt:lpstr>                 </vt:lpstr>
      <vt:lpstr>Слайд 11</vt:lpstr>
      <vt:lpstr>     После гимназии Пришвин экстерном закончил      Рижский политехнический институт, где стал      агрономом.      Первые его произведения – сугубо научные      статьи по агрономическим проблемам. Свой      приход в художественную литературу Пришвин      считал счастливой случайностью.</vt:lpstr>
      <vt:lpstr>А широкую известность принесла ему книга очерков «В краю непуганых птиц» (1906), в которой отразились впечатления от поездки по северу России в составе этнографической экспедиции.</vt:lpstr>
      <vt:lpstr>Следующей книгой Пришвина была книга «За волшебным колобком» (1907).</vt:lpstr>
      <vt:lpstr>Часто и те его произведения, которые не предназначались маленьким читателям, становились детским чтением.  </vt:lpstr>
      <vt:lpstr>  Пришвин наполнял произведения для детей полной мерой знаний об окружающей жизни и природе, при этом стремясь к увлекательности и поэтичности изображения. Не отрицая возрастных особенностей литературы для маленьких читателей, писатель обращался прежде всего к ребенку, сохранившемуся в душе каждого взрослого. Вероятно, поэтому его произведения захватывают чувства и детей, и взрослых.</vt:lpstr>
      <vt:lpstr>Детские рассказы Пришвин создавал на всем протяжении своей  жизни.  В последствии они были объединены в несколько циклов: </vt:lpstr>
      <vt:lpstr> «Чудеса… совершаются везде и всюду и во       всякую  минуту нашей жизни, но только часто    мы, имея глаза, их не видим, имея уши – не       слышим», - Пришвин. </vt:lpstr>
      <vt:lpstr>Слайд 19</vt:lpstr>
      <vt:lpstr>    Крошечный рассказ «Лисичкин хлеб»  писатель дал        название книге, вышедшей в 1939 году.  </vt:lpstr>
      <vt:lpstr>Широко известная сказка – быль «Кладовая Солнца» была написана М.Пришвиным для конкурса, проводившегося Детгизом в 1954 году, и получила первую премию.  </vt:lpstr>
      <vt:lpstr>  Мысль, что душа ребенка живет и во взрослом человеке не   оставляла Пришвина никогда Он считал, что величайшее достижение человеческих усилий – ребенок, воспитанный в сознании взаимосвязи с великим целом – природой, в убеждении, что он всегда должен быть на ее стороне, защищать и оберегать ее.  Этой теме посвящен его автобиографический роман «Кащеева цепь».   </vt:lpstr>
      <vt:lpstr>Слайд 23</vt:lpstr>
      <vt:lpstr>После публикации первых своих рассказов  Житков полностью погружается в литературную деятельность – становится автором и редактором детских книг, сотрудников журналов «Воробей», «Чиж» и «Пионер»,драматургом Театра юного зрителя. </vt:lpstr>
      <vt:lpstr>Более ста произведений для детей создал Житков за 15 лет. Передовая маленьким читателям поистине энциклопедические знания и делясь жизненным опытом, писатель пополнял свои произведения высоким нравственным содержанием. </vt:lpstr>
      <vt:lpstr>Принцип обрисовки действующих лиц у Житкова – выделять главные их черты, проявляющиеся в поступках.  До предела собран, сосредоточен капитан судна в рассказе «Механик Солерно».  </vt:lpstr>
      <vt:lpstr>   Рассказы первых сборников – «Злое море» и «Морские истории» – вводят читателя в мир, с которым автор хорошо знаком. Помимо жизненной достоверности они захватывают острым драматизмом, увлекательными сюжетами. </vt:lpstr>
      <vt:lpstr>Много внимания уделял Житков уделял научно познавательной литературе для детей. Он написал немало книги очерков по истории науки и техники.</vt:lpstr>
      <vt:lpstr>  Житков создал для детей младшего возраста еще несколько десятков новелл, собранных в книге «Что бывало» и «Про животных». Сюжеты тут разворачиваются более лаконично: в них одно событие, одна жизненная ситуация. Внимание маленького читателя удерживается внезапным, неожиданным поворотом сюжета. Например рассказ «Метель», напряжение создается описаниями борьбы со стихией, причем передано это через рассказ мальчика, через его впечатления и переживания.</vt:lpstr>
      <vt:lpstr>Житков вообще часто поручал в своих произведениях повествования детям. В рассказе «Пуд» драматические обстоятельства возникают из взволнованного детского их пересказа. Этот же прием позволяет писателю показать, как воображение ребенка начинает работать, разбуженное  эстетическим переживанием. </vt:lpstr>
      <vt:lpstr>Слайд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Художественно- познавательная литература 20-30-х годов </dc:title>
  <dc:creator>Admin</dc:creator>
  <cp:lastModifiedBy>Admin</cp:lastModifiedBy>
  <cp:revision>78</cp:revision>
  <dcterms:created xsi:type="dcterms:W3CDTF">2012-01-10T15:43:25Z</dcterms:created>
  <dcterms:modified xsi:type="dcterms:W3CDTF">2012-09-29T16:17:21Z</dcterms:modified>
</cp:coreProperties>
</file>