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73" r:id="rId3"/>
    <p:sldId id="269" r:id="rId4"/>
    <p:sldId id="256" r:id="rId5"/>
    <p:sldId id="257" r:id="rId6"/>
    <p:sldId id="258" r:id="rId7"/>
    <p:sldId id="259" r:id="rId8"/>
    <p:sldId id="270" r:id="rId9"/>
    <p:sldId id="261" r:id="rId10"/>
    <p:sldId id="260" r:id="rId11"/>
    <p:sldId id="262" r:id="rId12"/>
    <p:sldId id="271" r:id="rId13"/>
    <p:sldId id="263" r:id="rId14"/>
    <p:sldId id="264" r:id="rId15"/>
    <p:sldId id="267" r:id="rId16"/>
    <p:sldId id="268" r:id="rId17"/>
    <p:sldId id="272" r:id="rId18"/>
    <p:sldId id="26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B823670-1C28-4D93-AC33-9371A2D25E3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1EE1F2-14A6-4299-A518-502C7A808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Tm="400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urobl.ru/" TargetMode="External"/><Relationship Id="rId2" Type="http://schemas.openxmlformats.org/officeDocument/2006/relationships/hyperlink" Target="http://www.google.ru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schsite.ru/ekaterinoslavka-sch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85795"/>
            <a:ext cx="7772400" cy="1071570"/>
          </a:xfrm>
        </p:spPr>
        <p:txBody>
          <a:bodyPr/>
          <a:lstStyle/>
          <a:p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- россиянин</a:t>
            </a:r>
            <a:endParaRPr lang="ru-RU" sz="5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714620"/>
            <a:ext cx="8572560" cy="1752600"/>
          </a:xfrm>
        </p:spPr>
        <p:txBody>
          <a:bodyPr/>
          <a:lstStyle/>
          <a:p>
            <a:r>
              <a:rPr lang="ru-RU" sz="6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 «Патриот. Понятие патриотизма.»</a:t>
            </a:r>
            <a:endParaRPr lang="ru-RU" sz="6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4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dirty="0" smtClean="0">
                <a:latin typeface="Monotype Corsiva" pitchFamily="66" charset="0"/>
              </a:rPr>
              <a:t>ГЕРБ АМУРСКОЙ ОБЛАСТИ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3" name="Рисунок 2" descr="Герб Амурской област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643050"/>
            <a:ext cx="4429156" cy="471490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82660"/>
          </a:xfrm>
        </p:spPr>
        <p:txBody>
          <a:bodyPr/>
          <a:lstStyle/>
          <a:p>
            <a:r>
              <a:rPr lang="ru-RU" sz="4000" dirty="0" smtClean="0">
                <a:latin typeface="Monotype Corsiva" pitchFamily="66" charset="0"/>
              </a:rPr>
              <a:t>ГУБЕРНАТОР АМУРСКОЙ ОБЛАСТИ – </a:t>
            </a:r>
            <a:br>
              <a:rPr lang="ru-RU" sz="4000" dirty="0" smtClean="0">
                <a:latin typeface="Monotype Corsiva" pitchFamily="66" charset="0"/>
              </a:rPr>
            </a:br>
            <a:r>
              <a:rPr lang="ru-RU" sz="4000" dirty="0" smtClean="0">
                <a:latin typeface="Monotype Corsiva" pitchFamily="66" charset="0"/>
              </a:rPr>
              <a:t>КОЖЕМЯКО ОЛЕГ НИКОЛАЕВИЧ</a:t>
            </a:r>
            <a:endParaRPr lang="ru-RU" sz="4000" dirty="0">
              <a:latin typeface="Monotype Corsiva" pitchFamily="66" charset="0"/>
            </a:endParaRPr>
          </a:p>
        </p:txBody>
      </p:sp>
      <p:pic>
        <p:nvPicPr>
          <p:cNvPr id="3" name="Рисунок 2" descr="КОЖЕМЯКО Олег Николаевич - губернатор Амурской област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785926"/>
            <a:ext cx="3643338" cy="450059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advTm="4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01122" cy="1143000"/>
          </a:xfrm>
        </p:spPr>
        <p:txBody>
          <a:bodyPr/>
          <a:lstStyle/>
          <a:p>
            <a:r>
              <a:rPr lang="ru-RU" dirty="0" smtClean="0">
                <a:latin typeface="Monotype Corsiva" pitchFamily="66" charset="0"/>
              </a:rPr>
              <a:t>Столица Амурской области</a:t>
            </a:r>
            <a:br>
              <a:rPr lang="ru-RU" dirty="0" smtClean="0">
                <a:latin typeface="Monotype Corsiva" pitchFamily="66" charset="0"/>
              </a:rPr>
            </a:br>
            <a:r>
              <a:rPr lang="ru-RU" dirty="0" smtClean="0">
                <a:latin typeface="Monotype Corsiva" pitchFamily="66" charset="0"/>
              </a:rPr>
              <a:t>город Благовещенск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3074" name="Picture 2" descr="D:\blagofecensk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595036"/>
            <a:ext cx="6429420" cy="482206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advTm="4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Monotype Corsiva" pitchFamily="66" charset="0"/>
              </a:rPr>
              <a:t>ФЛАГ ОКТЯБРЬСКОГО РАЙОНА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1026" name="Picture 2" descr="D:\290820117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928802"/>
            <a:ext cx="5219740" cy="335758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Monotype Corsiva" pitchFamily="66" charset="0"/>
              </a:rPr>
              <a:t>ГЕРБ ОКТЯБРЬСКОГО РАЙОНА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3" name="Picture 3" descr="D:\29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643050"/>
            <a:ext cx="3857652" cy="43884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688" y="642918"/>
            <a:ext cx="8644030" cy="1143008"/>
          </a:xfrm>
        </p:spPr>
        <p:txBody>
          <a:bodyPr/>
          <a:lstStyle/>
          <a:p>
            <a:pPr algn="l"/>
            <a:r>
              <a:rPr lang="ru-RU" dirty="0" smtClean="0">
                <a:latin typeface="Monotype Corsiva" pitchFamily="66" charset="0"/>
                <a:cs typeface="Times New Roman" pitchFamily="18" charset="0"/>
              </a:rPr>
              <a:t>Флаг МБОУ СОШ №1 </a:t>
            </a:r>
            <a:br>
              <a:rPr lang="ru-RU" dirty="0" smtClean="0">
                <a:latin typeface="Monotype Corsiva" pitchFamily="66" charset="0"/>
                <a:cs typeface="Times New Roman" pitchFamily="18" charset="0"/>
              </a:rPr>
            </a:br>
            <a:r>
              <a:rPr lang="ru-RU" dirty="0" smtClean="0">
                <a:latin typeface="Monotype Corsiva" pitchFamily="66" charset="0"/>
                <a:cs typeface="Times New Roman" pitchFamily="18" charset="0"/>
              </a:rPr>
              <a:t>				с. Екатеринославка</a:t>
            </a:r>
            <a:endParaRPr lang="ru-RU" dirty="0"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6" name="Содержимое 5" descr="http://schsite.ru/GetFile.aspx?fileID=f7590dbc-a21f-4420-aff8-d363720de985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496"/>
            <a:ext cx="4214842" cy="292895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4500562" y="1928802"/>
            <a:ext cx="44291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Оранжевое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полотнище флага символизирует тёплую, дружескую атмосферу в школе, единение взрослых и детей.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Голубая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полоса – символ чистого неба над нами. </a:t>
            </a:r>
          </a:p>
          <a:p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Жёлтая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полоса– символ Солнца, символ всего живого на Земле.</a:t>
            </a:r>
          </a:p>
          <a:p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Зелёная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полоса – символ молодого поколения, надежды нашей Родины.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4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571480"/>
            <a:ext cx="8572560" cy="1285876"/>
          </a:xfrm>
        </p:spPr>
        <p:txBody>
          <a:bodyPr/>
          <a:lstStyle/>
          <a:p>
            <a:pPr algn="l"/>
            <a:r>
              <a:rPr lang="ru-RU" dirty="0" smtClean="0">
                <a:latin typeface="Monotype Corsiva" pitchFamily="66" charset="0"/>
              </a:rPr>
              <a:t>Гербовый знак МБОУ СОШ №1</a:t>
            </a:r>
            <a:br>
              <a:rPr lang="ru-RU" dirty="0" smtClean="0">
                <a:latin typeface="Monotype Corsiva" pitchFamily="66" charset="0"/>
              </a:rPr>
            </a:br>
            <a:r>
              <a:rPr lang="ru-RU" dirty="0" smtClean="0">
                <a:latin typeface="Monotype Corsiva" pitchFamily="66" charset="0"/>
              </a:rPr>
              <a:t>				с. Екатеринославка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6" name="Содержимое 5" descr="http://schsite.ru/GetFile.aspx?fileID=9d2254de-e0ba-491d-b5e1-b86d9fef71d4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143116"/>
            <a:ext cx="4143404" cy="428628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advTm="4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2328866"/>
          </a:xfrm>
        </p:spPr>
        <p:txBody>
          <a:bodyPr/>
          <a:lstStyle/>
          <a:p>
            <a:pPr algn="ctr">
              <a:buNone/>
            </a:pPr>
            <a:r>
              <a:rPr lang="ru-RU" sz="16600" dirty="0" smtClean="0">
                <a:solidFill>
                  <a:srgbClr val="0070C0"/>
                </a:solidFill>
                <a:latin typeface="Monotype Corsiva" pitchFamily="66" charset="0"/>
              </a:rPr>
              <a:t>Спасибо!</a:t>
            </a:r>
            <a:endParaRPr lang="ru-RU" sz="16600" dirty="0">
              <a:solidFill>
                <a:srgbClr val="0070C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advTm="4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3857652" cy="714380"/>
          </a:xfrm>
        </p:spPr>
        <p:txBody>
          <a:bodyPr/>
          <a:lstStyle/>
          <a:p>
            <a:pPr algn="l"/>
            <a:r>
              <a:rPr lang="ru-RU" dirty="0" smtClean="0">
                <a:latin typeface="Monotype Corsiva" pitchFamily="66" charset="0"/>
              </a:rPr>
              <a:t>Источники: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1643050"/>
            <a:ext cx="7000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 smtClean="0">
                <a:latin typeface="Monotype Corsiva" pitchFamily="66" charset="0"/>
                <a:hlinkClick r:id="rId2"/>
              </a:rPr>
              <a:t>http://www.google.ru</a:t>
            </a:r>
            <a:endParaRPr lang="ru-RU" sz="2400" dirty="0" smtClean="0">
              <a:latin typeface="Monotype Corsiva" pitchFamily="66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latin typeface="Monotype Corsiva" pitchFamily="66" charset="0"/>
                <a:hlinkClick r:id="rId3"/>
              </a:rPr>
              <a:t>http://www.amurobl.ru/</a:t>
            </a:r>
            <a:endParaRPr lang="ru-RU" sz="2400" dirty="0" smtClean="0">
              <a:latin typeface="Monotype Corsiva" pitchFamily="66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400" dirty="0" smtClean="0">
                <a:latin typeface="Monotype Corsiva" pitchFamily="66" charset="0"/>
                <a:hlinkClick r:id="rId4"/>
              </a:rPr>
              <a:t>http://schsite.ru/ekaterinoslavka-sch1</a:t>
            </a:r>
            <a:endParaRPr lang="ru-RU" sz="2400" dirty="0" smtClean="0">
              <a:latin typeface="Monotype Corsiva" pitchFamily="66" charset="0"/>
            </a:endParaRPr>
          </a:p>
        </p:txBody>
      </p:sp>
    </p:spTree>
  </p:cSld>
  <p:clrMapOvr>
    <a:masterClrMapping/>
  </p:clrMapOvr>
  <p:transition advTm="4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928670"/>
            <a:ext cx="82868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Цели: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выяснить, что дети знают о своей Родине, малой Родине;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дать понятия «патриот», «патриотизм»;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познакомить с главными символами страны, области, района;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развивать логическое мышление, долговременную память, внимание, устную речь;</a:t>
            </a:r>
          </a:p>
          <a:p>
            <a:pPr>
              <a:buFont typeface="Arial" pitchFamily="34" charset="0"/>
              <a:buChar char="•"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воспитывать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дисциплинированность, любовь к Родине.</a:t>
            </a:r>
          </a:p>
        </p:txBody>
      </p:sp>
    </p:spTree>
  </p:cSld>
  <p:clrMapOvr>
    <a:masterClrMapping/>
  </p:clrMapOvr>
  <p:transition advTm="4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ru-RU" sz="7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 о с </a:t>
            </a:r>
            <a:r>
              <a:rPr lang="ru-RU" sz="7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7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 я </a:t>
            </a:r>
            <a:endParaRPr lang="ru-RU" sz="7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2708201176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500174"/>
            <a:ext cx="7715304" cy="4727592"/>
          </a:xfrm>
          <a:prstGeom prst="rect">
            <a:avLst/>
          </a:prstGeom>
          <a:noFill/>
        </p:spPr>
      </p:pic>
    </p:spTree>
  </p:cSld>
  <p:clrMapOvr>
    <a:masterClrMapping/>
  </p:clrMapOvr>
  <p:transition advTm="4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russi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2071678"/>
            <a:ext cx="6607975" cy="440531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857356" y="428604"/>
            <a:ext cx="50720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atin typeface="Monotype Corsiva" pitchFamily="66" charset="0"/>
              </a:rPr>
              <a:t>ФЛАГ РОССИИ</a:t>
            </a:r>
            <a:endParaRPr lang="ru-RU" sz="6000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85728"/>
            <a:ext cx="6500858" cy="868346"/>
          </a:xfrm>
        </p:spPr>
        <p:txBody>
          <a:bodyPr/>
          <a:lstStyle/>
          <a:p>
            <a:r>
              <a:rPr lang="ru-RU" dirty="0" smtClean="0">
                <a:latin typeface="Monotype Corsiva" pitchFamily="66" charset="0"/>
              </a:rPr>
              <a:t>ГЕРБ РОССИИ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3" name="Рисунок 2" descr="gerb_clip_image00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1285860"/>
            <a:ext cx="4572032" cy="536887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368412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Monotype Corsiva" pitchFamily="66" charset="0"/>
              </a:rPr>
              <a:t>ПРЕЗИДЕНТ РОССИИ – </a:t>
            </a:r>
            <a:br>
              <a:rPr lang="ru-RU" sz="3600" dirty="0" smtClean="0">
                <a:latin typeface="Monotype Corsiva" pitchFamily="66" charset="0"/>
              </a:rPr>
            </a:br>
            <a:r>
              <a:rPr lang="ru-RU" sz="3600" dirty="0" smtClean="0">
                <a:latin typeface="Monotype Corsiva" pitchFamily="66" charset="0"/>
              </a:rPr>
              <a:t>ДМИТРИЙ  АНАТОЛЬЕВИЧ МЕДВЕДЕВ</a:t>
            </a:r>
            <a:endParaRPr lang="ru-RU" sz="3600" dirty="0">
              <a:latin typeface="Monotype Corsiva" pitchFamily="66" charset="0"/>
            </a:endParaRPr>
          </a:p>
        </p:txBody>
      </p:sp>
      <p:pic>
        <p:nvPicPr>
          <p:cNvPr id="3" name="Рисунок 2" descr="080403_1120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1714488"/>
            <a:ext cx="3286148" cy="492919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5536"/>
          </a:xfrm>
        </p:spPr>
        <p:txBody>
          <a:bodyPr/>
          <a:lstStyle/>
          <a:p>
            <a:r>
              <a:rPr lang="ru-RU" sz="4000" dirty="0" smtClean="0">
                <a:latin typeface="Monotype Corsiva" pitchFamily="66" charset="0"/>
              </a:rPr>
              <a:t>ПРЕМЬЕР-МИНИСТР РОССИИ – </a:t>
            </a:r>
            <a:br>
              <a:rPr lang="ru-RU" sz="4000" dirty="0" smtClean="0">
                <a:latin typeface="Monotype Corsiva" pitchFamily="66" charset="0"/>
              </a:rPr>
            </a:br>
            <a:r>
              <a:rPr lang="ru-RU" sz="4000" dirty="0" smtClean="0">
                <a:latin typeface="Monotype Corsiva" pitchFamily="66" charset="0"/>
              </a:rPr>
              <a:t>ВЛАДИМИР ВЛАДИМИРОВИЧ ПУТИН</a:t>
            </a:r>
            <a:endParaRPr lang="ru-RU" sz="4000" dirty="0">
              <a:latin typeface="Monotype Corsiva" pitchFamily="66" charset="0"/>
            </a:endParaRPr>
          </a:p>
        </p:txBody>
      </p:sp>
      <p:pic>
        <p:nvPicPr>
          <p:cNvPr id="3" name="Рисунок 2" descr="putin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1928802"/>
            <a:ext cx="5500726" cy="405678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857256"/>
          </a:xfrm>
        </p:spPr>
        <p:txBody>
          <a:bodyPr/>
          <a:lstStyle/>
          <a:p>
            <a:r>
              <a:rPr lang="ru-RU" dirty="0" smtClean="0">
                <a:latin typeface="Monotype Corsiva" pitchFamily="66" charset="0"/>
              </a:rPr>
              <a:t>Столица России – город Москва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2050" name="Picture 2" descr="D:\kremlin_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690686"/>
            <a:ext cx="6215106" cy="4661330"/>
          </a:xfrm>
          <a:prstGeom prst="rect">
            <a:avLst/>
          </a:prstGeom>
          <a:noFill/>
        </p:spPr>
      </p:pic>
    </p:spTree>
  </p:cSld>
  <p:clrMapOvr>
    <a:masterClrMapping/>
  </p:clrMapOvr>
  <p:transition advTm="4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>
                <a:latin typeface="Monotype Corsiva" pitchFamily="66" charset="0"/>
              </a:rPr>
              <a:t>ФЛАГ АМУРСКОЙ ОБЛАСТИ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3" name="Рисунок 2" descr="Флаг Амурской област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143116"/>
            <a:ext cx="5286412" cy="364333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4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99CC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rgbClr val="99CC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Тема4</Template>
  <TotalTime>79</TotalTime>
  <Words>157</Words>
  <Application>Microsoft Office PowerPoint</Application>
  <PresentationFormat>Экран (4:3)</PresentationFormat>
  <Paragraphs>31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Тема4</vt:lpstr>
      <vt:lpstr>Я - россиянин</vt:lpstr>
      <vt:lpstr>Слайд 2</vt:lpstr>
      <vt:lpstr>Р о с с и я </vt:lpstr>
      <vt:lpstr>Слайд 4</vt:lpstr>
      <vt:lpstr>ГЕРБ РОССИИ</vt:lpstr>
      <vt:lpstr>ПРЕЗИДЕНТ РОССИИ –  ДМИТРИЙ  АНАТОЛЬЕВИЧ МЕДВЕДЕВ</vt:lpstr>
      <vt:lpstr>ПРЕМЬЕР-МИНИСТР РОССИИ –  ВЛАДИМИР ВЛАДИМИРОВИЧ ПУТИН</vt:lpstr>
      <vt:lpstr>Столица России – город Москва</vt:lpstr>
      <vt:lpstr>ФЛАГ АМУРСКОЙ ОБЛАСТИ</vt:lpstr>
      <vt:lpstr>ГЕРБ АМУРСКОЙ ОБЛАСТИ</vt:lpstr>
      <vt:lpstr>ГУБЕРНАТОР АМУРСКОЙ ОБЛАСТИ –  КОЖЕМЯКО ОЛЕГ НИКОЛАЕВИЧ</vt:lpstr>
      <vt:lpstr>Столица Амурской области город Благовещенск</vt:lpstr>
      <vt:lpstr>ФЛАГ ОКТЯБРЬСКОГО РАЙОНА</vt:lpstr>
      <vt:lpstr>ГЕРБ ОКТЯБРЬСКОГО РАЙОНА</vt:lpstr>
      <vt:lpstr>Флаг МБОУ СОШ №1      с. Екатеринославка</vt:lpstr>
      <vt:lpstr>Гербовый знак МБОУ СОШ №1     с. Екатеринославка</vt:lpstr>
      <vt:lpstr>Слайд 17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Любовь</dc:creator>
  <cp:lastModifiedBy>Любовь</cp:lastModifiedBy>
  <cp:revision>5</cp:revision>
  <dcterms:created xsi:type="dcterms:W3CDTF">2011-09-11T13:28:37Z</dcterms:created>
  <dcterms:modified xsi:type="dcterms:W3CDTF">2011-11-11T12:21:57Z</dcterms:modified>
</cp:coreProperties>
</file>