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266" r:id="rId3"/>
    <p:sldId id="267" r:id="rId4"/>
    <p:sldId id="259" r:id="rId5"/>
    <p:sldId id="261" r:id="rId6"/>
    <p:sldId id="263" r:id="rId7"/>
    <p:sldId id="265" r:id="rId8"/>
    <p:sldId id="307" r:id="rId9"/>
    <p:sldId id="308" r:id="rId10"/>
    <p:sldId id="309" r:id="rId11"/>
    <p:sldId id="268" r:id="rId12"/>
    <p:sldId id="269" r:id="rId13"/>
    <p:sldId id="302" r:id="rId14"/>
    <p:sldId id="270" r:id="rId15"/>
    <p:sldId id="275" r:id="rId16"/>
    <p:sldId id="272" r:id="rId17"/>
    <p:sldId id="273" r:id="rId18"/>
    <p:sldId id="297" r:id="rId19"/>
    <p:sldId id="274" r:id="rId20"/>
    <p:sldId id="276" r:id="rId21"/>
    <p:sldId id="277" r:id="rId22"/>
    <p:sldId id="279" r:id="rId23"/>
    <p:sldId id="310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5" r:id="rId41"/>
    <p:sldId id="298" r:id="rId42"/>
    <p:sldId id="299" r:id="rId43"/>
    <p:sldId id="311" r:id="rId44"/>
    <p:sldId id="301" r:id="rId45"/>
    <p:sldId id="303" r:id="rId46"/>
    <p:sldId id="304" r:id="rId47"/>
    <p:sldId id="305" r:id="rId48"/>
    <p:sldId id="306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0FDC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0D6615-3959-4DC1-AF4B-E897C49B42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DE252-21F2-45A7-91F2-994A9D7DA74A}" type="slidenum">
              <a:rPr lang="ru-RU"/>
              <a:pPr/>
              <a:t>1</a:t>
            </a:fld>
            <a:endParaRPr lang="ru-RU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1F409-E3F4-4277-9737-A843A5D41293}" type="slidenum">
              <a:rPr lang="ru-RU"/>
              <a:pPr/>
              <a:t>14</a:t>
            </a:fld>
            <a:endParaRPr lang="ru-RU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Rectangle 3"/>
          <p:cNvSpPr txBox="1">
            <a:spLocks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D4590-94E7-4356-B85C-14692CF9661A}" type="slidenum">
              <a:rPr lang="ru-RU"/>
              <a:pPr/>
              <a:t>15</a:t>
            </a:fld>
            <a:endParaRPr lang="ru-RU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3"/>
          <p:cNvSpPr txBox="1">
            <a:spLocks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16A9-482B-46BA-B080-D6F36929E6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D76F-BC96-4A89-BC49-091EFB8011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84628-4593-4B85-9533-53C9B7CCE0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B14ACA-CA65-4CB5-93BE-7371F1F627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14E618-B362-424A-B381-7949A67AD2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748E8-2AE8-43AA-AAE6-98491B710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5E273-8F5A-427B-85DA-D61BED0E96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3FBFC-520E-4D30-A8AB-6C61937EF8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ED1DD-0BD9-4DF6-B8E9-827A59575F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0E2EF-FB23-4ADF-9725-66D275ED34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B42BC-F7D5-4812-8FDE-5D33F964EE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97547-2444-4CFE-8D08-8BC9F47AC5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90C5B-81B7-4AD2-B8B7-4B72F84FD1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9544A7-95EA-499E-9A67-F4775F0BB4D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kmspb.narod.ru/posobie/images/grozdi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kmspb.narod.ru/posobie/images/grozdi1.gif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39900" y="1412875"/>
            <a:ext cx="6640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400" b="1">
                <a:latin typeface="Times New Roman" pitchFamily="18" charset="0"/>
              </a:rPr>
              <a:t>Критическое мышление </a:t>
            </a:r>
          </a:p>
          <a:p>
            <a:pPr algn="ctr"/>
            <a:r>
              <a:rPr lang="ru-RU" sz="4400" b="1">
                <a:latin typeface="Times New Roman" pitchFamily="18" charset="0"/>
              </a:rPr>
              <a:t>это точка опоры </a:t>
            </a:r>
          </a:p>
          <a:p>
            <a:pPr algn="ctr"/>
            <a:r>
              <a:rPr lang="ru-RU" sz="4400" b="1">
                <a:latin typeface="Times New Roman" pitchFamily="18" charset="0"/>
              </a:rPr>
              <a:t>для мышления человека</a:t>
            </a:r>
            <a:r>
              <a:rPr lang="ru-RU" sz="2400" b="1">
                <a:latin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1) Озвучивание темы;</a:t>
            </a:r>
          </a:p>
          <a:p>
            <a:r>
              <a:rPr lang="ru-RU"/>
              <a:t>2) Ответы на вопросы:</a:t>
            </a:r>
          </a:p>
          <a:p>
            <a:r>
              <a:rPr lang="ru-RU"/>
              <a:t>     - О чём может пойти речь на уроке?</a:t>
            </a:r>
          </a:p>
          <a:p>
            <a:r>
              <a:rPr lang="ru-RU"/>
              <a:t>     - Какая ассоциация у вас возникает когда   вы слышите словосочетание: «---»?;</a:t>
            </a:r>
          </a:p>
          <a:p>
            <a:r>
              <a:rPr lang="ru-RU"/>
              <a:t>3) Все ассоциации учитель записывает на доске или листе ватмана.</a:t>
            </a:r>
          </a:p>
        </p:txBody>
      </p:sp>
      <p:sp>
        <p:nvSpPr>
          <p:cNvPr id="81924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3200" b="1">
                <a:latin typeface="Times New Roman" pitchFamily="18" charset="0"/>
              </a:rPr>
              <a:t>4. Приём «Ассоциация»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1) На доске написаны верные и не верные утверждения по новой теме;</a:t>
            </a:r>
          </a:p>
          <a:p>
            <a:r>
              <a:rPr lang="ru-RU"/>
              <a:t>2) Учащиеся ставят знак «+» там где они считают утверждение правильным и знак «-» там где по их мнению оно не верно.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5. «Верные и неверные утверждения»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 или «верите ли вы»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Выписывается ключевое слово;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ru-RU" sz="2800"/>
              <a:t> Записываются слова и предложения по теме;</a:t>
            </a:r>
          </a:p>
          <a:p>
            <a:pPr>
              <a:lnSpc>
                <a:spcPct val="80000"/>
              </a:lnSpc>
            </a:pPr>
            <a:r>
              <a:rPr lang="ru-RU" sz="2800"/>
              <a:t> Происходит разделение материала на отдельные блоки;</a:t>
            </a:r>
          </a:p>
          <a:p>
            <a:pPr>
              <a:lnSpc>
                <a:spcPct val="80000"/>
              </a:lnSpc>
            </a:pPr>
            <a:r>
              <a:rPr lang="ru-RU" sz="2800"/>
              <a:t> Устанавливаются и выражаются графически логические связи между блоками</a:t>
            </a:r>
          </a:p>
          <a:p>
            <a:pPr>
              <a:lnSpc>
                <a:spcPct val="80000"/>
              </a:lnSpc>
            </a:pPr>
            <a:r>
              <a:rPr lang="ru-RU" sz="2800"/>
              <a:t>(используется как средство для подведения итогов, как стимул для возникновения новых ассоциаций и графических изображений новых знаний)</a:t>
            </a:r>
            <a:r>
              <a:rPr lang="ar-SA" sz="2800"/>
              <a:t>‏</a:t>
            </a:r>
            <a:endParaRPr lang="ru-RU" sz="2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6. Кластеры, автор Гудлат.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пример построения кластеров 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0825" y="1341438"/>
            <a:ext cx="4032250" cy="3054350"/>
          </a:xfrm>
          <a:prstGeom prst="rect">
            <a:avLst/>
          </a:prstGeom>
          <a:noFill/>
        </p:spPr>
      </p:pic>
      <p:pic>
        <p:nvPicPr>
          <p:cNvPr id="74755" name="Picture 3" descr="пример построения кластеров 2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908175" y="3357563"/>
            <a:ext cx="6983413" cy="3360737"/>
          </a:xfrm>
          <a:prstGeom prst="rect">
            <a:avLst/>
          </a:prstGeom>
          <a:noFill/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23145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0"/>
            <a:ext cx="3629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4758" name="Group 6"/>
          <p:cNvGraphicFramePr>
            <a:graphicFrameLocks noGrp="1"/>
          </p:cNvGraphicFramePr>
          <p:nvPr/>
        </p:nvGraphicFramePr>
        <p:xfrm>
          <a:off x="1600200" y="0"/>
          <a:ext cx="5943600" cy="518160"/>
        </p:xfrm>
        <a:graphic>
          <a:graphicData uri="http://schemas.openxmlformats.org/drawingml/2006/table">
            <a:tbl>
              <a:tblPr/>
              <a:tblGrid>
                <a:gridCol w="2314575"/>
                <a:gridCol w="36290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en-GB" sz="3200" b="1">
                <a:latin typeface="Times New Roman" pitchFamily="18" charset="0"/>
              </a:rPr>
              <a:t>Приём  «Кластер»</a:t>
            </a:r>
            <a:endParaRPr lang="ru-RU" sz="44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285750" y="1143000"/>
            <a:ext cx="3786188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Строение корня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286375" y="1285875"/>
            <a:ext cx="3592513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Виды корней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14313" y="4429125"/>
            <a:ext cx="3592512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Типы корневых систем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643563" y="4429125"/>
            <a:ext cx="3286125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Функции корня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2051050" y="5876925"/>
            <a:ext cx="5111750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Видоизменения корней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 rot="19020000">
            <a:off x="6216650" y="3511550"/>
            <a:ext cx="576263" cy="863600"/>
          </a:xfrm>
          <a:prstGeom prst="downArrow">
            <a:avLst>
              <a:gd name="adj1" fmla="val 50000"/>
              <a:gd name="adj2" fmla="val 74182"/>
            </a:avLst>
          </a:prstGeom>
          <a:solidFill>
            <a:srgbClr val="0099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 rot="2520000">
            <a:off x="2584450" y="3427413"/>
            <a:ext cx="576263" cy="963612"/>
          </a:xfrm>
          <a:prstGeom prst="downArrow">
            <a:avLst>
              <a:gd name="adj1" fmla="val 50000"/>
              <a:gd name="adj2" fmla="val 74590"/>
            </a:avLst>
          </a:prstGeom>
          <a:solidFill>
            <a:srgbClr val="0099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 rot="8160000">
            <a:off x="2524125" y="2001838"/>
            <a:ext cx="576263" cy="914400"/>
          </a:xfrm>
          <a:prstGeom prst="downArrow">
            <a:avLst>
              <a:gd name="adj1" fmla="val 50000"/>
              <a:gd name="adj2" fmla="val 78545"/>
            </a:avLst>
          </a:prstGeom>
          <a:solidFill>
            <a:srgbClr val="0099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4284663" y="3857625"/>
            <a:ext cx="576262" cy="1876425"/>
          </a:xfrm>
          <a:prstGeom prst="downArrow">
            <a:avLst>
              <a:gd name="adj1" fmla="val 50000"/>
              <a:gd name="adj2" fmla="val 114253"/>
            </a:avLst>
          </a:prstGeom>
          <a:solidFill>
            <a:srgbClr val="0099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 rot="12900000">
            <a:off x="6272213" y="2014538"/>
            <a:ext cx="576262" cy="873125"/>
          </a:xfrm>
          <a:prstGeom prst="downArrow">
            <a:avLst>
              <a:gd name="adj1" fmla="val 50000"/>
              <a:gd name="adj2" fmla="val 73548"/>
            </a:avLst>
          </a:prstGeom>
          <a:solidFill>
            <a:srgbClr val="0099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3286125" y="2928938"/>
            <a:ext cx="2857500" cy="647700"/>
          </a:xfrm>
          <a:prstGeom prst="flowChartAlternateProcess">
            <a:avLst/>
          </a:prstGeom>
          <a:solidFill>
            <a:srgbClr val="FF00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Корень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en-GB" sz="3200" b="1">
                <a:latin typeface="Times New Roman" pitchFamily="18" charset="0"/>
              </a:rPr>
              <a:t>Приём  «Кластер»</a:t>
            </a:r>
            <a:endParaRPr lang="ru-RU" sz="4400" b="1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85750" y="500063"/>
            <a:ext cx="3214688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1. Строение корня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5643563" y="357188"/>
            <a:ext cx="3176587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2. Виды корней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0" y="3000375"/>
            <a:ext cx="4214813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3. Типы корневых систем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753100" y="3143250"/>
            <a:ext cx="3390900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4. Функции корня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1285875" y="4857750"/>
            <a:ext cx="4397375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5. Видоизменения корней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 rot="7620000">
            <a:off x="2637632" y="1035844"/>
            <a:ext cx="576262" cy="984250"/>
          </a:xfrm>
          <a:prstGeom prst="downArrow">
            <a:avLst>
              <a:gd name="adj1" fmla="val 43259"/>
              <a:gd name="adj2" fmla="val 95023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6837363" y="1285875"/>
            <a:ext cx="2306637" cy="1357313"/>
          </a:xfrm>
          <a:prstGeom prst="flowChartAlternateProcess">
            <a:avLst/>
          </a:prstGeom>
          <a:solidFill>
            <a:srgbClr val="FFFF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главный,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боковые,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придаточные</a:t>
            </a: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0" y="3786188"/>
            <a:ext cx="2735263" cy="1079500"/>
          </a:xfrm>
          <a:prstGeom prst="flowChartAlternateProcess">
            <a:avLst/>
          </a:prstGeom>
          <a:solidFill>
            <a:srgbClr val="FFFF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стержневая,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мочковатая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5830888" y="3929063"/>
            <a:ext cx="3313112" cy="1484312"/>
          </a:xfrm>
          <a:prstGeom prst="flowChartAlternateProcess">
            <a:avLst/>
          </a:prstGeom>
          <a:solidFill>
            <a:srgbClr val="FFFF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почвенное питание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укрепление в почве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запасание веществ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1143000" y="5572125"/>
            <a:ext cx="6643688" cy="1052513"/>
          </a:xfrm>
          <a:prstGeom prst="flowChartAlternateProcess">
            <a:avLst/>
          </a:prstGeom>
          <a:solidFill>
            <a:srgbClr val="FFFF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корнеплоды, дыхательные корни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корни подпорки, корни прицепки</a:t>
            </a: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3571875" y="1571625"/>
            <a:ext cx="2319338" cy="647700"/>
          </a:xfrm>
          <a:prstGeom prst="flowChartAlternateProcess">
            <a:avLst/>
          </a:prstGeom>
          <a:solidFill>
            <a:srgbClr val="FF00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charset="0"/>
              </a:rPr>
              <a:t>Корень</a:t>
            </a:r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 rot="3720000">
            <a:off x="2639218" y="1993107"/>
            <a:ext cx="576263" cy="984250"/>
          </a:xfrm>
          <a:prstGeom prst="downArrow">
            <a:avLst>
              <a:gd name="adj1" fmla="val 43259"/>
              <a:gd name="adj2" fmla="val 95023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 rot="13920000">
            <a:off x="6136481" y="897732"/>
            <a:ext cx="576263" cy="984250"/>
          </a:xfrm>
          <a:prstGeom prst="downArrow">
            <a:avLst>
              <a:gd name="adj1" fmla="val 43259"/>
              <a:gd name="adj2" fmla="val 95023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4357688" y="2357438"/>
            <a:ext cx="576262" cy="2365375"/>
          </a:xfrm>
          <a:prstGeom prst="downArrow">
            <a:avLst>
              <a:gd name="adj1" fmla="val 36648"/>
              <a:gd name="adj2" fmla="val 220608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 rot="19140000">
            <a:off x="5894388" y="2211388"/>
            <a:ext cx="576262" cy="984250"/>
          </a:xfrm>
          <a:prstGeom prst="downArrow">
            <a:avLst>
              <a:gd name="adj1" fmla="val 43259"/>
              <a:gd name="adj2" fmla="val 95023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I - interactive</a:t>
            </a:r>
            <a:br>
              <a:rPr lang="en-US"/>
            </a:br>
            <a:r>
              <a:rPr lang="en-US"/>
              <a:t> N - noting</a:t>
            </a:r>
            <a:br>
              <a:rPr lang="en-US"/>
            </a:br>
            <a:r>
              <a:rPr lang="en-US"/>
              <a:t> S - system</a:t>
            </a:r>
            <a:br>
              <a:rPr lang="en-US"/>
            </a:br>
            <a:r>
              <a:rPr lang="en-US"/>
              <a:t> E - effective</a:t>
            </a:r>
            <a:br>
              <a:rPr lang="en-US"/>
            </a:br>
            <a:r>
              <a:rPr lang="en-US"/>
              <a:t> R - reading and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</a:t>
            </a:r>
            <a:r>
              <a:rPr lang="en-US"/>
              <a:t>T - thinking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  </a:t>
            </a:r>
            <a:r>
              <a:rPr lang="ru-RU"/>
              <a:t>Самоактивизирующая системная разметка для эффективного чтения и размышления.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7. </a:t>
            </a:r>
            <a:r>
              <a:rPr lang="en-GB" sz="3200" b="1">
                <a:latin typeface="Times New Roman" pitchFamily="18" charset="0"/>
              </a:rPr>
              <a:t>Приём</a:t>
            </a:r>
            <a:r>
              <a:rPr lang="ru-RU" sz="3200" b="1">
                <a:latin typeface="Times New Roman" pitchFamily="18" charset="0"/>
              </a:rPr>
              <a:t> инсерт.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    " V " - уже знал</a:t>
            </a:r>
            <a:br>
              <a:rPr lang="ru-RU"/>
            </a:br>
            <a:r>
              <a:rPr lang="ru-RU"/>
              <a:t>    " + " - новое</a:t>
            </a:r>
            <a:br>
              <a:rPr lang="ru-RU"/>
            </a:br>
            <a:r>
              <a:rPr lang="ru-RU"/>
              <a:t>    " - " - думал иначе</a:t>
            </a:r>
            <a:br>
              <a:rPr lang="ru-RU"/>
            </a:br>
            <a:r>
              <a:rPr lang="ru-RU"/>
              <a:t>    " ? " - не понял, есть вопросы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en-GB" sz="3200" b="1">
                <a:latin typeface="Times New Roman" pitchFamily="18" charset="0"/>
              </a:rPr>
              <a:t>Приём</a:t>
            </a:r>
            <a:r>
              <a:rPr lang="ru-RU" sz="3200" b="1">
                <a:latin typeface="Times New Roman" pitchFamily="18" charset="0"/>
              </a:rPr>
              <a:t> инсерт.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Учащиеся работают с текстом и делают пометки на полях:</a:t>
            </a:r>
          </a:p>
          <a:p>
            <a:r>
              <a:rPr lang="ru-RU" sz="2800"/>
              <a:t>«+» - если считают, что это им известно;</a:t>
            </a:r>
          </a:p>
          <a:p>
            <a:r>
              <a:rPr lang="ru-RU" sz="2800"/>
              <a:t>«-» - если считают, что это противоречит тем знаниям которые у них есть;</a:t>
            </a:r>
          </a:p>
          <a:p>
            <a:r>
              <a:rPr lang="ru-RU" sz="2800"/>
              <a:t>«</a:t>
            </a:r>
            <a:r>
              <a:rPr lang="en-GB" sz="2800"/>
              <a:t>v</a:t>
            </a:r>
            <a:r>
              <a:rPr lang="ru-RU" sz="2800"/>
              <a:t>» - если то, что прочитали является новым;</a:t>
            </a:r>
          </a:p>
          <a:p>
            <a:r>
              <a:rPr lang="ru-RU" sz="2800"/>
              <a:t>«?» - если то, что прочитали оказалось непонятным и требует разъяснений.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Приём  «Пометки на полях»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38" name="Group 66"/>
          <p:cNvGraphicFramePr>
            <a:graphicFrameLocks noGrp="1"/>
          </p:cNvGraphicFramePr>
          <p:nvPr>
            <p:ph idx="1"/>
          </p:nvPr>
        </p:nvGraphicFramePr>
        <p:xfrm>
          <a:off x="395288" y="2276475"/>
          <a:ext cx="8147050" cy="3749993"/>
        </p:xfrm>
        <a:graphic>
          <a:graphicData uri="http://schemas.openxmlformats.org/drawingml/2006/table">
            <a:tbl>
              <a:tblPr/>
              <a:tblGrid>
                <a:gridCol w="1911350"/>
                <a:gridCol w="2132012"/>
                <a:gridCol w="2016125"/>
                <a:gridCol w="2087563"/>
              </a:tblGrid>
              <a:tr h="168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ЗНАЮ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ХОЧУ УЗНАТЬ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«-»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УЗНАЛ НОВОЕ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«?»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en-GB" sz="3200" b="1">
                <a:latin typeface="Times New Roman" pitchFamily="18" charset="0"/>
              </a:rPr>
              <a:t>Приём  «Маркировочная таблица»</a:t>
            </a:r>
            <a:r>
              <a:rPr lang="ru-RU" sz="3200" b="1">
                <a:latin typeface="Times New Roman" pitchFamily="18" charset="0"/>
              </a:rPr>
              <a:t/>
            </a:r>
            <a:br>
              <a:rPr lang="ru-RU" sz="3200" b="1">
                <a:latin typeface="Times New Roman" pitchFamily="18" charset="0"/>
              </a:rPr>
            </a:br>
            <a:r>
              <a:rPr lang="ru-RU" sz="3200" b="1">
                <a:latin typeface="Times New Roman" pitchFamily="18" charset="0"/>
              </a:rPr>
              <a:t>или таблица «Инсерт»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noFill/>
          <a:ln/>
        </p:spPr>
        <p:txBody>
          <a:bodyPr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400" b="1"/>
              <a:t>Д</a:t>
            </a:r>
            <a:r>
              <a:rPr lang="ru-RU" sz="4400" b="1"/>
              <a:t>женни Л. </a:t>
            </a:r>
            <a:r>
              <a:rPr lang="en-GB" sz="4400" b="1"/>
              <a:t>Стил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400" b="1"/>
              <a:t>К</a:t>
            </a:r>
            <a:r>
              <a:rPr lang="ru-RU" sz="4400" b="1"/>
              <a:t>ертис С. </a:t>
            </a:r>
            <a:r>
              <a:rPr lang="en-GB" sz="4400" b="1"/>
              <a:t>Мередит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400" b="1"/>
              <a:t>Ч</a:t>
            </a:r>
            <a:r>
              <a:rPr lang="ru-RU" sz="4400" b="1"/>
              <a:t>арльз </a:t>
            </a:r>
            <a:r>
              <a:rPr lang="en-GB" sz="4400" b="1"/>
              <a:t>Темпл</a:t>
            </a:r>
            <a:endParaRPr lang="ru-RU" sz="4400" b="1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400" b="1"/>
              <a:t>Скотт Уолтер</a:t>
            </a:r>
            <a:r>
              <a:rPr lang="ru-RU" sz="4400"/>
              <a:t> </a:t>
            </a:r>
            <a:endParaRPr lang="en-GB" sz="44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>
                <a:latin typeface="Times New Roman" pitchFamily="18" charset="0"/>
              </a:rPr>
              <a:t>АВТОРЫ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19250" y="2017713"/>
            <a:ext cx="60483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000000"/>
                </a:solidFill>
                <a:cs typeface="Times New Roman" pitchFamily="18" charset="0"/>
              </a:rPr>
              <a:t>Бортовой журнал.</a:t>
            </a:r>
            <a:endParaRPr lang="ru-RU" sz="3300"/>
          </a:p>
          <a:p>
            <a:pPr algn="ctr" eaLnBrk="0" hangingPunct="0"/>
            <a:endParaRPr lang="ru-RU" sz="2800"/>
          </a:p>
        </p:txBody>
      </p:sp>
      <p:graphicFrame>
        <p:nvGraphicFramePr>
          <p:cNvPr id="32799" name="Group 31"/>
          <p:cNvGraphicFramePr>
            <a:graphicFrameLocks noGrp="1"/>
          </p:cNvGraphicFramePr>
          <p:nvPr/>
        </p:nvGraphicFramePr>
        <p:xfrm>
          <a:off x="1042988" y="2997200"/>
          <a:ext cx="7489825" cy="1930400"/>
        </p:xfrm>
        <a:graphic>
          <a:graphicData uri="http://schemas.openxmlformats.org/drawingml/2006/table">
            <a:tbl>
              <a:tblPr/>
              <a:tblGrid>
                <a:gridCol w="3746500"/>
                <a:gridCol w="3743325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Предположения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Новая информация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8. </a:t>
            </a:r>
            <a:r>
              <a:rPr lang="en-GB" sz="3200" b="1">
                <a:latin typeface="Times New Roman" pitchFamily="18" charset="0"/>
              </a:rPr>
              <a:t>Приём  «</a:t>
            </a:r>
            <a:r>
              <a:rPr lang="ru-RU" sz="3200" b="1">
                <a:latin typeface="Times New Roman" pitchFamily="18" charset="0"/>
              </a:rPr>
              <a:t>Эффективная лекция»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23" name="Group 31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570787" cy="2952751"/>
        </p:xfrm>
        <a:graphic>
          <a:graphicData uri="http://schemas.openxmlformats.org/drawingml/2006/table">
            <a:tbl>
              <a:tblPr/>
              <a:tblGrid>
                <a:gridCol w="3786187"/>
                <a:gridCol w="3784600"/>
              </a:tblGrid>
              <a:tr h="1427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мне известно по данной теме?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нового я узнал из текста?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5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9. </a:t>
            </a:r>
            <a:r>
              <a:rPr lang="en-GB" sz="3200" b="1">
                <a:latin typeface="Times New Roman" pitchFamily="18" charset="0"/>
              </a:rPr>
              <a:t>Приём  «</a:t>
            </a:r>
            <a:r>
              <a:rPr lang="ru-RU" sz="3200" b="1">
                <a:latin typeface="Times New Roman" pitchFamily="18" charset="0"/>
              </a:rPr>
              <a:t>Дневники и бортовые журналы»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17" name="Group 29"/>
          <p:cNvGraphicFramePr>
            <a:graphicFrameLocks noGrp="1"/>
          </p:cNvGraphicFramePr>
          <p:nvPr>
            <p:ph idx="1"/>
          </p:nvPr>
        </p:nvGraphicFramePr>
        <p:xfrm>
          <a:off x="468313" y="2205038"/>
          <a:ext cx="8229600" cy="2692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346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Цитата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10. </a:t>
            </a:r>
            <a:r>
              <a:rPr lang="en-GB" sz="3200" b="1">
                <a:latin typeface="Times New Roman" pitchFamily="18" charset="0"/>
              </a:rPr>
              <a:t>Приём  «</a:t>
            </a:r>
            <a:r>
              <a:rPr lang="ru-RU" sz="3200" b="1">
                <a:latin typeface="Times New Roman" pitchFamily="18" charset="0"/>
              </a:rPr>
              <a:t>Двухчастный дневник»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en-GB" sz="3200" b="1">
                <a:latin typeface="Times New Roman" pitchFamily="18" charset="0"/>
              </a:rPr>
              <a:t>Приём  «</a:t>
            </a:r>
            <a:r>
              <a:rPr lang="ru-RU" sz="3200" b="1">
                <a:latin typeface="Times New Roman" pitchFamily="18" charset="0"/>
              </a:rPr>
              <a:t>Двойной дневник»</a:t>
            </a:r>
          </a:p>
        </p:txBody>
      </p:sp>
      <p:graphicFrame>
        <p:nvGraphicFramePr>
          <p:cNvPr id="83001" name="Group 57"/>
          <p:cNvGraphicFramePr>
            <a:graphicFrameLocks noGrp="1"/>
          </p:cNvGraphicFramePr>
          <p:nvPr>
            <p:ph idx="1"/>
          </p:nvPr>
        </p:nvGraphicFramePr>
        <p:xfrm>
          <a:off x="457200" y="2636838"/>
          <a:ext cx="8229600" cy="352679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84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пометки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Зубы млекопитающих дифференцированы по выполняемым функциям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 функции выполняют резцы, клыки и коренные зубы зверей?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Лёгкие млекопитающих альвеолярные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 мышцы участвуют в акте вдоха и выдоха?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млекопитающих четырёхкамерное сердце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Какой круг кровообращения называется лёгочным?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002" name="Rectangle 58"/>
          <p:cNvSpPr>
            <a:spLocks noChangeArrowheads="1"/>
          </p:cNvSpPr>
          <p:nvPr/>
        </p:nvSpPr>
        <p:spPr bwMode="auto">
          <a:xfrm>
            <a:off x="323850" y="1908175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«Внутреннее строение млекопитающих».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8" name="Group 4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824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Цитата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Комментарии. Почему эта цитата привлекла ваше внимание?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 к учителю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en-GB" sz="3200" b="1">
                <a:latin typeface="Times New Roman" pitchFamily="18" charset="0"/>
              </a:rPr>
              <a:t>Приём  «</a:t>
            </a:r>
            <a:r>
              <a:rPr lang="ru-RU" sz="3200" b="1">
                <a:latin typeface="Times New Roman" pitchFamily="18" charset="0"/>
              </a:rPr>
              <a:t>Трёхчастные дневники»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28" name="Group 4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02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824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Цитата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Комментарии. Почему эта цитата привлекла ваше внимание?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(вопросы)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Комментарии по прошествии некоторого времени (ответы)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Трехчастный дневник может </a:t>
            </a:r>
          </a:p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быть оформлен иначе: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Этот прием помогает строить предположения по поводу развития сюжетной линии в рассказе, повести.</a:t>
            </a:r>
            <a:r>
              <a:rPr lang="ru-RU"/>
              <a:t> </a:t>
            </a:r>
          </a:p>
        </p:txBody>
      </p:sp>
      <p:pic>
        <p:nvPicPr>
          <p:cNvPr id="44036" name="Picture 4" descr="дерево предсказа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213100"/>
            <a:ext cx="56165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11. Приём «Дерево предсказаний».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5" name="Group 2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66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Толстые ?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Тонкие ?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9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    Дайте 3 объяснения,   почему...?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Объясните, почему...?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Почему Вы думаете ...?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Почему Вы считаете ...?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В чем различие ...?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Предположите, что будет, если... 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Что, если ... ?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   Кто 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Что ?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Когда 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Может ..?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Будет ...?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Мог ли ... 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Как звать ...?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Было ли ...?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Согласны ли Вы ...?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Верно ли ...?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12. Приём «Тонкие и толстые вопросы».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240" name="Group 136"/>
          <p:cNvGraphicFramePr>
            <a:graphicFrameLocks noGrp="1"/>
          </p:cNvGraphicFramePr>
          <p:nvPr>
            <p:ph sz="half" idx="2"/>
          </p:nvPr>
        </p:nvGraphicFramePr>
        <p:xfrm>
          <a:off x="611188" y="1989138"/>
          <a:ext cx="7921625" cy="3600450"/>
        </p:xfrm>
        <a:graphic>
          <a:graphicData uri="http://schemas.openxmlformats.org/drawingml/2006/table">
            <a:tbl>
              <a:tblPr/>
              <a:tblGrid>
                <a:gridCol w="1584325"/>
                <a:gridCol w="1584325"/>
                <a:gridCol w="1584325"/>
                <a:gridCol w="1584325"/>
                <a:gridCol w="1584325"/>
              </a:tblGrid>
              <a:tr h="900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Персоналии</a:t>
                      </a:r>
                      <a:b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факты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Персоналии</a:t>
                      </a:r>
                      <a:b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факты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Персоналии</a:t>
                      </a:r>
                      <a:b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факты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41" name="Rectangle 13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13. Приём «Таблицы»</a:t>
            </a:r>
          </a:p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Концептуальная таблица: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71" name="Group 11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9263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Линии сравнения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Роберт Фалкон Скотт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Рауль Амундсен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Команда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Снаряжение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Опыт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Погода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Удача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72" name="Rectangle 120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Урок географии по теме</a:t>
            </a:r>
          </a:p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«Открытие южного полюса».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>
            <p:ph type="body" idx="1"/>
          </p:nvPr>
        </p:nvSpPr>
        <p:spPr>
          <a:xfrm>
            <a:off x="250825" y="1484313"/>
            <a:ext cx="8229600" cy="4525962"/>
          </a:xfrm>
          <a:noFill/>
          <a:ln/>
        </p:spPr>
        <p:txBody>
          <a:bodyPr/>
          <a:lstStyle/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/>
              <a:t>       </a:t>
            </a:r>
            <a:r>
              <a:rPr lang="en-GB" sz="2800" b="1" i="1"/>
              <a:t>- Самостоятельное и носит индивидуальный     характер;</a:t>
            </a:r>
          </a:p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/>
              <a:t>       - Информация – отправной, а не конечный путь мышления;</a:t>
            </a:r>
          </a:p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/>
              <a:t>       - Убедительная аргументация утверждений;</a:t>
            </a:r>
          </a:p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/>
              <a:t>       - Существует в ситуации полилога или дискуссии;</a:t>
            </a:r>
          </a:p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/>
              <a:t>       - Осуществляется в реально значимой для человека ситуации</a:t>
            </a:r>
            <a:r>
              <a:rPr lang="ru-RU" sz="2800" b="1" i="1"/>
              <a:t>.</a:t>
            </a:r>
            <a:r>
              <a:rPr lang="en-GB" sz="2800"/>
              <a:t>                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Отличительные признаки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критического мышления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5" name="Group 65"/>
          <p:cNvGraphicFramePr>
            <a:graphicFrameLocks noGrp="1"/>
          </p:cNvGraphicFramePr>
          <p:nvPr>
            <p:ph idx="1"/>
          </p:nvPr>
        </p:nvGraphicFramePr>
        <p:xfrm>
          <a:off x="395288" y="2276475"/>
          <a:ext cx="8229600" cy="3124200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1562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1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2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Линия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3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4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67" name="Rectangle 6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Приём «Сводная таблица»</a:t>
            </a:r>
          </a:p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latin typeface="Times New Roman" pitchFamily="18" charset="0"/>
              </a:rPr>
              <a:t>(описана Дж. Беллансом)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436" name="Group 18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1611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Извозчик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Омнибус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Линия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Трамвай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Автобус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Таксомотор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Марш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руты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Популя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рность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ий вид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437" name="Rectangle 189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Сводная таблица урока </a:t>
            </a:r>
          </a:p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по теме "Развитие городского транспорта"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40" name="Group 4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704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319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КЛЮЧЕВЫЕ СЛОВА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(СЛОВОСОЧЕТАНИЯ) /до прочтения/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ВЫПИСКИ ИЗ ТЕКСТА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СВЯЗАННЫЕ С КЛЮЧ. СЛОВАМИ)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ЭТА ЦИТАТА ВАЖНА ДЛЯ МЕНЯ (МЫСЛИ, РАССУЖДЕНИЯ)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1…………….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2…………….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3…………….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4……………. 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5……………..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/во время чтения/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1……………..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2……………..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42" name="Rectangle 46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Приём «Таблица – синтез».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88" name="Group 44"/>
          <p:cNvGraphicFramePr>
            <a:graphicFrameLocks noGrp="1"/>
          </p:cNvGraphicFramePr>
          <p:nvPr>
            <p:ph idx="1"/>
          </p:nvPr>
        </p:nvGraphicFramePr>
        <p:xfrm>
          <a:off x="539750" y="2060575"/>
          <a:ext cx="8229600" cy="24050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08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КЛЮЧЕВЫЕ СЛОВА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ТОЛКОВАНИЕ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ВЫПИСКИ ИЗ ТЕКСТА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89" name="Rectangle 4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Иной вариант «таблицы – синтез».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15" name="Group 23"/>
          <p:cNvGraphicFramePr>
            <a:graphicFrameLocks noGrp="1"/>
          </p:cNvGraphicFramePr>
          <p:nvPr>
            <p:ph idx="1"/>
          </p:nvPr>
        </p:nvGraphicFramePr>
        <p:xfrm>
          <a:off x="468313" y="2060575"/>
          <a:ext cx="8229600" cy="22606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260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- что мы знаем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 - что мы хотим узнать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- что мы узнали, и что нам осталось узнать 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Приём «Таблица – З Х У»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08" name="Group 68"/>
          <p:cNvGraphicFramePr>
            <a:graphicFrameLocks noGrp="1"/>
          </p:cNvGraphicFramePr>
          <p:nvPr>
            <p:ph idx="1"/>
          </p:nvPr>
        </p:nvGraphicFramePr>
        <p:xfrm>
          <a:off x="468313" y="2060575"/>
          <a:ext cx="8229600" cy="2549525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965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Кто?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Что?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Где?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Когда?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Почему?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09" name="Rectangle 69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Приём таблица «Что? Где? Когда? Почему?».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30" name="Group 4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35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Аргумент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«да»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«нет»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0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Органическая химия - это химия веществ, полученных из живых организмов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Многие органические вещества образуются в живых организмах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Краху «витализма» способствовало получение органических веществ искусственным путём.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32" name="Rectangle 4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Приём «Таблица аргументов».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1. Вызов. Конструирование предполагаемого текста по опорным словам, обсуждение заглавия рассказа и прогноз его содержания и проблематики. </a:t>
            </a:r>
          </a:p>
          <a:p>
            <a:pPr>
              <a:lnSpc>
                <a:spcPct val="90000"/>
              </a:lnSpc>
            </a:pPr>
            <a:r>
              <a:rPr lang="ru-RU" sz="2400"/>
              <a:t>2. Осмысление. Чтение текста небольшими отрывками с обсуждением содержания каждого и прогнозом развития сюжета. Обязателен вопрос: "Что будет дальше и почему?" </a:t>
            </a:r>
          </a:p>
          <a:p>
            <a:pPr>
              <a:lnSpc>
                <a:spcPct val="90000"/>
              </a:lnSpc>
            </a:pPr>
            <a:r>
              <a:rPr lang="ru-RU" sz="2400"/>
              <a:t>3. Рефлексия. На этой стадии текст опять представляет единое целое. Важно осмыслить этот текст. Формы работы могут быть различными: письмо, дискуссия, совместный поиск. 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14. Приём Чтение с остановками.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или "обучение в сотрудничестве" заключается в организации работы учащихся вместе: в парах или небольших группах над одной и той же проблемой, в процессе которой выдвигаются новые идеи. 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15. Приём: работа в группах </a:t>
            </a:r>
          </a:p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«Обучение сообща».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группах из 4-8 человек по очереди ученики играют роль учителя:</a:t>
            </a:r>
            <a:endParaRPr lang="en-GB"/>
          </a:p>
          <a:p>
            <a:r>
              <a:rPr lang="en-GB"/>
              <a:t>Суммируют содержание абзаца;</a:t>
            </a:r>
            <a:endParaRPr lang="ru-RU"/>
          </a:p>
          <a:p>
            <a:r>
              <a:rPr lang="ru-RU"/>
              <a:t>Придумывают вопрос и предлагают других ответить на него;</a:t>
            </a:r>
            <a:endParaRPr lang="en-GB"/>
          </a:p>
          <a:p>
            <a:r>
              <a:rPr lang="en-GB"/>
              <a:t>Разъясняют, что непонятно;</a:t>
            </a:r>
            <a:endParaRPr lang="ru-RU"/>
          </a:p>
          <a:p>
            <a:r>
              <a:rPr lang="ru-RU"/>
              <a:t>Дают задания для чтения следующего абзаца.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Приём «Взаимообучение».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7" name="Group 19"/>
          <p:cNvGraphicFramePr>
            <a:graphicFrameLocks noGrp="1"/>
          </p:cNvGraphicFramePr>
          <p:nvPr>
            <p:ph sz="half" idx="2"/>
          </p:nvPr>
        </p:nvGraphicFramePr>
        <p:xfrm>
          <a:off x="395288" y="1844675"/>
          <a:ext cx="8280400" cy="4297680"/>
        </p:xfrm>
        <a:graphic>
          <a:graphicData uri="http://schemas.openxmlformats.org/drawingml/2006/table">
            <a:tbl>
              <a:tblPr/>
              <a:tblGrid>
                <a:gridCol w="2484437"/>
                <a:gridCol w="2484438"/>
                <a:gridCol w="3311525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учителя. Задачи данной фазы.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учащихся.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Возможные приемы и методы.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0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Вызов уже имеющихся знаний по изучаемому вопросу, активизация учащихся, мотивация для дальнейшей работы.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Ученик "вспоминает", что ему известно по изучаемому вопросу (делает предположения), систематизирует информацию до ее изучения, задает вопросы, на которые хотел бы получить ответ.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Составление списка "известной информации", рассказ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предположение по ключевым словам;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систематизация материала (графическая): кластеры, таблицы;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верные и неверные утверждения;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перепутанные логические цепочки и т.д.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3 фазы ТРКМ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latin typeface="Times New Roman" pitchFamily="18" charset="0"/>
              </a:rPr>
              <a:t>1. Стадия вызова.</a:t>
            </a:r>
            <a:endParaRPr lang="ru-RU" sz="6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Ученики читают параграф, останавливаясь после каждого абзаца, а потом задают друг другу вопросы. Можно задавать вопросы и учителю. При этом задача учителя – показать, что вопросы должны формироваться по сути излагаемого материала.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Приём «Взаимоопрос».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Учащиеся рассчитываются по-порядку 1-4.</a:t>
            </a:r>
          </a:p>
          <a:p>
            <a:pPr>
              <a:lnSpc>
                <a:spcPct val="90000"/>
              </a:lnSpc>
            </a:pPr>
            <a:r>
              <a:rPr lang="ru-RU" sz="2800"/>
              <a:t>Объединяются в группы (все первые номера, вторые и т.д.).</a:t>
            </a:r>
          </a:p>
          <a:p>
            <a:pPr>
              <a:lnSpc>
                <a:spcPct val="90000"/>
              </a:lnSpc>
            </a:pPr>
            <a:r>
              <a:rPr lang="ru-RU" sz="2800"/>
              <a:t>Каждая группа изучает свой вопрос и готовит вопросы по свой теме (целесообразно дать каждой группе свой абзац).</a:t>
            </a:r>
          </a:p>
          <a:p>
            <a:pPr>
              <a:lnSpc>
                <a:spcPct val="90000"/>
              </a:lnSpc>
            </a:pPr>
            <a:r>
              <a:rPr lang="ru-RU" sz="2800"/>
              <a:t>Садятся на свои места и каждый номер рассказывает о своей теме.</a:t>
            </a:r>
          </a:p>
          <a:p>
            <a:pPr>
              <a:lnSpc>
                <a:spcPct val="90000"/>
              </a:lnSpc>
            </a:pPr>
            <a:r>
              <a:rPr lang="ru-RU" sz="2800"/>
              <a:t>Задают друг другу вопросы.</a:t>
            </a:r>
          </a:p>
          <a:p>
            <a:pPr>
              <a:lnSpc>
                <a:spcPct val="90000"/>
              </a:lnSpc>
            </a:pPr>
            <a:r>
              <a:rPr lang="ru-RU" sz="2800"/>
              <a:t>Учитель выступает в роли консультанта.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Приём «Зиг-заг».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Этот прием применяется на текстах меньшего объема.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Приём «Зигзаг 2», автор Славин.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1) Учащимся предлагается текст и инструкция по работе с ним;</a:t>
            </a:r>
          </a:p>
          <a:p>
            <a:pPr>
              <a:lnSpc>
                <a:spcPct val="90000"/>
              </a:lnSpc>
            </a:pPr>
            <a:r>
              <a:rPr lang="ru-RU"/>
              <a:t>2) Класс разбивается на группы по количеству частей  в тексте, в каждой группе назначается эксперт;</a:t>
            </a:r>
          </a:p>
          <a:p>
            <a:pPr>
              <a:lnSpc>
                <a:spcPct val="90000"/>
              </a:lnSpc>
            </a:pPr>
            <a:r>
              <a:rPr lang="ru-RU"/>
              <a:t>3) Необходимо изучить вопрос так, чтобы суметь его объяснить другим и выполнить это наиболее эффективным способом</a:t>
            </a:r>
          </a:p>
        </p:txBody>
      </p:sp>
      <p:sp>
        <p:nvSpPr>
          <p:cNvPr id="84996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16. Приём  «Инструкции»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/>
              <a:t>Групповой или двусторонний диалог;</a:t>
            </a:r>
          </a:p>
          <a:p>
            <a:pPr>
              <a:lnSpc>
                <a:spcPct val="80000"/>
              </a:lnSpc>
            </a:pPr>
            <a:r>
              <a:rPr lang="ru-RU"/>
              <a:t>Цель дискуссии не столько в том, чтобы разрешить проблему, а скорее в том, чтобы углубить её. 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17. Приём «Дискуссии».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Обязательным этапом работы над любым (художественным и нехудожественным) текстом является читательская реакция: обмен мнениями. </a:t>
            </a:r>
          </a:p>
          <a:p>
            <a:r>
              <a:rPr lang="ru-RU" sz="2800"/>
              <a:t>Что запомнилось больше всего?  Как думаете, почему?  Какие мысли возникли в связи с тем, что больше всего запомнилось?  Какие чувства испытали? 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</a:rPr>
              <a:t>Приём «Совместный поиск».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Включает в себя несколько этапов. </a:t>
            </a:r>
            <a:br>
              <a:rPr lang="ru-RU" sz="2000"/>
            </a:br>
            <a:r>
              <a:rPr lang="ru-RU" sz="2000"/>
              <a:t>   - Формулировка вопроса. </a:t>
            </a:r>
            <a:br>
              <a:rPr lang="ru-RU" sz="2000"/>
            </a:br>
            <a:r>
              <a:rPr lang="ru-RU" sz="2000"/>
              <a:t>   - Вопрос, выносимый на перекрестную дискуссию должен быть проблемным и, соответственно, не иметь однозначного ответа. Он записывается посередине страницы. </a:t>
            </a:r>
            <a:br>
              <a:rPr lang="ru-RU" sz="2000"/>
            </a:br>
            <a:r>
              <a:rPr lang="ru-RU" sz="2000"/>
              <a:t>   - Составление схемы для перекрестной дискуссии. </a:t>
            </a:r>
            <a:br>
              <a:rPr lang="ru-RU" sz="2000"/>
            </a:b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/>
            </a:r>
            <a:br>
              <a:rPr lang="ru-RU" sz="2000"/>
            </a:br>
            <a:r>
              <a:rPr lang="ru-RU" sz="2000" b="1"/>
              <a:t>Вопрос - проблема?</a:t>
            </a:r>
            <a:r>
              <a:rPr lang="ru-RU" sz="2000"/>
              <a:t> </a:t>
            </a:r>
            <a:br>
              <a:rPr lang="ru-RU" sz="2000"/>
            </a:br>
            <a:r>
              <a:rPr lang="ru-RU" sz="2000"/>
              <a:t>Да (за)      Нет (против)</a:t>
            </a:r>
            <a:br>
              <a:rPr lang="ru-RU" sz="2000"/>
            </a:br>
            <a:r>
              <a:rPr lang="ru-RU" sz="2000"/>
              <a:t>1.                1. </a:t>
            </a:r>
            <a:br>
              <a:rPr lang="ru-RU" sz="2000"/>
            </a:br>
            <a:r>
              <a:rPr lang="ru-RU" sz="2000"/>
              <a:t>2.                2. </a:t>
            </a:r>
            <a:br>
              <a:rPr lang="ru-RU" sz="2000"/>
            </a:br>
            <a:r>
              <a:rPr lang="ru-RU" sz="2000"/>
              <a:t>3.                3. </a:t>
            </a:r>
            <a:br>
              <a:rPr lang="ru-RU" sz="2000"/>
            </a:br>
            <a:r>
              <a:rPr lang="ru-RU" sz="2000"/>
              <a:t>   Вывод (краткий): Да, потому что…   Нет, потому что… </a:t>
            </a:r>
            <a:br>
              <a:rPr lang="ru-RU" sz="2000"/>
            </a:br>
            <a:r>
              <a:rPr lang="ru-RU" sz="2000"/>
              <a:t>   - Теперь предлагаем учащимся составить список аргументов "за" и "против". 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Приём «Перекрёстная дискуссия».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1. Подумайте о человеке, у которого вам придется взять интервью. </a:t>
            </a:r>
          </a:p>
          <a:p>
            <a:pPr>
              <a:lnSpc>
                <a:spcPct val="80000"/>
              </a:lnSpc>
            </a:pPr>
            <a:r>
              <a:rPr lang="ru-RU" sz="2800"/>
              <a:t>2. Составление списка вопросов. </a:t>
            </a:r>
          </a:p>
          <a:p>
            <a:pPr>
              <a:lnSpc>
                <a:spcPct val="80000"/>
              </a:lnSpc>
            </a:pPr>
            <a:r>
              <a:rPr lang="ru-RU" sz="2800"/>
              <a:t>3. Интервью. </a:t>
            </a:r>
          </a:p>
          <a:p>
            <a:pPr>
              <a:lnSpc>
                <a:spcPct val="80000"/>
              </a:lnSpc>
            </a:pPr>
            <a:r>
              <a:rPr lang="ru-RU" sz="2800"/>
              <a:t>4. Письмо на время. </a:t>
            </a:r>
          </a:p>
          <a:p>
            <a:pPr>
              <a:lnSpc>
                <a:spcPct val="80000"/>
              </a:lnSpc>
            </a:pPr>
            <a:r>
              <a:rPr lang="ru-RU" sz="2800"/>
              <a:t>Учитель показывает, как усовершенствовать написанное.</a:t>
            </a:r>
          </a:p>
          <a:p>
            <a:pPr>
              <a:lnSpc>
                <a:spcPct val="80000"/>
              </a:lnSpc>
            </a:pPr>
            <a:r>
              <a:rPr lang="ru-RU" sz="2800"/>
              <a:t>6. Правка. </a:t>
            </a:r>
          </a:p>
          <a:p>
            <a:pPr>
              <a:lnSpc>
                <a:spcPct val="80000"/>
              </a:lnSpc>
            </a:pPr>
            <a:r>
              <a:rPr lang="ru-RU" sz="2800"/>
              <a:t>7. Редактирование. </a:t>
            </a:r>
          </a:p>
          <a:p>
            <a:pPr>
              <a:lnSpc>
                <a:spcPct val="80000"/>
              </a:lnSpc>
            </a:pPr>
            <a:r>
              <a:rPr lang="ru-RU" sz="2800"/>
              <a:t>8. Публикация (издание). 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18. Приём «Очерк на основе интервью».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sz="2800" b="1"/>
              <a:t>Ход занятия.</a:t>
            </a:r>
            <a:r>
              <a:rPr lang="ru-RU" sz="2800"/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sz="2800"/>
              <a:t>Создание условий. </a:t>
            </a:r>
          </a:p>
          <a:p>
            <a:pPr marL="609600" indent="-609600">
              <a:buFontTx/>
              <a:buNone/>
            </a:pPr>
            <a:r>
              <a:rPr lang="ru-RU" sz="2800"/>
              <a:t>2. Предложите учащимся вспомнить какой-либо уголок природы …</a:t>
            </a:r>
          </a:p>
          <a:p>
            <a:pPr marL="609600" indent="-609600">
              <a:buFontTx/>
              <a:buNone/>
            </a:pPr>
            <a:r>
              <a:rPr lang="ru-RU" sz="2800"/>
              <a:t>3. Учащимся бывает трудно начать сочинение, подобрать нужные слова. Задача учителя - подсказать эту важную фразу. </a:t>
            </a:r>
          </a:p>
          <a:p>
            <a:pPr marL="609600" indent="-609600">
              <a:buFontTx/>
              <a:buNone/>
            </a:pPr>
            <a:r>
              <a:rPr lang="ru-RU" sz="2800"/>
              <a:t>4. Когда первая фраза написана, медленно направляйте воображение ребят.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66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19. Приём «Создание личностного текста».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1. В первой строчке тема называется одним словом (обычно существительным). </a:t>
            </a:r>
            <a:br>
              <a:rPr lang="ru-RU" sz="2800"/>
            </a:br>
            <a:r>
              <a:rPr lang="ru-RU" sz="2800"/>
              <a:t>2. Вторая строчка - это описание темы в двух словах (двумя прилагательными). </a:t>
            </a:r>
            <a:br>
              <a:rPr lang="ru-RU" sz="2800"/>
            </a:br>
            <a:r>
              <a:rPr lang="ru-RU" sz="2800"/>
              <a:t>3. Третья строчка - это описание действия в рамках этой темы тремя словами. </a:t>
            </a:r>
            <a:br>
              <a:rPr lang="ru-RU" sz="2800"/>
            </a:br>
            <a:r>
              <a:rPr lang="ru-RU" sz="2800"/>
              <a:t>4. Четвертая строка - это фраза из четырех слов, показывающая отношение к теме. </a:t>
            </a:r>
            <a:br>
              <a:rPr lang="ru-RU" sz="2800"/>
            </a:br>
            <a:r>
              <a:rPr lang="ru-RU" sz="2800"/>
              <a:t>5. Последняя строка - это синоним из одного слова, который повторяет суть темы. </a:t>
            </a:r>
          </a:p>
        </p:txBody>
      </p:sp>
      <p:sp>
        <p:nvSpPr>
          <p:cNvPr id="86020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Художественные формы письменной рефлексии. Синквейн.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8" name="Group 22"/>
          <p:cNvGraphicFramePr>
            <a:graphicFrameLocks noGrp="1"/>
          </p:cNvGraphicFramePr>
          <p:nvPr>
            <p:ph type="tbl" idx="1"/>
          </p:nvPr>
        </p:nvGraphicFramePr>
        <p:xfrm>
          <a:off x="395288" y="1412875"/>
          <a:ext cx="8353425" cy="4310063"/>
        </p:xfrm>
        <a:graphic>
          <a:graphicData uri="http://schemas.openxmlformats.org/drawingml/2006/table">
            <a:tbl>
              <a:tblPr/>
              <a:tblGrid>
                <a:gridCol w="2505075"/>
                <a:gridCol w="2506662"/>
                <a:gridCol w="3341688"/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учителя. Задачи данной фазы.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Возможные приемы и методы.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Сохранение интереса к теме при непосредственной работе с новой информацией, постепенное продвижение от знания "старого" к "новому".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Ученик читает (слушает) текст, используя предложенные учителем активные методы чтения, делает пометки на полях или ведет записи по мере осмысления новой информации.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Методы активного чтения: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маркировка с использованием значков "v", "+", "-", "?" (по мере чтения ставятся на полях справа);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ведение различных записей типа двойных дневников, бортовых журналов;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поиск ответов на поставленные в первой части урока вопросы и т.д.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2. Стадия осмысления.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/>
              <a:t>Птицы</a:t>
            </a:r>
          </a:p>
          <a:p>
            <a:r>
              <a:rPr lang="ru-RU"/>
              <a:t>Беззубые, пернатые</a:t>
            </a:r>
          </a:p>
          <a:p>
            <a:r>
              <a:rPr lang="ru-RU"/>
              <a:t>Бегают, плавают, летают</a:t>
            </a:r>
          </a:p>
          <a:p>
            <a:r>
              <a:rPr lang="ru-RU"/>
              <a:t>У них забавные птенчики</a:t>
            </a:r>
          </a:p>
          <a:p>
            <a:r>
              <a:rPr lang="ru-RU"/>
              <a:t>Теплокровные животные</a:t>
            </a:r>
          </a:p>
        </p:txBody>
      </p:sp>
      <p:sp>
        <p:nvSpPr>
          <p:cNvPr id="87044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ranti Solid LET" pitchFamily="2" charset="0"/>
              </a:rPr>
              <a:t>Синквейн.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Модель написания эссе.</a:t>
            </a:r>
            <a:r>
              <a:rPr lang="ru-RU"/>
              <a:t> </a:t>
            </a:r>
            <a:br>
              <a:rPr lang="ru-RU"/>
            </a:br>
            <a:r>
              <a:rPr lang="ru-RU" sz="2800"/>
              <a:t>1. Предварительный этап (инвентаризация): вычленение наиболее важных фактов, понятий и.т.д. </a:t>
            </a:r>
            <a:br>
              <a:rPr lang="ru-RU" sz="2800"/>
            </a:br>
            <a:r>
              <a:rPr lang="ru-RU" sz="2800"/>
              <a:t>2. Работа над черновиком. </a:t>
            </a:r>
            <a:br>
              <a:rPr lang="ru-RU" sz="2800"/>
            </a:br>
            <a:r>
              <a:rPr lang="ru-RU" sz="2800"/>
              <a:t>3. Правка. Может осуществляться в паре в процессе взаимообмена. </a:t>
            </a:r>
            <a:br>
              <a:rPr lang="ru-RU" sz="2800"/>
            </a:br>
            <a:r>
              <a:rPr lang="ru-RU" sz="2800"/>
              <a:t>4. Редактирование. Исправление замечаний, сделанных в ходе правки. </a:t>
            </a:r>
            <a:br>
              <a:rPr lang="ru-RU" sz="2800"/>
            </a:br>
            <a:r>
              <a:rPr lang="ru-RU" sz="2800"/>
              <a:t>5. Публикация. Чтение на аудиторию. </a:t>
            </a:r>
          </a:p>
        </p:txBody>
      </p:sp>
      <p:sp>
        <p:nvSpPr>
          <p:cNvPr id="88068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Эссе.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221413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ru-RU" sz="2400"/>
              <a:t>Социо-игровое задание: Р(оль) А(удитория) Ф(орма) Т(ема).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Тема - Праздник последнего звонка в моей школе. 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Ход работы: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/>
              <a:t>1. Выбор темы, роли, аудитории, формы.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/>
              <a:t>2. Обсуждение в группе, в паре выбранных параметров.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/>
              <a:t>3. Письмо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/>
              <a:t>4. Правка.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/>
              <a:t>5. Читка в читательском кресле.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/>
              <a:t>6. Работа в группах.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/>
              <a:t>7. На этом этапе можно переформировать группы, объединив по жанрам, использованным при написании текста. 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> </a:t>
            </a:r>
          </a:p>
        </p:txBody>
      </p:sp>
      <p:sp>
        <p:nvSpPr>
          <p:cNvPr id="89092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20. Стратегия "РАФТ"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1) На доске или карточках написаны термины или последовательность явлений и процессов и некоторые из них с ошибками.</a:t>
            </a:r>
          </a:p>
          <a:p>
            <a:r>
              <a:rPr lang="ru-RU"/>
              <a:t>2) Группам предлагается исправить ошибки или восстановить порядок записи.</a:t>
            </a:r>
          </a:p>
        </p:txBody>
      </p:sp>
      <p:sp>
        <p:nvSpPr>
          <p:cNvPr id="90116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21. Приём «Перепутанные логические цепочки»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1гр. Белая шляпа – текст, мыслите фактами, цифрами (нет эмоций).</a:t>
            </a:r>
          </a:p>
          <a:p>
            <a:pPr>
              <a:lnSpc>
                <a:spcPct val="80000"/>
              </a:lnSpc>
            </a:pPr>
            <a:r>
              <a:rPr lang="ru-RU" sz="2000"/>
              <a:t>2гр. Жёлтая шляпа – выявите положительные стороны в рассматриваемом явлении и аргументируйте их (позитивное мышление).</a:t>
            </a:r>
          </a:p>
          <a:p>
            <a:pPr>
              <a:lnSpc>
                <a:spcPct val="80000"/>
              </a:lnSpc>
            </a:pPr>
            <a:r>
              <a:rPr lang="ru-RU" sz="2000"/>
              <a:t>3гр. Чёрная шляпа – отметьте негативные стороны явления: определите сложности, проблемы, недостатки и причины их вызывающие (негатив).</a:t>
            </a:r>
          </a:p>
          <a:p>
            <a:pPr>
              <a:lnSpc>
                <a:spcPct val="80000"/>
              </a:lnSpc>
            </a:pPr>
            <a:r>
              <a:rPr lang="ru-RU" sz="2000"/>
              <a:t>4гр. Красная шляпа – свяжите свои чувства и эмоции с рассматриваемом явлением (эмоциональная шляпа).</a:t>
            </a:r>
          </a:p>
          <a:p>
            <a:pPr>
              <a:lnSpc>
                <a:spcPct val="80000"/>
              </a:lnSpc>
            </a:pPr>
            <a:r>
              <a:rPr lang="ru-RU" sz="2000"/>
              <a:t>5гр. Зелёная шляпа – как применить метод в новой ситуации, найти новые стороны в явлении: Могут ли расти яблони на Марсе? (творческое мышление).</a:t>
            </a:r>
          </a:p>
          <a:p>
            <a:pPr>
              <a:lnSpc>
                <a:spcPct val="80000"/>
              </a:lnSpc>
            </a:pPr>
            <a:r>
              <a:rPr lang="ru-RU" sz="2000"/>
              <a:t>6гр. Синяя шляпа – обобщить всё о рассматриваемом явлении (философское мышление). </a:t>
            </a:r>
          </a:p>
        </p:txBody>
      </p:sp>
      <p:sp>
        <p:nvSpPr>
          <p:cNvPr id="91140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22. Приём: «Шесть шляп мышления».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23. Приём  «Самоанализ»</a:t>
            </a:r>
          </a:p>
        </p:txBody>
      </p:sp>
      <p:graphicFrame>
        <p:nvGraphicFramePr>
          <p:cNvPr id="92205" name="Group 45"/>
          <p:cNvGraphicFramePr>
            <a:graphicFrameLocks noGrp="1"/>
          </p:cNvGraphicFramePr>
          <p:nvPr>
            <p:ph idx="1"/>
          </p:nvPr>
        </p:nvGraphicFramePr>
        <p:xfrm>
          <a:off x="1187450" y="2492375"/>
          <a:ext cx="6994525" cy="2897188"/>
        </p:xfrm>
        <a:graphic>
          <a:graphicData uri="http://schemas.openxmlformats.org/drawingml/2006/table">
            <a:tbl>
              <a:tblPr/>
              <a:tblGrid>
                <a:gridCol w="2332038"/>
                <a:gridCol w="2330450"/>
                <a:gridCol w="2332037"/>
              </a:tblGrid>
              <a:tr h="688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урока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Знаю уверенно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Надо повторить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Дай описание </a:t>
            </a:r>
            <a:endParaRPr lang="ru-RU"/>
          </a:p>
          <a:p>
            <a:r>
              <a:rPr lang="en-GB"/>
              <a:t>Сравни с чем-нибудь </a:t>
            </a:r>
            <a:endParaRPr lang="ru-RU"/>
          </a:p>
          <a:p>
            <a:r>
              <a:rPr lang="en-GB"/>
              <a:t>Проассоциируй (на что похоже) </a:t>
            </a:r>
            <a:endParaRPr lang="ru-RU"/>
          </a:p>
          <a:p>
            <a:r>
              <a:rPr lang="en-GB"/>
              <a:t>Проанализируй (из чего состоит) </a:t>
            </a:r>
            <a:endParaRPr lang="ru-RU"/>
          </a:p>
          <a:p>
            <a:r>
              <a:rPr lang="en-GB"/>
              <a:t>Примени это</a:t>
            </a:r>
            <a:endParaRPr lang="ru-RU"/>
          </a:p>
          <a:p>
            <a:r>
              <a:rPr lang="en-GB"/>
              <a:t>Приведи примеры </a:t>
            </a:r>
            <a:endParaRPr lang="ru-RU"/>
          </a:p>
          <a:p>
            <a:endParaRPr lang="ru-RU"/>
          </a:p>
        </p:txBody>
      </p:sp>
      <p:sp>
        <p:nvSpPr>
          <p:cNvPr id="94212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24. Приём  «Кубик»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Учащимся предлагается выполнить дома работу по своему усмотрению, выбрать любую форму и способ выполнения. Дается перечень заданий, выбрать можно любое. </a:t>
            </a:r>
          </a:p>
        </p:txBody>
      </p:sp>
      <p:sp>
        <p:nvSpPr>
          <p:cNvPr id="95236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25. Домашнее задание.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Устная рефлексия имеет своей целью обнародование собственной позиции, ее соотнесение с мнениями других людей. </a:t>
            </a:r>
          </a:p>
        </p:txBody>
      </p:sp>
      <p:sp>
        <p:nvSpPr>
          <p:cNvPr id="96260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Приёмы проведения рефлексии.</a:t>
            </a:r>
            <a:br>
              <a:rPr lang="ru-RU" sz="3200" b="1">
                <a:latin typeface="Times New Roman" pitchFamily="18" charset="0"/>
              </a:rPr>
            </a:br>
            <a:r>
              <a:rPr lang="ru-RU" sz="3200" b="1">
                <a:latin typeface="Times New Roman" pitchFamily="18" charset="0"/>
              </a:rPr>
              <a:t>Устная рефлексия.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В процессе проведения "Двухрядного круглого стола" преподаватель формирует из участников две группы.</a:t>
            </a:r>
          </a:p>
          <a:p>
            <a:pPr>
              <a:lnSpc>
                <a:spcPct val="90000"/>
              </a:lnSpc>
            </a:pPr>
            <a:r>
              <a:rPr lang="ru-RU" sz="2800"/>
              <a:t>Первая группа образует "внутренний" круг. Участники этой группы свободно высказываются по обсуждаемой проблеме. </a:t>
            </a:r>
          </a:p>
          <a:p>
            <a:pPr>
              <a:lnSpc>
                <a:spcPct val="90000"/>
              </a:lnSpc>
            </a:pPr>
            <a:r>
              <a:rPr lang="ru-RU" sz="2800"/>
              <a:t>Участники второй группы ("внешний круг") фиксируют высказывания участников внутреннего круга, готовя свои комментарии и вопросы. </a:t>
            </a:r>
          </a:p>
        </p:txBody>
      </p:sp>
      <p:sp>
        <p:nvSpPr>
          <p:cNvPr id="97284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Двухрядный круглый стол.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83" name="Group 19"/>
          <p:cNvGraphicFramePr>
            <a:graphicFrameLocks noGrp="1"/>
          </p:cNvGraphicFramePr>
          <p:nvPr>
            <p:ph idx="1"/>
          </p:nvPr>
        </p:nvGraphicFramePr>
        <p:xfrm>
          <a:off x="179388" y="1079500"/>
          <a:ext cx="8713787" cy="5511800"/>
        </p:xfrm>
        <a:graphic>
          <a:graphicData uri="http://schemas.openxmlformats.org/drawingml/2006/table">
            <a:tbl>
              <a:tblPr/>
              <a:tblGrid>
                <a:gridCol w="2614612"/>
                <a:gridCol w="2111375"/>
                <a:gridCol w="3987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учителя. Задачи данной фазы.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Возможные приемы и методы.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Вернуть учащихся к первоначальным записям - предположениям, внести изменения, дополнения, дать творческие, исследовательские или практические задания на основе изученной информации.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Учащиеся соотносят "новую" информацию со "старой", используя знания, полученные на стадии осмысления.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Заполнение кластеров, таблиц, установление причинно-следственных связей между блоками информации;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возврат к ключевым словам, верным и неверным утверждениям;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ответы на поставленные вопросы;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организация устных и письменных столов;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организация различных видов дискуссий;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написание творческих работ (пятистишия - синквейны, эссе);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исследования по отдельным вопросам темы и т.д.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3. Стадия рефлексии.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Эссе </a:t>
            </a:r>
          </a:p>
          <a:p>
            <a:r>
              <a:rPr lang="ru-RU"/>
              <a:t>«Бортовой журнал»</a:t>
            </a:r>
          </a:p>
          <a:p>
            <a:r>
              <a:rPr lang="ru-RU"/>
              <a:t>Различные виды дневников. </a:t>
            </a:r>
          </a:p>
          <a:p>
            <a:r>
              <a:rPr lang="ru-RU"/>
              <a:t>Письменное интервью.</a:t>
            </a:r>
          </a:p>
          <a:p>
            <a:r>
              <a:rPr lang="ru-RU"/>
              <a:t>Стихотворные формы (например, синквейн - пятистишье).</a:t>
            </a:r>
          </a:p>
          <a:p>
            <a:r>
              <a:rPr lang="ru-RU"/>
              <a:t>Различные варианты портфолио. </a:t>
            </a:r>
          </a:p>
        </p:txBody>
      </p:sp>
      <p:sp>
        <p:nvSpPr>
          <p:cNvPr id="98308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Письменная рефлексия.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1. Работать самостоятельно.</a:t>
            </a:r>
          </a:p>
          <a:p>
            <a:r>
              <a:rPr lang="ru-RU" sz="2800"/>
              <a:t>2. Задавать вопросы.</a:t>
            </a:r>
          </a:p>
          <a:p>
            <a:r>
              <a:rPr lang="ru-RU" sz="2800"/>
              <a:t>3. Выслушивать чужое мнение.</a:t>
            </a:r>
          </a:p>
          <a:p>
            <a:r>
              <a:rPr lang="ru-RU" sz="2800"/>
              <a:t>4. Иметь своё мнение и защищать его.</a:t>
            </a:r>
          </a:p>
          <a:p>
            <a:r>
              <a:rPr lang="ru-RU" sz="2800"/>
              <a:t>5. Критически относится к мнению оппонентов.</a:t>
            </a:r>
          </a:p>
          <a:p>
            <a:r>
              <a:rPr lang="ru-RU" sz="2800"/>
              <a:t>6. Осуществлять рефлексию своей деятельности</a:t>
            </a:r>
          </a:p>
          <a:p>
            <a:r>
              <a:rPr lang="ru-RU" sz="2800"/>
              <a:t>7. Анализировать и классифицировать.</a:t>
            </a:r>
          </a:p>
        </p:txBody>
      </p:sp>
      <p:sp>
        <p:nvSpPr>
          <p:cNvPr id="99332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rgbClr val="000066"/>
              </a:buClr>
            </a:pPr>
            <a:r>
              <a:rPr lang="ru-RU" sz="3200" b="1">
                <a:latin typeface="Times New Roman" pitchFamily="18" charset="0"/>
              </a:rPr>
              <a:t>Технология критического мышления учит: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/>
              <a:t> 1. «Ключевые слова»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800" b="1"/>
          </a:p>
          <a:p>
            <a:pPr>
              <a:lnSpc>
                <a:spcPct val="90000"/>
              </a:lnSpc>
            </a:pPr>
            <a:r>
              <a:rPr lang="ru-RU" sz="2800"/>
              <a:t>1) Озвучивание темы;</a:t>
            </a:r>
          </a:p>
          <a:p>
            <a:pPr>
              <a:lnSpc>
                <a:spcPct val="90000"/>
              </a:lnSpc>
            </a:pPr>
            <a:r>
              <a:rPr lang="ru-RU" sz="2800"/>
              <a:t>2) Предложение нескольких терминов, которым необходимо дать определения;</a:t>
            </a:r>
          </a:p>
          <a:p>
            <a:pPr>
              <a:lnSpc>
                <a:spcPct val="90000"/>
              </a:lnSpc>
            </a:pPr>
            <a:r>
              <a:rPr lang="ru-RU" sz="2800"/>
              <a:t>3) Составление предложения или мини-рассказа из предлагаемых терминов. Учащиеся должны использовать свои знания, чтобы определить цель своей работы и спрогнозировать её результаты.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Приёмы технологии РКМ.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1) Озвучивание темы;</a:t>
            </a:r>
          </a:p>
          <a:p>
            <a:pPr>
              <a:lnSpc>
                <a:spcPct val="80000"/>
              </a:lnSpc>
            </a:pPr>
            <a:r>
              <a:rPr lang="ru-RU" sz="2800"/>
              <a:t>2) В течение 3 минут записывать на листке ответы на вопрос:</a:t>
            </a:r>
          </a:p>
          <a:p>
            <a:pPr>
              <a:lnSpc>
                <a:spcPct val="80000"/>
              </a:lnSpc>
            </a:pPr>
            <a:r>
              <a:rPr lang="ru-RU" sz="2800"/>
              <a:t>   Что я знаю по теме урока или мне кажется, что я знаю?;</a:t>
            </a:r>
          </a:p>
          <a:p>
            <a:pPr>
              <a:lnSpc>
                <a:spcPct val="80000"/>
              </a:lnSpc>
            </a:pPr>
            <a:r>
              <a:rPr lang="ru-RU" sz="2800"/>
              <a:t>3) Обсуждение с партнёром или с группой своих знаний;</a:t>
            </a:r>
          </a:p>
          <a:p>
            <a:pPr>
              <a:lnSpc>
                <a:spcPct val="80000"/>
              </a:lnSpc>
            </a:pPr>
            <a:r>
              <a:rPr lang="ru-RU" sz="2800"/>
              <a:t>4) Все идеи записываются учителем на доске или листе ватмана;</a:t>
            </a:r>
          </a:p>
          <a:p>
            <a:pPr>
              <a:lnSpc>
                <a:spcPct val="80000"/>
              </a:lnSpc>
            </a:pPr>
            <a:r>
              <a:rPr lang="ru-RU" sz="2800"/>
              <a:t>5) Обсуждаются все разногласия, возникшие в ходе обсуждения.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2. Приём  «Что я знаю».</a:t>
            </a:r>
            <a:r>
              <a:rPr lang="ru-RU" sz="32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1) Озвучивание темы;</a:t>
            </a:r>
          </a:p>
          <a:p>
            <a:pPr>
              <a:lnSpc>
                <a:spcPct val="80000"/>
              </a:lnSpc>
            </a:pPr>
            <a:r>
              <a:rPr lang="ru-RU" sz="2800"/>
              <a:t>2) В течение 3 минут записывать на листке всё, что приходит в голову по данной теме в любой форме (связный текст, опорные словосочетания, рисунки);</a:t>
            </a:r>
          </a:p>
          <a:p>
            <a:pPr>
              <a:lnSpc>
                <a:spcPct val="80000"/>
              </a:lnSpc>
            </a:pPr>
            <a:r>
              <a:rPr lang="ru-RU" sz="2800"/>
              <a:t>3) Обсуждение с партнёром или с группой в течение 2-3 минут, фиксация идей и выделение предположений, в которых не совсем уверены;</a:t>
            </a:r>
          </a:p>
          <a:p>
            <a:pPr>
              <a:lnSpc>
                <a:spcPct val="80000"/>
              </a:lnSpc>
            </a:pPr>
            <a:r>
              <a:rPr lang="ru-RU" sz="2800"/>
              <a:t>4) Все идеи записываются учителем на доске или листе ватмана;</a:t>
            </a:r>
          </a:p>
          <a:p>
            <a:pPr>
              <a:lnSpc>
                <a:spcPct val="80000"/>
              </a:lnSpc>
            </a:pPr>
            <a:r>
              <a:rPr lang="ru-RU" sz="2800"/>
              <a:t>5) Обсуждаются все разногласия, возникшие в ходе обсуждения.</a:t>
            </a:r>
          </a:p>
        </p:txBody>
      </p:sp>
      <p:sp>
        <p:nvSpPr>
          <p:cNvPr id="80900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3200" b="1">
                <a:latin typeface="Times New Roman" pitchFamily="18" charset="0"/>
              </a:rPr>
              <a:t>3. Приём  «Свободное письмо»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601</TotalTime>
  <Words>2223</Words>
  <Application>Microsoft Office PowerPoint</Application>
  <PresentationFormat>Экран (4:3)</PresentationFormat>
  <Paragraphs>424</Paragraphs>
  <Slides>61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6" baseType="lpstr">
      <vt:lpstr>Arial</vt:lpstr>
      <vt:lpstr>Times New Roman</vt:lpstr>
      <vt:lpstr>Tahoma</vt:lpstr>
      <vt:lpstr>Tiranti Solid LET</vt:lpstr>
      <vt:lpstr>Оформление по умолчанию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3. Приём  «Свободное письмо»</vt:lpstr>
      <vt:lpstr>4. Приём «Ассоциация»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Приём  «Двойной дневник»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16. Приём  «Инструкции»</vt:lpstr>
      <vt:lpstr>Слайд 44</vt:lpstr>
      <vt:lpstr>Слайд 45</vt:lpstr>
      <vt:lpstr>Слайд 46</vt:lpstr>
      <vt:lpstr>Слайд 47</vt:lpstr>
      <vt:lpstr>Слайд 48</vt:lpstr>
      <vt:lpstr>Художественные формы письменной рефлексии. Синквейн.</vt:lpstr>
      <vt:lpstr>Синквейн.</vt:lpstr>
      <vt:lpstr>Эссе.</vt:lpstr>
      <vt:lpstr>20. Стратегия "РАФТ"</vt:lpstr>
      <vt:lpstr>21. Приём «Перепутанные логические цепочки»</vt:lpstr>
      <vt:lpstr>22. Приём: «Шесть шляп мышления».</vt:lpstr>
      <vt:lpstr>23. Приём  «Самоанализ»</vt:lpstr>
      <vt:lpstr>24. Приём  «Кубик»</vt:lpstr>
      <vt:lpstr>25. Домашнее задание.</vt:lpstr>
      <vt:lpstr>Приёмы проведения рефлексии. Устная рефлексия.</vt:lpstr>
      <vt:lpstr>Двухрядный круглый стол.</vt:lpstr>
      <vt:lpstr>Письменная рефлексия.</vt:lpstr>
      <vt:lpstr>Технология критического мышления учит:</vt:lpstr>
    </vt:vector>
  </TitlesOfParts>
  <Company>ИМЦ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ira</dc:creator>
  <cp:lastModifiedBy>User</cp:lastModifiedBy>
  <cp:revision>22</cp:revision>
  <dcterms:created xsi:type="dcterms:W3CDTF">2010-09-27T03:07:17Z</dcterms:created>
  <dcterms:modified xsi:type="dcterms:W3CDTF">2012-03-12T08:01:57Z</dcterms:modified>
</cp:coreProperties>
</file>