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handoutMasterIdLst>
    <p:handoutMasterId r:id="rId34"/>
  </p:handoutMasterIdLst>
  <p:sldIdLst>
    <p:sldId id="256" r:id="rId4"/>
    <p:sldId id="271" r:id="rId5"/>
    <p:sldId id="267" r:id="rId6"/>
    <p:sldId id="268" r:id="rId7"/>
    <p:sldId id="257" r:id="rId8"/>
    <p:sldId id="258" r:id="rId9"/>
    <p:sldId id="260" r:id="rId10"/>
    <p:sldId id="261" r:id="rId11"/>
    <p:sldId id="262" r:id="rId12"/>
    <p:sldId id="263" r:id="rId13"/>
    <p:sldId id="266" r:id="rId14"/>
    <p:sldId id="274" r:id="rId15"/>
    <p:sldId id="281" r:id="rId16"/>
    <p:sldId id="276" r:id="rId17"/>
    <p:sldId id="259" r:id="rId18"/>
    <p:sldId id="264" r:id="rId19"/>
    <p:sldId id="273" r:id="rId20"/>
    <p:sldId id="282" r:id="rId21"/>
    <p:sldId id="283" r:id="rId22"/>
    <p:sldId id="277" r:id="rId23"/>
    <p:sldId id="284" r:id="rId24"/>
    <p:sldId id="285" r:id="rId25"/>
    <p:sldId id="272" r:id="rId26"/>
    <p:sldId id="280" r:id="rId27"/>
    <p:sldId id="279" r:id="rId28"/>
    <p:sldId id="286" r:id="rId29"/>
    <p:sldId id="278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0422169790828992E-2"/>
          <c:y val="3.2668952066143397E-2"/>
          <c:w val="0.92957783020917173"/>
          <c:h val="0.80790255226540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Ряд 9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Ряд 10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Лист1!$A$2:$A$4</c:f>
              <c:strCache>
                <c:ptCount val="3"/>
                <c:pt idx="0">
                  <c:v>"Я"</c:v>
                </c:pt>
                <c:pt idx="1">
                  <c:v>"Мы"</c:v>
                </c:pt>
                <c:pt idx="2">
                  <c:v>"Дело"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hape val="cylinder"/>
        <c:axId val="140368128"/>
        <c:axId val="140587008"/>
        <c:axId val="0"/>
      </c:bar3DChart>
      <c:catAx>
        <c:axId val="140368128"/>
        <c:scaling>
          <c:orientation val="minMax"/>
        </c:scaling>
        <c:axPos val="b"/>
        <c:tickLblPos val="nextTo"/>
        <c:txPr>
          <a:bodyPr/>
          <a:lstStyle/>
          <a:p>
            <a:pPr>
              <a:defRPr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587008"/>
        <c:crosses val="autoZero"/>
        <c:auto val="1"/>
        <c:lblAlgn val="ctr"/>
        <c:lblOffset val="100"/>
      </c:catAx>
      <c:valAx>
        <c:axId val="140587008"/>
        <c:scaling>
          <c:orientation val="minMax"/>
        </c:scaling>
        <c:axPos val="l"/>
        <c:majorGridlines/>
        <c:numFmt formatCode="General" sourceLinked="1"/>
        <c:tickLblPos val="nextTo"/>
        <c:crossAx val="140368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043F-0D36-4EE0-9B8D-252542F8B9B4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94ED-7325-46A3-BA44-89F3FDA5E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F9E7-6285-44A7-AA04-D23838C4441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FB42C-FC64-4A8F-B3DE-89FDE5CCC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311283" y="1124744"/>
            <a:ext cx="6359221" cy="37444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7733"/>
            <a:ext cx="2263545" cy="23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26" y="4725144"/>
            <a:ext cx="2352159" cy="1927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920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563888" y="6413127"/>
            <a:ext cx="2131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schemeClr val="bg2">
                  <a:lumMod val="9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656684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431842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161539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524346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245936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138957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247676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432621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041238"/>
      </p:ext>
    </p:extLst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473839"/>
      </p:ext>
    </p:extLst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913505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251520" y="260648"/>
            <a:ext cx="8640960" cy="6359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92844"/>
            <a:ext cx="1563760" cy="2127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563888" y="6413127"/>
            <a:ext cx="2131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schemeClr val="bg2">
                  <a:lumMod val="9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124707"/>
      </p:ext>
    </p:extLst>
  </p:cSld>
  <p:clrMapOvr>
    <a:masterClrMapping/>
  </p:clrMapOvr>
  <p:transition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49383"/>
      </p:ext>
    </p:extLst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497345"/>
      </p:ext>
    </p:extLst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195179"/>
      </p:ext>
    </p:extLst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0047"/>
            <a:ext cx="7920880" cy="5292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300" y="4481721"/>
            <a:ext cx="1500664" cy="213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8" y="4018632"/>
            <a:ext cx="2447006" cy="2593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689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 dirty="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33903"/>
      </p:ext>
    </p:extLst>
  </p:cSld>
  <p:clrMapOvr>
    <a:masterClrMapping/>
  </p:clrMapOvr>
  <p:transition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©</a:t>
            </a:r>
            <a:r>
              <a:rPr lang="ru-RU" sz="1200" dirty="0">
                <a:solidFill>
                  <a:srgbClr val="A6A6A6"/>
                </a:solidFill>
                <a:ea typeface="Times New Roman"/>
                <a:cs typeface="Times New Roman"/>
              </a:rPr>
              <a:t> </a:t>
            </a:r>
            <a:r>
              <a:rPr lang="ru-RU" sz="1200" b="1" dirty="0">
                <a:solidFill>
                  <a:srgbClr val="A6A6A6"/>
                </a:solidFill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2" y="5618077"/>
            <a:ext cx="1120654" cy="916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5024"/>
            <a:ext cx="1463167" cy="213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291671"/>
      </p:ext>
    </p:extLst>
  </p:cSld>
  <p:clrMapOvr>
    <a:masterClrMapping/>
  </p:clrMapOvr>
  <p:transition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464109"/>
      </p:ext>
    </p:extLst>
  </p:cSld>
  <p:clrMapOvr>
    <a:masterClrMapping/>
  </p:clrMapOvr>
  <p:transition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7346"/>
      </p:ext>
    </p:extLst>
  </p:cSld>
  <p:clrMapOvr>
    <a:masterClrMapping/>
  </p:clrMapOvr>
  <p:transition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386290"/>
      </p:ext>
    </p:extLst>
  </p:cSld>
  <p:clrMapOvr>
    <a:masterClrMapping/>
  </p:clrMapOvr>
  <p:transition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521014"/>
      </p:ext>
    </p:extLst>
  </p:cSld>
  <p:clrMapOvr>
    <a:masterClrMapping/>
  </p:clrMapOvr>
  <p:transition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969002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228056"/>
      </p:ext>
    </p:extLst>
  </p:cSld>
  <p:clrMapOvr>
    <a:masterClrMapping/>
  </p:clrMapOvr>
  <p:transition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82736"/>
      </p:ext>
    </p:extLst>
  </p:cSld>
  <p:clrMapOvr>
    <a:masterClrMapping/>
  </p:clrMapOvr>
  <p:transition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23616"/>
      </p:ext>
    </p:extLst>
  </p:cSld>
  <p:clrMapOvr>
    <a:masterClrMapping/>
  </p:clrMapOvr>
  <p:transition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601182"/>
      </p:ext>
    </p:extLst>
  </p:cSld>
  <p:clrMapOvr>
    <a:masterClrMapping/>
  </p:clrMapOvr>
  <p:transition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207110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9655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5876286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529108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834559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808302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810109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3565-DAA0-4868-B2EF-7FF5C670D5A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1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6482-521F-46A4-8B90-951EFA68B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121F-5327-4019-B636-252D8C710E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0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9C6-E66D-4363-ADC5-8893634B7A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D700-22BD-4459-8D83-C5DD228897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87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Рефлексия,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этап  современного урока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рамках ФГОС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31840" y="127084"/>
            <a:ext cx="59046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Тот, кто сумел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отрефлексировать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действительность,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тот и получает преимущества в движении вперед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Евгений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Доманский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11910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:\Documents and Settings\Ольга.6885F0A7C10843D\Мои документы\Downloads\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83483" cy="633670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6" y="1661791"/>
            <a:ext cx="66967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 способствует развитию трёх важных качеств человека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b="1" i="1" dirty="0" smtClean="0"/>
              <a:t>Самостоятельность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ru-RU" sz="3200" b="1" i="1" dirty="0" smtClean="0"/>
              <a:t>Предприимчивость</a:t>
            </a:r>
          </a:p>
          <a:p>
            <a:pPr lvl="0"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/>
              <a:t>Конкурентоспособность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5576" y="-513874"/>
            <a:ext cx="763284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рефлексии: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По содержанию: устная и письменная.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 форме деятельности: индивидуальная, групповая, коллективная.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По способам проведения: анкетирование, опрос, рисунок и т. д.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По функциям: физическая (успел - не успел, легко - тяжело), сенсорная (интересно-скучно, комфортно-дискомфортно),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интеллектуальная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(что понял -не понял,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затруднения испытывал).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1398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00232" y="785794"/>
            <a:ext cx="54726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Приемы организации рефлексии на уроке</a:t>
            </a:r>
            <a:endParaRPr lang="ru-RU" sz="6000" i="1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04890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8" y="642918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Рефлексия настроения и  эмоционального состояния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>
          <a:xfrm>
            <a:off x="395288" y="404813"/>
            <a:ext cx="8353425" cy="597693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Emoticon-Defense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70" t="34880" r="23605" b="34880"/>
          <a:stretch>
            <a:fillRect/>
          </a:stretch>
        </p:blipFill>
        <p:spPr bwMode="auto">
          <a:xfrm>
            <a:off x="4500562" y="5214950"/>
            <a:ext cx="1428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moticon-Defense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164" b="72681"/>
          <a:stretch>
            <a:fillRect/>
          </a:stretch>
        </p:blipFill>
        <p:spPr bwMode="auto">
          <a:xfrm>
            <a:off x="2000232" y="5357826"/>
            <a:ext cx="12462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moticon-Defense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80" r="80164" b="34880"/>
          <a:stretch>
            <a:fillRect/>
          </a:stretch>
        </p:blipFill>
        <p:spPr bwMode="auto">
          <a:xfrm>
            <a:off x="6858016" y="5214950"/>
            <a:ext cx="125250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-конечная звезда 7"/>
          <p:cNvSpPr/>
          <p:nvPr/>
        </p:nvSpPr>
        <p:spPr>
          <a:xfrm>
            <a:off x="2268538" y="5013325"/>
            <a:ext cx="576262" cy="576263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2268538" y="4797425"/>
            <a:ext cx="576262" cy="576263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2268538" y="4581525"/>
            <a:ext cx="576262" cy="576263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2268538" y="4362450"/>
            <a:ext cx="576262" cy="579438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2268538" y="41481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2268538" y="39322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2268538" y="37163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2268538" y="35004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6-конечная звезда 15"/>
          <p:cNvSpPr/>
          <p:nvPr/>
        </p:nvSpPr>
        <p:spPr>
          <a:xfrm>
            <a:off x="2268538" y="32845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6-конечная звезда 16"/>
          <p:cNvSpPr/>
          <p:nvPr/>
        </p:nvSpPr>
        <p:spPr>
          <a:xfrm>
            <a:off x="2268538" y="30686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6-конечная звезда 17"/>
          <p:cNvSpPr/>
          <p:nvPr/>
        </p:nvSpPr>
        <p:spPr>
          <a:xfrm>
            <a:off x="2268538" y="28527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6-конечная звезда 18"/>
          <p:cNvSpPr/>
          <p:nvPr/>
        </p:nvSpPr>
        <p:spPr>
          <a:xfrm>
            <a:off x="2268538" y="26368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6-конечная звезда 19"/>
          <p:cNvSpPr/>
          <p:nvPr/>
        </p:nvSpPr>
        <p:spPr>
          <a:xfrm>
            <a:off x="2268538" y="24209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6-конечная звезда 20"/>
          <p:cNvSpPr/>
          <p:nvPr/>
        </p:nvSpPr>
        <p:spPr>
          <a:xfrm>
            <a:off x="2268538" y="22050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6-конечная звезда 21"/>
          <p:cNvSpPr/>
          <p:nvPr/>
        </p:nvSpPr>
        <p:spPr>
          <a:xfrm>
            <a:off x="2268538" y="19891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6-конечная звезда 22"/>
          <p:cNvSpPr/>
          <p:nvPr/>
        </p:nvSpPr>
        <p:spPr>
          <a:xfrm>
            <a:off x="2268538" y="1773238"/>
            <a:ext cx="576262" cy="576262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6-конечная звезда 23"/>
          <p:cNvSpPr/>
          <p:nvPr/>
        </p:nvSpPr>
        <p:spPr>
          <a:xfrm>
            <a:off x="2268538" y="1554163"/>
            <a:ext cx="576262" cy="579437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6-конечная звезда 24"/>
          <p:cNvSpPr/>
          <p:nvPr/>
        </p:nvSpPr>
        <p:spPr>
          <a:xfrm>
            <a:off x="2268538" y="1339850"/>
            <a:ext cx="576262" cy="576263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6-конечная звезда 25"/>
          <p:cNvSpPr/>
          <p:nvPr/>
        </p:nvSpPr>
        <p:spPr>
          <a:xfrm>
            <a:off x="2268538" y="1123950"/>
            <a:ext cx="576262" cy="576263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6-конечная звезда 26"/>
          <p:cNvSpPr/>
          <p:nvPr/>
        </p:nvSpPr>
        <p:spPr>
          <a:xfrm>
            <a:off x="2268538" y="908050"/>
            <a:ext cx="576262" cy="576263"/>
          </a:xfrm>
          <a:prstGeom prst="star6">
            <a:avLst/>
          </a:prstGeom>
          <a:solidFill>
            <a:srgbClr val="0099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6-конечная звезда 27"/>
          <p:cNvSpPr/>
          <p:nvPr/>
        </p:nvSpPr>
        <p:spPr>
          <a:xfrm>
            <a:off x="4932363" y="5013325"/>
            <a:ext cx="576262" cy="576263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6-конечная звезда 28"/>
          <p:cNvSpPr/>
          <p:nvPr/>
        </p:nvSpPr>
        <p:spPr>
          <a:xfrm>
            <a:off x="4932363" y="4797425"/>
            <a:ext cx="576262" cy="576263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6-конечная звезда 29"/>
          <p:cNvSpPr/>
          <p:nvPr/>
        </p:nvSpPr>
        <p:spPr>
          <a:xfrm>
            <a:off x="4932363" y="4581525"/>
            <a:ext cx="576262" cy="576263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6-конечная звезда 30"/>
          <p:cNvSpPr/>
          <p:nvPr/>
        </p:nvSpPr>
        <p:spPr>
          <a:xfrm>
            <a:off x="4932363" y="4362450"/>
            <a:ext cx="576262" cy="579438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6-конечная звезда 31"/>
          <p:cNvSpPr/>
          <p:nvPr/>
        </p:nvSpPr>
        <p:spPr>
          <a:xfrm>
            <a:off x="4932363" y="41481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6-конечная звезда 32"/>
          <p:cNvSpPr/>
          <p:nvPr/>
        </p:nvSpPr>
        <p:spPr>
          <a:xfrm>
            <a:off x="4932363" y="39322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6-конечная звезда 33"/>
          <p:cNvSpPr/>
          <p:nvPr/>
        </p:nvSpPr>
        <p:spPr>
          <a:xfrm>
            <a:off x="4932363" y="37163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6-конечная звезда 34"/>
          <p:cNvSpPr/>
          <p:nvPr/>
        </p:nvSpPr>
        <p:spPr>
          <a:xfrm>
            <a:off x="4932363" y="35004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6-конечная звезда 35"/>
          <p:cNvSpPr/>
          <p:nvPr/>
        </p:nvSpPr>
        <p:spPr>
          <a:xfrm>
            <a:off x="4932363" y="32845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6-конечная звезда 36"/>
          <p:cNvSpPr/>
          <p:nvPr/>
        </p:nvSpPr>
        <p:spPr>
          <a:xfrm>
            <a:off x="4932363" y="30686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6-конечная звезда 37"/>
          <p:cNvSpPr/>
          <p:nvPr/>
        </p:nvSpPr>
        <p:spPr>
          <a:xfrm>
            <a:off x="4932363" y="28527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6-конечная звезда 38"/>
          <p:cNvSpPr/>
          <p:nvPr/>
        </p:nvSpPr>
        <p:spPr>
          <a:xfrm>
            <a:off x="4932363" y="26368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6-конечная звезда 39"/>
          <p:cNvSpPr/>
          <p:nvPr/>
        </p:nvSpPr>
        <p:spPr>
          <a:xfrm>
            <a:off x="4932363" y="24209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6-конечная звезда 40"/>
          <p:cNvSpPr/>
          <p:nvPr/>
        </p:nvSpPr>
        <p:spPr>
          <a:xfrm>
            <a:off x="4932363" y="22050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6-конечная звезда 41"/>
          <p:cNvSpPr/>
          <p:nvPr/>
        </p:nvSpPr>
        <p:spPr>
          <a:xfrm>
            <a:off x="4932363" y="19891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6-конечная звезда 42"/>
          <p:cNvSpPr/>
          <p:nvPr/>
        </p:nvSpPr>
        <p:spPr>
          <a:xfrm>
            <a:off x="4932363" y="1773238"/>
            <a:ext cx="576262" cy="576262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6-конечная звезда 43"/>
          <p:cNvSpPr/>
          <p:nvPr/>
        </p:nvSpPr>
        <p:spPr>
          <a:xfrm>
            <a:off x="4932363" y="1554163"/>
            <a:ext cx="576262" cy="579437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6-конечная звезда 44"/>
          <p:cNvSpPr/>
          <p:nvPr/>
        </p:nvSpPr>
        <p:spPr>
          <a:xfrm>
            <a:off x="4932363" y="1339850"/>
            <a:ext cx="576262" cy="576263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6-конечная звезда 45"/>
          <p:cNvSpPr/>
          <p:nvPr/>
        </p:nvSpPr>
        <p:spPr>
          <a:xfrm>
            <a:off x="4932363" y="1123950"/>
            <a:ext cx="576262" cy="576263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6-конечная звезда 46"/>
          <p:cNvSpPr/>
          <p:nvPr/>
        </p:nvSpPr>
        <p:spPr>
          <a:xfrm>
            <a:off x="4932363" y="908050"/>
            <a:ext cx="576262" cy="576263"/>
          </a:xfrm>
          <a:prstGeom prst="star6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6-конечная звезда 47"/>
          <p:cNvSpPr/>
          <p:nvPr/>
        </p:nvSpPr>
        <p:spPr>
          <a:xfrm>
            <a:off x="7164388" y="5013325"/>
            <a:ext cx="576262" cy="576263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6-конечная звезда 48"/>
          <p:cNvSpPr/>
          <p:nvPr/>
        </p:nvSpPr>
        <p:spPr>
          <a:xfrm>
            <a:off x="7164388" y="4797425"/>
            <a:ext cx="576262" cy="576263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6-конечная звезда 49"/>
          <p:cNvSpPr/>
          <p:nvPr/>
        </p:nvSpPr>
        <p:spPr>
          <a:xfrm>
            <a:off x="7164388" y="4581525"/>
            <a:ext cx="576262" cy="576263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6-конечная звезда 50"/>
          <p:cNvSpPr/>
          <p:nvPr/>
        </p:nvSpPr>
        <p:spPr>
          <a:xfrm>
            <a:off x="7164388" y="4362450"/>
            <a:ext cx="576262" cy="579438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6-конечная звезда 51"/>
          <p:cNvSpPr/>
          <p:nvPr/>
        </p:nvSpPr>
        <p:spPr>
          <a:xfrm>
            <a:off x="7164388" y="41481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6-конечная звезда 52"/>
          <p:cNvSpPr/>
          <p:nvPr/>
        </p:nvSpPr>
        <p:spPr>
          <a:xfrm>
            <a:off x="7164388" y="39322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6-конечная звезда 53"/>
          <p:cNvSpPr/>
          <p:nvPr/>
        </p:nvSpPr>
        <p:spPr>
          <a:xfrm>
            <a:off x="7164388" y="37163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6-конечная звезда 54"/>
          <p:cNvSpPr/>
          <p:nvPr/>
        </p:nvSpPr>
        <p:spPr>
          <a:xfrm>
            <a:off x="7164388" y="35004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7164388" y="32845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6-конечная звезда 56"/>
          <p:cNvSpPr/>
          <p:nvPr/>
        </p:nvSpPr>
        <p:spPr>
          <a:xfrm>
            <a:off x="7164388" y="30686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6-конечная звезда 57"/>
          <p:cNvSpPr/>
          <p:nvPr/>
        </p:nvSpPr>
        <p:spPr>
          <a:xfrm>
            <a:off x="7164388" y="28527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6-конечная звезда 58"/>
          <p:cNvSpPr/>
          <p:nvPr/>
        </p:nvSpPr>
        <p:spPr>
          <a:xfrm>
            <a:off x="7164388" y="26368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6-конечная звезда 59"/>
          <p:cNvSpPr/>
          <p:nvPr/>
        </p:nvSpPr>
        <p:spPr>
          <a:xfrm>
            <a:off x="7164388" y="24209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6-конечная звезда 60"/>
          <p:cNvSpPr/>
          <p:nvPr/>
        </p:nvSpPr>
        <p:spPr>
          <a:xfrm>
            <a:off x="7164388" y="22050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6-конечная звезда 61"/>
          <p:cNvSpPr/>
          <p:nvPr/>
        </p:nvSpPr>
        <p:spPr>
          <a:xfrm>
            <a:off x="7164388" y="19891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6-конечная звезда 62"/>
          <p:cNvSpPr/>
          <p:nvPr/>
        </p:nvSpPr>
        <p:spPr>
          <a:xfrm>
            <a:off x="7164388" y="1773238"/>
            <a:ext cx="576262" cy="576262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6-конечная звезда 63"/>
          <p:cNvSpPr/>
          <p:nvPr/>
        </p:nvSpPr>
        <p:spPr>
          <a:xfrm>
            <a:off x="7164388" y="1554163"/>
            <a:ext cx="576262" cy="579437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6-конечная звезда 64"/>
          <p:cNvSpPr/>
          <p:nvPr/>
        </p:nvSpPr>
        <p:spPr>
          <a:xfrm>
            <a:off x="7164388" y="1339850"/>
            <a:ext cx="576262" cy="576263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6-конечная звезда 65"/>
          <p:cNvSpPr/>
          <p:nvPr/>
        </p:nvSpPr>
        <p:spPr>
          <a:xfrm>
            <a:off x="7164388" y="1123950"/>
            <a:ext cx="576262" cy="576263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6-конечная звезда 66"/>
          <p:cNvSpPr/>
          <p:nvPr/>
        </p:nvSpPr>
        <p:spPr>
          <a:xfrm>
            <a:off x="7164388" y="908050"/>
            <a:ext cx="576262" cy="576263"/>
          </a:xfrm>
          <a:prstGeom prst="star6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0" y="0"/>
            <a:ext cx="914400" cy="914400"/>
          </a:xfrm>
          <a:prstGeom prst="rect">
            <a:avLst/>
          </a:prstGeom>
        </p:spPr>
        <p:txBody>
          <a:bodyPr wrap="none" rtlCol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«Смайлики»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Ольга.6885F0A7C10843D\Мои документы\Downloads\muñeco-de-nieve-alegre-220513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9564" y="2428868"/>
            <a:ext cx="3614436" cy="420283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4071918"/>
            <a:ext cx="2500330" cy="2786082"/>
          </a:xfrm>
          <a:prstGeom prst="roundRect">
            <a:avLst>
              <a:gd name="adj" fmla="val 375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H:\Documents and Settings\Ольга.6885F0A7C10843D\Мои документы\Downloads\snow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3626568" cy="4042555"/>
          </a:xfrm>
          <a:prstGeom prst="rect">
            <a:avLst/>
          </a:prstGeom>
          <a:noFill/>
        </p:spPr>
      </p:pic>
      <p:pic>
        <p:nvPicPr>
          <p:cNvPr id="2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792088" cy="832121"/>
          </a:xfrm>
          <a:prstGeom prst="rect">
            <a:avLst/>
          </a:prstGeom>
          <a:noFill/>
        </p:spPr>
      </p:pic>
      <p:pic>
        <p:nvPicPr>
          <p:cNvPr id="6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32856"/>
            <a:ext cx="792088" cy="832121"/>
          </a:xfrm>
          <a:prstGeom prst="rect">
            <a:avLst/>
          </a:prstGeom>
          <a:noFill/>
        </p:spPr>
      </p:pic>
      <p:pic>
        <p:nvPicPr>
          <p:cNvPr id="7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8680"/>
            <a:ext cx="792088" cy="832121"/>
          </a:xfrm>
          <a:prstGeom prst="rect">
            <a:avLst/>
          </a:prstGeom>
          <a:noFill/>
        </p:spPr>
      </p:pic>
      <p:pic>
        <p:nvPicPr>
          <p:cNvPr id="8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792088" cy="832121"/>
          </a:xfrm>
          <a:prstGeom prst="rect">
            <a:avLst/>
          </a:prstGeom>
          <a:noFill/>
        </p:spPr>
      </p:pic>
      <p:pic>
        <p:nvPicPr>
          <p:cNvPr id="9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792088" cy="832121"/>
          </a:xfrm>
          <a:prstGeom prst="rect">
            <a:avLst/>
          </a:prstGeom>
          <a:noFill/>
        </p:spPr>
      </p:pic>
      <p:pic>
        <p:nvPicPr>
          <p:cNvPr id="10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4664"/>
            <a:ext cx="792088" cy="832121"/>
          </a:xfrm>
          <a:prstGeom prst="rect">
            <a:avLst/>
          </a:prstGeom>
          <a:noFill/>
        </p:spPr>
      </p:pic>
      <p:pic>
        <p:nvPicPr>
          <p:cNvPr id="11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792088" cy="832121"/>
          </a:xfrm>
          <a:prstGeom prst="rect">
            <a:avLst/>
          </a:prstGeom>
          <a:noFill/>
        </p:spPr>
      </p:pic>
      <p:pic>
        <p:nvPicPr>
          <p:cNvPr id="12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792088" cy="832121"/>
          </a:xfrm>
          <a:prstGeom prst="rect">
            <a:avLst/>
          </a:prstGeom>
          <a:noFill/>
        </p:spPr>
      </p:pic>
      <p:pic>
        <p:nvPicPr>
          <p:cNvPr id="13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268760"/>
            <a:ext cx="792088" cy="832121"/>
          </a:xfrm>
          <a:prstGeom prst="rect">
            <a:avLst/>
          </a:prstGeom>
          <a:noFill/>
        </p:spPr>
      </p:pic>
      <p:pic>
        <p:nvPicPr>
          <p:cNvPr id="14" name="Picture 2" descr="H:\Documents and Settings\Ольга.6885F0A7C10843D\Мои документы\Downloads\0a33f7b26d5157d168f7a5a241e1780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96752"/>
            <a:ext cx="792088" cy="832121"/>
          </a:xfrm>
          <a:prstGeom prst="rect">
            <a:avLst/>
          </a:prstGeom>
          <a:noFill/>
        </p:spPr>
      </p:pic>
      <p:pic>
        <p:nvPicPr>
          <p:cNvPr id="3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0688"/>
            <a:ext cx="720080" cy="824439"/>
          </a:xfrm>
          <a:prstGeom prst="rect">
            <a:avLst/>
          </a:prstGeom>
          <a:noFill/>
        </p:spPr>
      </p:pic>
      <p:pic>
        <p:nvPicPr>
          <p:cNvPr id="16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412776"/>
            <a:ext cx="720080" cy="824439"/>
          </a:xfrm>
          <a:prstGeom prst="rect">
            <a:avLst/>
          </a:prstGeom>
          <a:noFill/>
        </p:spPr>
      </p:pic>
      <p:pic>
        <p:nvPicPr>
          <p:cNvPr id="17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720080" cy="824439"/>
          </a:xfrm>
          <a:prstGeom prst="rect">
            <a:avLst/>
          </a:prstGeom>
          <a:noFill/>
        </p:spPr>
      </p:pic>
      <p:pic>
        <p:nvPicPr>
          <p:cNvPr id="18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24944"/>
            <a:ext cx="720080" cy="824439"/>
          </a:xfrm>
          <a:prstGeom prst="rect">
            <a:avLst/>
          </a:prstGeom>
          <a:noFill/>
        </p:spPr>
      </p:pic>
      <p:pic>
        <p:nvPicPr>
          <p:cNvPr id="19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76672"/>
            <a:ext cx="720080" cy="824439"/>
          </a:xfrm>
          <a:prstGeom prst="rect">
            <a:avLst/>
          </a:prstGeom>
          <a:noFill/>
        </p:spPr>
      </p:pic>
      <p:pic>
        <p:nvPicPr>
          <p:cNvPr id="20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0648"/>
            <a:ext cx="720080" cy="824439"/>
          </a:xfrm>
          <a:prstGeom prst="rect">
            <a:avLst/>
          </a:prstGeom>
          <a:noFill/>
        </p:spPr>
      </p:pic>
      <p:pic>
        <p:nvPicPr>
          <p:cNvPr id="21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44824"/>
            <a:ext cx="720080" cy="824439"/>
          </a:xfrm>
          <a:prstGeom prst="rect">
            <a:avLst/>
          </a:prstGeom>
          <a:noFill/>
        </p:spPr>
      </p:pic>
      <p:pic>
        <p:nvPicPr>
          <p:cNvPr id="22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32856"/>
            <a:ext cx="720080" cy="824439"/>
          </a:xfrm>
          <a:prstGeom prst="rect">
            <a:avLst/>
          </a:prstGeom>
          <a:noFill/>
        </p:spPr>
      </p:pic>
      <p:pic>
        <p:nvPicPr>
          <p:cNvPr id="23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720080" cy="824439"/>
          </a:xfrm>
          <a:prstGeom prst="rect">
            <a:avLst/>
          </a:prstGeom>
          <a:noFill/>
        </p:spPr>
      </p:pic>
      <p:pic>
        <p:nvPicPr>
          <p:cNvPr id="24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052736"/>
            <a:ext cx="720080" cy="824439"/>
          </a:xfrm>
          <a:prstGeom prst="rect">
            <a:avLst/>
          </a:prstGeom>
          <a:noFill/>
        </p:spPr>
      </p:pic>
      <p:pic>
        <p:nvPicPr>
          <p:cNvPr id="25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852936"/>
            <a:ext cx="720080" cy="824439"/>
          </a:xfrm>
          <a:prstGeom prst="rect">
            <a:avLst/>
          </a:prstGeom>
          <a:noFill/>
        </p:spPr>
      </p:pic>
      <p:pic>
        <p:nvPicPr>
          <p:cNvPr id="26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3861048"/>
            <a:ext cx="720080" cy="824439"/>
          </a:xfrm>
          <a:prstGeom prst="rect">
            <a:avLst/>
          </a:prstGeom>
          <a:noFill/>
        </p:spPr>
      </p:pic>
      <p:pic>
        <p:nvPicPr>
          <p:cNvPr id="27" name="Picture 3" descr="H:\Documents and Settings\Ольга.6885F0A7C10843D\Мои документы\Downloads\2d0d3a8813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700808"/>
            <a:ext cx="720080" cy="824439"/>
          </a:xfrm>
          <a:prstGeom prst="rect">
            <a:avLst/>
          </a:prstGeom>
          <a:noFill/>
        </p:spPr>
      </p:pic>
      <p:sp>
        <p:nvSpPr>
          <p:cNvPr id="28" name="TextBox 1"/>
          <p:cNvSpPr txBox="1"/>
          <p:nvPr/>
        </p:nvSpPr>
        <p:spPr>
          <a:xfrm>
            <a:off x="3059832" y="5301208"/>
            <a:ext cx="914400" cy="914400"/>
          </a:xfrm>
          <a:prstGeom prst="rect">
            <a:avLst/>
          </a:prstGeom>
        </p:spPr>
        <p:txBody>
          <a:bodyPr wrap="none" rtlCol="0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«Настроение»</a:t>
            </a:r>
            <a:endParaRPr lang="ru-RU" sz="4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:\Documents and Settings\Ольга.6885F0A7C10843D\Мои документы\Downloads\455768c1c94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</a:blip>
          <a:srcRect l="10125" r="22376" b="13770"/>
          <a:stretch>
            <a:fillRect/>
          </a:stretch>
        </p:blipFill>
        <p:spPr bwMode="auto">
          <a:xfrm>
            <a:off x="827584" y="260648"/>
            <a:ext cx="3456384" cy="6307901"/>
          </a:xfrm>
          <a:prstGeom prst="rect">
            <a:avLst/>
          </a:prstGeom>
          <a:noFill/>
        </p:spPr>
      </p:pic>
      <p:pic>
        <p:nvPicPr>
          <p:cNvPr id="21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11734">
            <a:off x="4107707" y="5634719"/>
            <a:ext cx="905051" cy="1131870"/>
          </a:xfrm>
          <a:prstGeom prst="rect">
            <a:avLst/>
          </a:prstGeom>
          <a:noFill/>
        </p:spPr>
      </p:pic>
      <p:pic>
        <p:nvPicPr>
          <p:cNvPr id="34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3376987">
            <a:off x="687128" y="5862469"/>
            <a:ext cx="910542" cy="791394"/>
          </a:xfrm>
          <a:prstGeom prst="rect">
            <a:avLst/>
          </a:prstGeom>
          <a:noFill/>
        </p:spPr>
      </p:pic>
      <p:pic>
        <p:nvPicPr>
          <p:cNvPr id="37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16845">
            <a:off x="2704664" y="1356573"/>
            <a:ext cx="905051" cy="1131870"/>
          </a:xfrm>
          <a:prstGeom prst="rect">
            <a:avLst/>
          </a:prstGeom>
          <a:noFill/>
        </p:spPr>
      </p:pic>
      <p:pic>
        <p:nvPicPr>
          <p:cNvPr id="38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33573">
            <a:off x="1954590" y="705942"/>
            <a:ext cx="905051" cy="1131870"/>
          </a:xfrm>
          <a:prstGeom prst="rect">
            <a:avLst/>
          </a:prstGeom>
          <a:noFill/>
        </p:spPr>
      </p:pic>
      <p:pic>
        <p:nvPicPr>
          <p:cNvPr id="39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16845">
            <a:off x="2561788" y="2856770"/>
            <a:ext cx="905051" cy="1131870"/>
          </a:xfrm>
          <a:prstGeom prst="rect">
            <a:avLst/>
          </a:prstGeom>
          <a:noFill/>
        </p:spPr>
      </p:pic>
      <p:pic>
        <p:nvPicPr>
          <p:cNvPr id="40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80453">
            <a:off x="3102750" y="1000461"/>
            <a:ext cx="905051" cy="1131870"/>
          </a:xfrm>
          <a:prstGeom prst="rect">
            <a:avLst/>
          </a:prstGeom>
          <a:noFill/>
        </p:spPr>
      </p:pic>
      <p:pic>
        <p:nvPicPr>
          <p:cNvPr id="41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96571">
            <a:off x="1413641" y="3201373"/>
            <a:ext cx="905051" cy="1131870"/>
          </a:xfrm>
          <a:prstGeom prst="rect">
            <a:avLst/>
          </a:prstGeom>
          <a:noFill/>
        </p:spPr>
      </p:pic>
      <p:pic>
        <p:nvPicPr>
          <p:cNvPr id="42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16845">
            <a:off x="3048174" y="2491031"/>
            <a:ext cx="905051" cy="1131870"/>
          </a:xfrm>
          <a:prstGeom prst="rect">
            <a:avLst/>
          </a:prstGeom>
          <a:noFill/>
        </p:spPr>
      </p:pic>
      <p:pic>
        <p:nvPicPr>
          <p:cNvPr id="43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707203">
            <a:off x="1704532" y="2285267"/>
            <a:ext cx="905051" cy="1131870"/>
          </a:xfrm>
          <a:prstGeom prst="rect">
            <a:avLst/>
          </a:prstGeom>
          <a:noFill/>
        </p:spPr>
      </p:pic>
      <p:pic>
        <p:nvPicPr>
          <p:cNvPr id="44" name="Picture 7" descr="H:\Documents and Settings\Ольга.6885F0A7C10843D\Мои документы\Downloads\3888-11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16845">
            <a:off x="3120182" y="3427135"/>
            <a:ext cx="905051" cy="1131870"/>
          </a:xfrm>
          <a:prstGeom prst="rect">
            <a:avLst/>
          </a:prstGeom>
          <a:noFill/>
        </p:spPr>
      </p:pic>
      <p:pic>
        <p:nvPicPr>
          <p:cNvPr id="45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7557452">
            <a:off x="2424864" y="2237608"/>
            <a:ext cx="910542" cy="791394"/>
          </a:xfrm>
          <a:prstGeom prst="rect">
            <a:avLst/>
          </a:prstGeom>
          <a:noFill/>
        </p:spPr>
      </p:pic>
      <p:pic>
        <p:nvPicPr>
          <p:cNvPr id="46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7557452">
            <a:off x="1632775" y="1445518"/>
            <a:ext cx="910542" cy="791394"/>
          </a:xfrm>
          <a:prstGeom prst="rect">
            <a:avLst/>
          </a:prstGeom>
          <a:noFill/>
        </p:spPr>
      </p:pic>
      <p:pic>
        <p:nvPicPr>
          <p:cNvPr id="47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357452">
            <a:off x="1736856" y="1773487"/>
            <a:ext cx="910542" cy="791394"/>
          </a:xfrm>
          <a:prstGeom prst="rect">
            <a:avLst/>
          </a:prstGeom>
          <a:noFill/>
        </p:spPr>
      </p:pic>
      <p:pic>
        <p:nvPicPr>
          <p:cNvPr id="48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4939472">
            <a:off x="2720516" y="1314157"/>
            <a:ext cx="910542" cy="791394"/>
          </a:xfrm>
          <a:prstGeom prst="rect">
            <a:avLst/>
          </a:prstGeom>
          <a:noFill/>
        </p:spPr>
      </p:pic>
      <p:pic>
        <p:nvPicPr>
          <p:cNvPr id="49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21154988">
            <a:off x="1810959" y="2980403"/>
            <a:ext cx="910542" cy="791394"/>
          </a:xfrm>
          <a:prstGeom prst="rect">
            <a:avLst/>
          </a:prstGeom>
          <a:noFill/>
        </p:spPr>
      </p:pic>
      <p:pic>
        <p:nvPicPr>
          <p:cNvPr id="50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5049345">
            <a:off x="3211263" y="2093096"/>
            <a:ext cx="910542" cy="791394"/>
          </a:xfrm>
          <a:prstGeom prst="rect">
            <a:avLst/>
          </a:prstGeom>
          <a:noFill/>
        </p:spPr>
      </p:pic>
      <p:pic>
        <p:nvPicPr>
          <p:cNvPr id="51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7659503">
            <a:off x="2936637" y="2891069"/>
            <a:ext cx="910542" cy="791394"/>
          </a:xfrm>
          <a:prstGeom prst="rect">
            <a:avLst/>
          </a:prstGeom>
          <a:noFill/>
        </p:spPr>
      </p:pic>
      <p:pic>
        <p:nvPicPr>
          <p:cNvPr id="52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4201118">
            <a:off x="2768624" y="702132"/>
            <a:ext cx="910542" cy="791394"/>
          </a:xfrm>
          <a:prstGeom prst="rect">
            <a:avLst/>
          </a:prstGeom>
          <a:noFill/>
        </p:spPr>
      </p:pic>
      <p:pic>
        <p:nvPicPr>
          <p:cNvPr id="53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7649291">
            <a:off x="2449501" y="3467756"/>
            <a:ext cx="910542" cy="791394"/>
          </a:xfrm>
          <a:prstGeom prst="rect">
            <a:avLst/>
          </a:prstGeom>
          <a:noFill/>
        </p:spPr>
      </p:pic>
      <p:pic>
        <p:nvPicPr>
          <p:cNvPr id="54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4182620">
            <a:off x="3626750" y="1559813"/>
            <a:ext cx="910542" cy="791394"/>
          </a:xfrm>
          <a:prstGeom prst="rect">
            <a:avLst/>
          </a:prstGeom>
          <a:noFill/>
        </p:spPr>
      </p:pic>
      <p:pic>
        <p:nvPicPr>
          <p:cNvPr id="55" name="Picture 4" descr="H:\Documents and Settings\Ольга.6885F0A7C10843D\Мои документы\Downloads\3550128c6db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52" t="70598" r="33473"/>
          <a:stretch>
            <a:fillRect/>
          </a:stretch>
        </p:blipFill>
        <p:spPr bwMode="auto">
          <a:xfrm rot="1357452">
            <a:off x="1160792" y="2493566"/>
            <a:ext cx="910542" cy="791394"/>
          </a:xfrm>
          <a:prstGeom prst="rect">
            <a:avLst/>
          </a:prstGeom>
          <a:noFill/>
        </p:spPr>
      </p:pic>
      <p:sp>
        <p:nvSpPr>
          <p:cNvPr id="33" name="TextBox 1"/>
          <p:cNvSpPr txBox="1"/>
          <p:nvPr/>
        </p:nvSpPr>
        <p:spPr>
          <a:xfrm>
            <a:off x="4716016" y="260648"/>
            <a:ext cx="914400" cy="914400"/>
          </a:xfrm>
          <a:prstGeom prst="rect">
            <a:avLst/>
          </a:prstGeom>
        </p:spPr>
        <p:txBody>
          <a:bodyPr wrap="none" rtlCol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«Дерево чувств»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H:\Documents and Settings\Ольга.6885F0A7C10843D\Мои документы\Downloads\1815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437112"/>
            <a:ext cx="1928826" cy="1376885"/>
          </a:xfrm>
          <a:prstGeom prst="rect">
            <a:avLst/>
          </a:prstGeom>
          <a:noFill/>
        </p:spPr>
      </p:pic>
      <p:pic>
        <p:nvPicPr>
          <p:cNvPr id="17" name="Picture 4" descr="H:\Documents and Settings\Ольга.6885F0A7C10843D\Мои документы\Downloads\677_abstracted_dandeli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157192"/>
            <a:ext cx="642942" cy="770991"/>
          </a:xfrm>
          <a:prstGeom prst="rect">
            <a:avLst/>
          </a:prstGeom>
          <a:noFill/>
        </p:spPr>
      </p:pic>
      <p:pic>
        <p:nvPicPr>
          <p:cNvPr id="16" name="Picture 5" descr="H:\Documents and Settings\Ольга.6885F0A7C10843D\Мои документы\Downloads\1815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25144"/>
            <a:ext cx="1928826" cy="1376885"/>
          </a:xfrm>
          <a:prstGeom prst="rect">
            <a:avLst/>
          </a:prstGeom>
          <a:noFill/>
        </p:spPr>
      </p:pic>
      <p:pic>
        <p:nvPicPr>
          <p:cNvPr id="15" name="Picture 4" descr="H:\Documents and Settings\Ольга.6885F0A7C10843D\Мои документы\Downloads\677_abstracted_dandeli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437112"/>
            <a:ext cx="579448" cy="694852"/>
          </a:xfrm>
          <a:prstGeom prst="rect">
            <a:avLst/>
          </a:prstGeom>
          <a:noFill/>
        </p:spPr>
      </p:pic>
      <p:pic>
        <p:nvPicPr>
          <p:cNvPr id="14" name="Picture 4" descr="H:\Documents and Settings\Ольга.6885F0A7C10843D\Мои документы\Downloads\677_abstracted_dandeli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877272"/>
            <a:ext cx="579448" cy="694852"/>
          </a:xfrm>
          <a:prstGeom prst="rect">
            <a:avLst/>
          </a:prstGeom>
          <a:noFill/>
        </p:spPr>
      </p:pic>
      <p:pic>
        <p:nvPicPr>
          <p:cNvPr id="13" name="Picture 4" descr="H:\Documents and Settings\Ольга.6885F0A7C10843D\Мои документы\Downloads\677_abstracted_dandelio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286388"/>
            <a:ext cx="519874" cy="623413"/>
          </a:xfrm>
          <a:prstGeom prst="rect">
            <a:avLst/>
          </a:prstGeom>
          <a:noFill/>
        </p:spPr>
      </p:pic>
      <p:pic>
        <p:nvPicPr>
          <p:cNvPr id="12" name="Picture 4" descr="H:\Documents and Settings\Ольга.6885F0A7C10843D\Мои документы\Downloads\677_abstracted_dandeli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857892"/>
            <a:ext cx="579448" cy="694852"/>
          </a:xfrm>
          <a:prstGeom prst="rect">
            <a:avLst/>
          </a:prstGeom>
          <a:noFill/>
        </p:spPr>
      </p:pic>
      <p:pic>
        <p:nvPicPr>
          <p:cNvPr id="2050" name="Picture 2" descr="H:\Documents and Settings\Ольга.6885F0A7C10843D\Мои документы\Downloads\33_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48681"/>
            <a:ext cx="3097821" cy="2063464"/>
          </a:xfrm>
          <a:prstGeom prst="rect">
            <a:avLst/>
          </a:prstGeom>
          <a:noFill/>
        </p:spPr>
      </p:pic>
      <p:pic>
        <p:nvPicPr>
          <p:cNvPr id="2051" name="Picture 3" descr="H:\Documents and Settings\Ольга.6885F0A7C10843D\Мои документы\Downloads\c966f6d03cb601c53a98127a709814a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2990850" cy="2762250"/>
          </a:xfrm>
          <a:prstGeom prst="rect">
            <a:avLst/>
          </a:prstGeom>
          <a:noFill/>
        </p:spPr>
      </p:pic>
      <p:pic>
        <p:nvPicPr>
          <p:cNvPr id="2052" name="Picture 4" descr="H:\Documents and Settings\Ольга.6885F0A7C10843D\Мои документы\Downloads\677_abstracted_dandeli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929330"/>
            <a:ext cx="579448" cy="694852"/>
          </a:xfrm>
          <a:prstGeom prst="rect">
            <a:avLst/>
          </a:prstGeom>
          <a:noFill/>
        </p:spPr>
      </p:pic>
      <p:pic>
        <p:nvPicPr>
          <p:cNvPr id="2053" name="Picture 5" descr="H:\Documents and Settings\Ольга.6885F0A7C10843D\Мои документы\Downloads\1815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481115"/>
            <a:ext cx="1928826" cy="1376885"/>
          </a:xfrm>
          <a:prstGeom prst="rect">
            <a:avLst/>
          </a:prstGeom>
          <a:noFill/>
        </p:spPr>
      </p:pic>
      <p:pic>
        <p:nvPicPr>
          <p:cNvPr id="2055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564904"/>
            <a:ext cx="598477" cy="864095"/>
          </a:xfrm>
          <a:prstGeom prst="rect">
            <a:avLst/>
          </a:prstGeom>
          <a:noFill/>
        </p:spPr>
      </p:pic>
      <p:pic>
        <p:nvPicPr>
          <p:cNvPr id="2056" name="Picture 8" descr="H:\Documents and Settings\Ольга.6885F0A7C10843D\Мои документы\Downloads\1328203985_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7992" y="5711991"/>
            <a:ext cx="996008" cy="1146009"/>
          </a:xfrm>
          <a:prstGeom prst="rect">
            <a:avLst/>
          </a:prstGeom>
          <a:noFill/>
        </p:spPr>
      </p:pic>
      <p:pic>
        <p:nvPicPr>
          <p:cNvPr id="11" name="Picture 5" descr="H:\Documents and Settings\Ольга.6885F0A7C10843D\Мои документы\Downloads\1815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481115"/>
            <a:ext cx="1928826" cy="1376885"/>
          </a:xfrm>
          <a:prstGeom prst="rect">
            <a:avLst/>
          </a:prstGeom>
          <a:noFill/>
        </p:spPr>
      </p:pic>
      <p:pic>
        <p:nvPicPr>
          <p:cNvPr id="19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928934"/>
            <a:ext cx="598477" cy="864095"/>
          </a:xfrm>
          <a:prstGeom prst="rect">
            <a:avLst/>
          </a:prstGeom>
          <a:noFill/>
        </p:spPr>
      </p:pic>
      <p:pic>
        <p:nvPicPr>
          <p:cNvPr id="21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286124"/>
            <a:ext cx="598477" cy="864095"/>
          </a:xfrm>
          <a:prstGeom prst="rect">
            <a:avLst/>
          </a:prstGeom>
          <a:noFill/>
        </p:spPr>
      </p:pic>
      <p:pic>
        <p:nvPicPr>
          <p:cNvPr id="22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571744"/>
            <a:ext cx="598477" cy="864095"/>
          </a:xfrm>
          <a:prstGeom prst="rect">
            <a:avLst/>
          </a:prstGeom>
          <a:noFill/>
        </p:spPr>
      </p:pic>
      <p:pic>
        <p:nvPicPr>
          <p:cNvPr id="23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786190"/>
            <a:ext cx="598477" cy="864095"/>
          </a:xfrm>
          <a:prstGeom prst="rect">
            <a:avLst/>
          </a:prstGeom>
          <a:noFill/>
        </p:spPr>
      </p:pic>
      <p:pic>
        <p:nvPicPr>
          <p:cNvPr id="24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714620"/>
            <a:ext cx="598477" cy="864095"/>
          </a:xfrm>
          <a:prstGeom prst="rect">
            <a:avLst/>
          </a:prstGeom>
          <a:noFill/>
        </p:spPr>
      </p:pic>
      <p:pic>
        <p:nvPicPr>
          <p:cNvPr id="25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571744"/>
            <a:ext cx="598477" cy="864095"/>
          </a:xfrm>
          <a:prstGeom prst="rect">
            <a:avLst/>
          </a:prstGeom>
          <a:noFill/>
        </p:spPr>
      </p:pic>
      <p:pic>
        <p:nvPicPr>
          <p:cNvPr id="26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3286124"/>
            <a:ext cx="598477" cy="864095"/>
          </a:xfrm>
          <a:prstGeom prst="rect">
            <a:avLst/>
          </a:prstGeom>
          <a:noFill/>
        </p:spPr>
      </p:pic>
      <p:pic>
        <p:nvPicPr>
          <p:cNvPr id="27" name="Picture 7" descr="H:\Documents and Settings\Ольга.6885F0A7C10843D\Мои документы\Downloads\80199840_3019244_19243_443729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286256"/>
            <a:ext cx="598477" cy="86409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8" y="92867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:\Documents and Settings\Ольга.6885F0A7C10843D\Мои документы\Downloads\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83483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481371"/>
            <a:ext cx="856895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Незаконченное предложение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«На сегодняшнем уроке я понял, я узнал……………….»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«Я похвалил бы себя………………………………………..»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«Особенно мне понравилось………………………………»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«После урока мне захотелось…………………………….»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«Я мечтаю о ………………………………………………»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«Сегодня мне удалось………………………………………»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«Я сумел……………………………………………………….»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«Было интересно……………………………………………»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«Я понял, что………………………………………………»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«Теперь я могу………………………………………………»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«Я научился………………………………………………….»</a:t>
            </a:r>
          </a:p>
          <a:p>
            <a:pPr lvl="0">
              <a:buFont typeface="Arial" pitchFamily="34" charset="0"/>
              <a:buChar char="•"/>
            </a:pP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188640"/>
            <a:ext cx="3600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Системно -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деятельностный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подход </a:t>
            </a:r>
            <a:r>
              <a:rPr lang="ru-RU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методологическая  основа стандартов общего образования нового поколения.</a:t>
            </a:r>
            <a:endParaRPr lang="ru-RU" sz="32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88640"/>
            <a:ext cx="3779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696720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Системно - </a:t>
            </a:r>
            <a:r>
              <a:rPr lang="ru-RU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деятельностный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подход </a:t>
            </a:r>
            <a:r>
              <a:rPr lang="ru-RU" sz="3200" i="1" dirty="0" smtClean="0">
                <a:latin typeface="Times New Roman"/>
                <a:ea typeface="Times New Roman"/>
                <a:cs typeface="Times New Roman"/>
              </a:rPr>
              <a:t>нацелен на  развитие личности, готовой к самообразованию, самовоспитанию и саморазвитию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071802" y="428604"/>
            <a:ext cx="642942" cy="62196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428604"/>
            <a:ext cx="642942" cy="62196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571480"/>
            <a:ext cx="674862" cy="6148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6143644"/>
            <a:ext cx="661752" cy="576064"/>
          </a:xfrm>
          <a:prstGeom prst="roundRect">
            <a:avLst>
              <a:gd name="adj" fmla="val 188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414" y="5643578"/>
            <a:ext cx="642942" cy="576064"/>
          </a:xfrm>
          <a:prstGeom prst="roundRect">
            <a:avLst>
              <a:gd name="adj" fmla="val 53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6314" y="6072206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H:\Documents and Settings\Ольга.6885F0A7C10843D\Мои документы\Downloads\fa853715c7e5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2071678"/>
            <a:ext cx="1944216" cy="2035351"/>
          </a:xfrm>
          <a:prstGeom prst="rect">
            <a:avLst/>
          </a:prstGeom>
          <a:noFill/>
        </p:spPr>
      </p:pic>
      <p:pic>
        <p:nvPicPr>
          <p:cNvPr id="53251" name="Picture 3" descr="H:\Documents and Settings\Ольга.6885F0A7C10843D\Мои документы\Downloads\f_4846968e16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500570"/>
            <a:ext cx="1465702" cy="2060431"/>
          </a:xfrm>
          <a:prstGeom prst="rect">
            <a:avLst/>
          </a:prstGeom>
          <a:noFill/>
        </p:spPr>
      </p:pic>
      <p:pic>
        <p:nvPicPr>
          <p:cNvPr id="53252" name="Picture 4" descr="H:\Documents and Settings\Ольга.6885F0A7C10843D\Мои документы\Downloads\69261136_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857364"/>
            <a:ext cx="1008112" cy="2144239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4786314" y="5500702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86314" y="4929198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86314" y="4357694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86314" y="3786190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86314" y="3214686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86314" y="2643182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86314" y="2071678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86314" y="1500174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86314" y="1000108"/>
            <a:ext cx="648072" cy="57606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86314" y="428604"/>
            <a:ext cx="642942" cy="64294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214414" y="5072074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14414" y="4500570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214414" y="3929066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214414" y="3429000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14414" y="2857496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14414" y="2285992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14414" y="1714488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14414" y="1142984"/>
            <a:ext cx="642942" cy="57606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214414" y="571480"/>
            <a:ext cx="642942" cy="642942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71802" y="607220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071802" y="5572140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071802" y="5000636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71802" y="4429132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71802" y="3857628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071802" y="3286124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071802" y="2714620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071802" y="2143116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071802" y="1571612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071802" y="1000108"/>
            <a:ext cx="648072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071802" y="428604"/>
            <a:ext cx="642942" cy="624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285852" y="714356"/>
            <a:ext cx="5000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НЕОБЫЧНЫММ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143240" y="357166"/>
            <a:ext cx="500066" cy="61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4857752" y="642918"/>
            <a:ext cx="5000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ИНТЕРЕСНЫМ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215074" y="428604"/>
            <a:ext cx="642942" cy="62196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715272" y="428604"/>
            <a:ext cx="642942" cy="62196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215074" y="6072206"/>
            <a:ext cx="648072" cy="5760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215074" y="5572140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15074" y="5000636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215074" y="4429132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215074" y="3857628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215074" y="3286124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215074" y="2714620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215074" y="2143116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215074" y="1571612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215074" y="1000108"/>
            <a:ext cx="648072" cy="57606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215074" y="428604"/>
            <a:ext cx="648072" cy="6961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6286512" y="714356"/>
            <a:ext cx="5000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СКУЧНЫМ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715272" y="6072206"/>
            <a:ext cx="648072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715272" y="5572140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715272" y="5000636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715272" y="4429132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715272" y="3857628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715272" y="3286124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715272" y="2714620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715272" y="2143116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715272" y="1643050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715272" y="1142984"/>
            <a:ext cx="648072" cy="57606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7786710" y="1071546"/>
            <a:ext cx="5000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НЕИНТЕРЕСНЫМ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715272" y="428604"/>
            <a:ext cx="648072" cy="8401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H:\Documents and Settings\Ольга.6885F0A7C10843D\Мои документы\Downloads\novichok.png"/>
          <p:cNvPicPr>
            <a:picLocks noChangeAspect="1" noChangeArrowheads="1"/>
          </p:cNvPicPr>
          <p:nvPr/>
        </p:nvPicPr>
        <p:blipFill>
          <a:blip r:embed="rId5" cstate="print"/>
          <a:srcRect r="74469"/>
          <a:stretch>
            <a:fillRect/>
          </a:stretch>
        </p:blipFill>
        <p:spPr bwMode="auto">
          <a:xfrm>
            <a:off x="6876256" y="4725144"/>
            <a:ext cx="792088" cy="1853605"/>
          </a:xfrm>
          <a:prstGeom prst="rect">
            <a:avLst/>
          </a:prstGeom>
          <a:noFill/>
        </p:spPr>
      </p:pic>
      <p:pic>
        <p:nvPicPr>
          <p:cNvPr id="2051" name="Picture 3" descr="H:\Documents and Settings\Ольга.6885F0A7C10843D\Мои документы\Downloads\858031ac06f57f68c1d738c432ff7ce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573016"/>
            <a:ext cx="1368152" cy="1939553"/>
          </a:xfrm>
          <a:prstGeom prst="rect">
            <a:avLst/>
          </a:prstGeom>
          <a:noFill/>
        </p:spPr>
      </p:pic>
      <p:sp>
        <p:nvSpPr>
          <p:cNvPr id="89" name="Прямоугольник 88"/>
          <p:cNvSpPr/>
          <p:nvPr/>
        </p:nvSpPr>
        <p:spPr>
          <a:xfrm>
            <a:off x="0" y="-99392"/>
            <a:ext cx="3478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 был урок?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347864" y="260648"/>
            <a:ext cx="914400" cy="914400"/>
          </a:xfrm>
          <a:prstGeom prst="rect">
            <a:avLst/>
          </a:prstGeom>
        </p:spPr>
        <p:txBody>
          <a:bodyPr wrap="none" rtlCol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908720"/>
          <a:ext cx="6096000" cy="401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1560512"/>
                <a:gridCol w="1559496"/>
              </a:tblGrid>
              <a:tr h="57606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1430"/>
                          <a:gradFill>
                            <a:gsLst>
                              <a:gs pos="0">
                                <a:srgbClr val="F79646">
                                  <a:tint val="90000"/>
                                  <a:satMod val="120000"/>
                                </a:srgbClr>
                              </a:gs>
                              <a:gs pos="25000">
                                <a:srgbClr val="F79646">
                                  <a:tint val="93000"/>
                                  <a:satMod val="120000"/>
                                </a:srgbClr>
                              </a:gs>
                              <a:gs pos="50000">
                                <a:srgbClr val="F79646">
                                  <a:shade val="89000"/>
                                  <a:satMod val="110000"/>
                                </a:srgbClr>
                              </a:gs>
                              <a:gs pos="75000">
                                <a:srgbClr val="F79646">
                                  <a:tint val="93000"/>
                                  <a:satMod val="120000"/>
                                </a:srgbClr>
                              </a:gs>
                              <a:gs pos="100000">
                                <a:srgbClr val="F79646">
                                  <a:tint val="90000"/>
                                  <a:satMod val="12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Анкета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На уроке я работал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пассивно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2. Своей работай на уроке 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доволен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доволен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3. Урок для меня показался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длинным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4.За урок 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устал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устал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5. Моё настроение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стало лучше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стало хуже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6.Материал урока мне был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понятен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не понятен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полезен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бесполезен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интересен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скучен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лёгким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трудным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620688"/>
          <a:ext cx="7488831" cy="568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139320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1430"/>
                          <a:gradFill>
                            <a:gsLst>
                              <a:gs pos="0">
                                <a:srgbClr val="F79646">
                                  <a:tint val="90000"/>
                                  <a:satMod val="120000"/>
                                </a:srgbClr>
                              </a:gs>
                              <a:gs pos="25000">
                                <a:srgbClr val="F79646">
                                  <a:tint val="93000"/>
                                  <a:satMod val="120000"/>
                                </a:srgbClr>
                              </a:gs>
                              <a:gs pos="50000">
                                <a:srgbClr val="F79646">
                                  <a:shade val="89000"/>
                                  <a:satMod val="110000"/>
                                </a:srgbClr>
                              </a:gs>
                              <a:gs pos="75000">
                                <a:srgbClr val="F79646">
                                  <a:tint val="93000"/>
                                  <a:satMod val="120000"/>
                                </a:srgbClr>
                              </a:gs>
                              <a:gs pos="100000">
                                <a:srgbClr val="F79646">
                                  <a:tint val="90000"/>
                                  <a:satMod val="12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«Плюс – минус – интересно»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613">
                <a:tc>
                  <a:txBody>
                    <a:bodyPr/>
                    <a:lstStyle/>
                    <a:p>
                      <a:r>
                        <a:rPr lang="ru-RU" dirty="0" smtClean="0"/>
                        <a:t>«Плюс»</a:t>
                      </a:r>
                    </a:p>
                    <a:p>
                      <a:r>
                        <a:rPr lang="ru-RU" dirty="0" smtClean="0"/>
                        <a:t>(записывается всё, что понравилось на уроке)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«Минус»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(записывается всё, что не понравилось на уроке)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«Интересно»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(записывают любопытные факты, о которых узнали на уроке)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2195736" y="4797152"/>
            <a:ext cx="655272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1" name="Picture 3" descr="H:\Documents and Settings\Ольга.6885F0A7C10843D\Мои документы\Downloads\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1296"/>
            <a:ext cx="8583483" cy="6336704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1331640" y="5373216"/>
            <a:ext cx="741682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195736" y="5373216"/>
            <a:ext cx="655272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949280"/>
            <a:ext cx="820891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195736" y="5949280"/>
            <a:ext cx="655272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5949280"/>
            <a:ext cx="661752" cy="576064"/>
          </a:xfrm>
          <a:prstGeom prst="roundRect">
            <a:avLst>
              <a:gd name="adj" fmla="val 188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592933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4797152"/>
            <a:ext cx="655272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H:\Documents and Settings\Ольга.6885F0A7C10843D\Мои документы\Downloads\fa853715c7e5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045860"/>
            <a:ext cx="1944216" cy="2035351"/>
          </a:xfrm>
          <a:prstGeom prst="rect">
            <a:avLst/>
          </a:prstGeom>
          <a:noFill/>
        </p:spPr>
      </p:pic>
      <p:pic>
        <p:nvPicPr>
          <p:cNvPr id="53251" name="Picture 3" descr="H:\Documents and Settings\Ольга.6885F0A7C10843D\Мои документы\Downloads\f_4846968e1667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780928"/>
            <a:ext cx="1465702" cy="2060431"/>
          </a:xfrm>
          <a:prstGeom prst="rect">
            <a:avLst/>
          </a:prstGeom>
          <a:noFill/>
        </p:spPr>
      </p:pic>
      <p:pic>
        <p:nvPicPr>
          <p:cNvPr id="53252" name="Picture 4" descr="H:\Documents and Settings\Ольга.6885F0A7C10843D\Мои документы\Downloads\69261136_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212976"/>
            <a:ext cx="1008112" cy="2144239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2699792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07904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139952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44008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20072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796136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00192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4248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80312" y="4797152"/>
            <a:ext cx="648072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956376" y="4797152"/>
            <a:ext cx="792088" cy="5760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47864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23928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499992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76056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580112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156176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32240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308304" y="5949280"/>
            <a:ext cx="720080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884368" y="5949280"/>
            <a:ext cx="864096" cy="576064"/>
          </a:xfrm>
          <a:prstGeom prst="roundRect">
            <a:avLst>
              <a:gd name="adj" fmla="val 245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195736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71800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347864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923928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499992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076056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28184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804248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380312" y="5373216"/>
            <a:ext cx="64807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956376" y="5373216"/>
            <a:ext cx="792088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203848" y="5877272"/>
            <a:ext cx="4836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трудно все-таки учиться!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475656" y="5301208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Еще придется потрудиться.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275856" y="4797152"/>
            <a:ext cx="4319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полезен, все понятно.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476672"/>
            <a:ext cx="8208912" cy="6192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14282" y="285728"/>
          <a:ext cx="8286808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Улыбающееся лицо 2"/>
          <p:cNvSpPr/>
          <p:nvPr/>
        </p:nvSpPr>
        <p:spPr>
          <a:xfrm>
            <a:off x="2143108" y="2357430"/>
            <a:ext cx="414334" cy="41433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4429124" y="2857496"/>
            <a:ext cx="414334" cy="41433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715140" y="1928802"/>
            <a:ext cx="414334" cy="41433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1"/>
          <p:cNvSpPr txBox="1"/>
          <p:nvPr/>
        </p:nvSpPr>
        <p:spPr>
          <a:xfrm>
            <a:off x="0" y="0"/>
            <a:ext cx="914400" cy="914400"/>
          </a:xfrm>
          <a:prstGeom prst="rect">
            <a:avLst/>
          </a:prstGeom>
        </p:spPr>
        <p:txBody>
          <a:bodyPr wrap="none" rtlCol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«10 баллов»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785794"/>
          <a:ext cx="7858182" cy="524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2619394"/>
                <a:gridCol w="2619394"/>
              </a:tblGrid>
              <a:tr h="82548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Для меня сегодняшний урок</a:t>
                      </a:r>
                      <a:r>
                        <a:rPr lang="ru-RU" sz="2800" baseline="0" dirty="0" smtClean="0"/>
                        <a:t> …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47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Урок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Я на уроке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Итог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04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Интересно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Работал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Понял материал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04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2.Скучно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Отдыхал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Узнал больше, чем</a:t>
                      </a:r>
                      <a:r>
                        <a:rPr lang="ru-RU" sz="2800" baseline="0" dirty="0" smtClean="0"/>
                        <a:t> знал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0204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3.Безразлично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Помогал другим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Не понял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8" y="620688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Рефлексия содержания учебного предмета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КЗ\Веселый фермерский паровозик\Веселый фермерский паровозик_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857232"/>
            <a:ext cx="3619451" cy="2559143"/>
          </a:xfrm>
          <a:prstGeom prst="rect">
            <a:avLst/>
          </a:prstGeom>
          <a:noFill/>
        </p:spPr>
      </p:pic>
      <p:pic>
        <p:nvPicPr>
          <p:cNvPr id="1028" name="Picture 4" descr="G:\ИКЗ\Веселый фермерский паровозик\Веселый фермерский паровозик_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500174"/>
            <a:ext cx="3031089" cy="2143140"/>
          </a:xfrm>
          <a:prstGeom prst="rect">
            <a:avLst/>
          </a:prstGeom>
          <a:noFill/>
        </p:spPr>
      </p:pic>
      <p:pic>
        <p:nvPicPr>
          <p:cNvPr id="70" name="Picture 4" descr="G:\ИКЗ\Веселый фермерский паровозик\Веселый фермерский паровозик_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500174"/>
            <a:ext cx="3031089" cy="2143140"/>
          </a:xfrm>
          <a:prstGeom prst="rect">
            <a:avLst/>
          </a:prstGeom>
          <a:noFill/>
        </p:spPr>
      </p:pic>
      <p:pic>
        <p:nvPicPr>
          <p:cNvPr id="71" name="Picture 4" descr="G:\ИКЗ\Веселый фермерский паровозик\Веселый фермерский паровозик_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500174"/>
            <a:ext cx="3031089" cy="2143140"/>
          </a:xfrm>
          <a:prstGeom prst="rect">
            <a:avLst/>
          </a:prstGeom>
          <a:noFill/>
        </p:spPr>
      </p:pic>
      <p:pic>
        <p:nvPicPr>
          <p:cNvPr id="72" name="Picture 4" descr="G:\ИКЗ\Веселый фермерский паровозик\Веселый фермерский паровозик_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143248"/>
            <a:ext cx="3031089" cy="2143140"/>
          </a:xfrm>
          <a:prstGeom prst="rect">
            <a:avLst/>
          </a:prstGeom>
          <a:noFill/>
        </p:spPr>
      </p:pic>
      <p:pic>
        <p:nvPicPr>
          <p:cNvPr id="73" name="Picture 4" descr="G:\ИКЗ\Веселый фермерский паровозик\Веселый фермерский паровозик_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3031089" cy="2143140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3131840" y="2132856"/>
            <a:ext cx="168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Минутка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чистописания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92080" y="2204864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Словарная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работа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0" y="0"/>
            <a:ext cx="914400" cy="914400"/>
          </a:xfrm>
          <a:prstGeom prst="rect">
            <a:avLst/>
          </a:prstGeom>
        </p:spPr>
        <p:txBody>
          <a:bodyPr wrap="none" rtlCol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«Поезд»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2060848"/>
            <a:ext cx="1356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Изучение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нового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материала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7470" y="3789040"/>
            <a:ext cx="207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Физкультминутка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6341" y="4005064"/>
            <a:ext cx="1608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Закрепление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:\Documents and Settings\Ольга.6885F0A7C10843D\Мои документы\Downloads\0_c75e4_e7d0b2bb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93096"/>
            <a:ext cx="2304256" cy="2304256"/>
          </a:xfrm>
          <a:prstGeom prst="rect">
            <a:avLst/>
          </a:prstGeom>
          <a:noFill/>
        </p:spPr>
      </p:pic>
      <p:pic>
        <p:nvPicPr>
          <p:cNvPr id="3077" name="Picture 5" descr="H:\Documents and Settings\Ольга.6885F0A7C10843D\Мои документы\Downloads\post-20539-0-95330600-132588602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040"/>
            <a:ext cx="2682528" cy="26825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:\Documents and Settings\Ольга.6885F0A7C10843D\Мои документы\Downloads\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83483" cy="633670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6" y="1661791"/>
            <a:ext cx="66967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 способствует развитию трёх важных качеств человека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b="1" i="1" dirty="0" smtClean="0"/>
              <a:t>Самостоятельность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ru-RU" sz="3200" b="1" i="1" dirty="0" smtClean="0"/>
              <a:t>Предприимчивость</a:t>
            </a:r>
          </a:p>
          <a:p>
            <a:pPr lvl="0"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/>
              <a:t>Конкурентоспособность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«Тот, кто сумел </a:t>
            </a:r>
            <a:r>
              <a:rPr lang="ru-RU" sz="36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отрефлексировать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действительность,</a:t>
            </a:r>
            <a:b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тот и получает преимущества</a:t>
            </a:r>
            <a:b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движении вперед » 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Евгений  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Доманский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31840" y="404083"/>
            <a:ext cx="59046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11910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652046"/>
            <a:ext cx="54726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6870"/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Деятельностный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метод обучения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это организация учебного процесса, в котором главное место отводится активной и разносторонней, в максимальной степени самостоятельной познавательной    деятельности школьника.</a:t>
            </a:r>
            <a:endParaRPr lang="ru-RU" sz="2400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04890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188640"/>
            <a:ext cx="49320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</a:rPr>
              <a:t>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искать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     думать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</a:rPr>
              <a:t>   с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отрудничать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приниматься 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       за дело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адаптироваться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5" y="714356"/>
            <a:ext cx="3571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Ключевые слова в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деятельностном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подходе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9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224644"/>
            <a:ext cx="71605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Структура урока усвоения новых знаний: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Организационный этап.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Постановка цели и задач урока. Мотивация учебной деятельности учащихся.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Актуализация знаний.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Первичное усвоение новых знаний.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Первичная проверка понимания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Первичное закрепление.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Информация о домашнем задании, инструктаж по его выполнению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 Рефлексия (подведение итогов занятия)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урока комплексного применения знаний и умений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(урок закрепления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Организационный этап.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Проверка домашнего задания, воспроизведение и коррекция опорных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знаний учащихся.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Актуализация знаний.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Постановка цели и задач урока. Мотивация учебной деятельности учащихся.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Первичное закрепление в знакомой ситуации (типовые) в изменённой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(конструктивные)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Творческое применение и добывание знаний в новой ситуации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(проблемные задания)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Информация о домашнем задании, инструктаж по его выполнению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Рефлексия (подведение итогов занятия)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97598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9632" y="260648"/>
            <a:ext cx="75925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3. Структура урока актуализации знаний и умений (урок повторения)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Проверка домашнего задания, воспроизведение и коррекция знаний, навыков и умений учащихся, необходимых для творческого решения поставленных задач.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Постановка цели и задач урока. Мотивация учебной деятельности учащихся.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Актуализация знаний с целью подготовки к контрольному уроку с целью подготовки к изучению новой темы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Применение знаний и умений в новой ситуации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Обобщение и систематизация знаний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Контроль усвоения, обсуждение допущенных ошибок и их коррекция.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8) Информация о домашнем задании, инструктаж по его выполнению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9) Рефлексия (подведение итогов занятия)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4. Структура урока систематизации и обобщения знаний и умений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Постановка цели и задач урока. Мотивация учебной деятельности учащихся.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Актуализация знаний.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Обобщение и систематизация знаний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учащихся к обобщенной деятельности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Воспроизведение на новом уровне (переформулированные вопросы).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Применение знаний и умений в новой ситуации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6)Контроль усвоения, обсуждение допущенных ошибок и их коррекция.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7) Рефлексия (подведение итогов занятия)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и содержание итогов работы, формирование выводов по изученному материалу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3880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9632" y="753093"/>
            <a:ext cx="75925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Структура урока контроля знаний и умений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Постановка цели и задач урока. Мотивация учебной деятельности учащихся.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Выявление знаний, умений и навыков, проверка уровня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учащихся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умений. (Задания по объему или степени трудности должны соответствовать программе и быть посильными для каждого ученика).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Уроки контроля могут быть уроками письменного контроля, уроками сочетания устного и письменного контроля. В зависимости от вида контроля формируется его окончательная структура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4) Рефлексия (подведение итогов занятия)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6. Структура урока коррекции знаний, умений и навыков.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Постановка цели и задач урока. Мотивация учебной деятельности учащихся.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Итоги диагностики (контроля) знаний, умений и навыков. Определение типичных ошибок и пробелов в знаниях и умениях, путей их устранения и совершенствования знаний и умений.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зависимости от результатов диагностики учитель планирует коллективные, групповые и индивидуальные способы обучения.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Информация о домашнем задании, инструктаж по его выполнению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5) Рефлексия (подведение итогов занятия</a:t>
            </a:r>
            <a:r>
              <a:rPr lang="ru-RU" sz="1600" b="1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9893880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4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692696"/>
            <a:ext cx="547260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размышление о своем внутреннем состоянии, самоанализ. (Ожегов С.И., Шведова Н.Ю. Толковый словарь русского языка)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размышление, полное сомнений, противоречий; анализ собственного психического состояния. (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словарь иностранных слов)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современной педагогике под рефлексией 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понимают самоанализ деятельности и ее результатов.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0489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28794" y="836712"/>
            <a:ext cx="638762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Функции рефлексии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диагностическая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проектировочная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организаторская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смыслотворческая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мотивационная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13981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4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4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4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632</Words>
  <Application>Microsoft Office PowerPoint</Application>
  <PresentationFormat>Экран (4:3)</PresentationFormat>
  <Paragraphs>201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1_Тема Office</vt:lpstr>
      <vt:lpstr>2_Тема Office</vt:lpstr>
      <vt:lpstr>Рефлексия, как этап  современного урока  в рамках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«Тот, кто сумел отрефлексировать действительность,  тот и получает преимущества  в движении вперед »                                                       Евгений  Доманский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Михайловна</dc:creator>
  <cp:lastModifiedBy>Ольга</cp:lastModifiedBy>
  <cp:revision>89</cp:revision>
  <dcterms:created xsi:type="dcterms:W3CDTF">2014-08-08T18:33:59Z</dcterms:created>
  <dcterms:modified xsi:type="dcterms:W3CDTF">2014-12-10T07:06:22Z</dcterms:modified>
</cp:coreProperties>
</file>