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34" r:id="rId3"/>
    <p:sldId id="346" r:id="rId4"/>
    <p:sldId id="359" r:id="rId5"/>
    <p:sldId id="356" r:id="rId6"/>
    <p:sldId id="348" r:id="rId7"/>
    <p:sldId id="343" r:id="rId8"/>
    <p:sldId id="360" r:id="rId9"/>
    <p:sldId id="361" r:id="rId10"/>
    <p:sldId id="349" r:id="rId11"/>
    <p:sldId id="320" r:id="rId12"/>
    <p:sldId id="367" r:id="rId13"/>
    <p:sldId id="373" r:id="rId14"/>
    <p:sldId id="336" r:id="rId15"/>
    <p:sldId id="368" r:id="rId16"/>
    <p:sldId id="369" r:id="rId17"/>
    <p:sldId id="363" r:id="rId18"/>
    <p:sldId id="370" r:id="rId19"/>
    <p:sldId id="335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006666"/>
    <a:srgbClr val="CC3300"/>
    <a:srgbClr val="008000"/>
    <a:srgbClr val="DAA600"/>
    <a:srgbClr val="9C1010"/>
    <a:srgbClr val="0033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088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70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Zavuch\&#1086;&#1073;&#1097;&#1080;&#1081;%20&#1076;&#1086;&#1089;&#1090;&#1091;&#1087;\&#1064;&#1084;&#1072;&#1088;&#1086;&#1074;&#1072;%20&#1052;.&#1042;\&#1051;&#1080;&#1089;&#1090;%20Microsoft%20Office%20Excel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Лист1!$D$7</c:f>
              <c:strCache>
                <c:ptCount val="1"/>
                <c:pt idx="0">
                  <c:v>мотивационный </c:v>
                </c:pt>
              </c:strCache>
            </c:strRef>
          </c:tx>
          <c:cat>
            <c:strRef>
              <c:f>Лист1!$E$6:$G$6</c:f>
              <c:strCache>
                <c:ptCount val="3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</c:strCache>
            </c:strRef>
          </c:cat>
          <c:val>
            <c:numRef>
              <c:f>Лист1!$E$7:$G$7</c:f>
              <c:numCache>
                <c:formatCode>0%</c:formatCode>
                <c:ptCount val="3"/>
                <c:pt idx="0">
                  <c:v>7.0000000000000034E-2</c:v>
                </c:pt>
                <c:pt idx="1">
                  <c:v>0.21000000000000021</c:v>
                </c:pt>
                <c:pt idx="2">
                  <c:v>0.49000000000000032</c:v>
                </c:pt>
              </c:numCache>
            </c:numRef>
          </c:val>
        </c:ser>
        <c:ser>
          <c:idx val="1"/>
          <c:order val="1"/>
          <c:tx>
            <c:strRef>
              <c:f>Лист1!$D$8</c:f>
              <c:strCache>
                <c:ptCount val="1"/>
                <c:pt idx="0">
                  <c:v>технологический</c:v>
                </c:pt>
              </c:strCache>
            </c:strRef>
          </c:tx>
          <c:cat>
            <c:strRef>
              <c:f>Лист1!$E$6:$G$6</c:f>
              <c:strCache>
                <c:ptCount val="3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</c:strCache>
            </c:strRef>
          </c:cat>
          <c:val>
            <c:numRef>
              <c:f>Лист1!$E$8:$G$8</c:f>
              <c:numCache>
                <c:formatCode>0%</c:formatCode>
                <c:ptCount val="3"/>
                <c:pt idx="0" formatCode="0.0%">
                  <c:v>3.5000000000000059E-2</c:v>
                </c:pt>
                <c:pt idx="1">
                  <c:v>0.14000000000000001</c:v>
                </c:pt>
                <c:pt idx="2">
                  <c:v>0.32000000000000062</c:v>
                </c:pt>
              </c:numCache>
            </c:numRef>
          </c:val>
        </c:ser>
        <c:shape val="box"/>
        <c:axId val="114927488"/>
        <c:axId val="114929024"/>
        <c:axId val="0"/>
      </c:bar3DChart>
      <c:catAx>
        <c:axId val="114927488"/>
        <c:scaling>
          <c:orientation val="minMax"/>
        </c:scaling>
        <c:axPos val="b"/>
        <c:tickLblPos val="nextTo"/>
        <c:crossAx val="114929024"/>
        <c:crosses val="autoZero"/>
        <c:auto val="1"/>
        <c:lblAlgn val="ctr"/>
        <c:lblOffset val="100"/>
      </c:catAx>
      <c:valAx>
        <c:axId val="114929024"/>
        <c:scaling>
          <c:orientation val="minMax"/>
        </c:scaling>
        <c:axPos val="l"/>
        <c:majorGridlines/>
        <c:numFmt formatCode="0%" sourceLinked="1"/>
        <c:tickLblPos val="nextTo"/>
        <c:crossAx val="114927488"/>
        <c:crosses val="autoZero"/>
        <c:crossBetween val="between"/>
      </c:valAx>
    </c:plotArea>
    <c:legend>
      <c:legendPos val="r"/>
    </c:legend>
    <c:plotVisOnly val="1"/>
    <c:dispBlanksAs val="gap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644A5-3A46-4847-AD24-3C54CE73EA6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8CCB80-472D-47E3-B16C-D4DFABCF2559}">
      <dgm:prSet phldrT="[Текст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Новая школа </a:t>
          </a:r>
          <a:endParaRPr lang="ru-RU" dirty="0"/>
        </a:p>
      </dgm:t>
    </dgm:pt>
    <dgm:pt modelId="{6109613B-4865-4381-BA30-296B45503070}" type="parTrans" cxnId="{ACC74971-BDAC-4CE3-840D-F7B9F4EE0DD8}">
      <dgm:prSet/>
      <dgm:spPr/>
      <dgm:t>
        <a:bodyPr/>
        <a:lstStyle/>
        <a:p>
          <a:endParaRPr lang="ru-RU"/>
        </a:p>
      </dgm:t>
    </dgm:pt>
    <dgm:pt modelId="{C091844D-9EF1-4442-85CD-946F492CC9A2}" type="sibTrans" cxnId="{ACC74971-BDAC-4CE3-840D-F7B9F4EE0DD8}">
      <dgm:prSet/>
      <dgm:spPr/>
      <dgm:t>
        <a:bodyPr/>
        <a:lstStyle/>
        <a:p>
          <a:endParaRPr lang="ru-RU"/>
        </a:p>
      </dgm:t>
    </dgm:pt>
    <dgm:pt modelId="{B4A57918-C067-4C6B-A5BE-7DA55C657344}">
      <dgm:prSet/>
      <dgm:spPr>
        <a:solidFill>
          <a:srgbClr val="92D050">
            <a:alpha val="52000"/>
          </a:srgbClr>
        </a:solidFill>
      </dgm:spPr>
      <dgm:t>
        <a:bodyPr/>
        <a:lstStyle/>
        <a:p>
          <a:r>
            <a: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Школа для всех</a:t>
          </a:r>
          <a:endParaRPr lang="ru-RU" dirty="0"/>
        </a:p>
      </dgm:t>
    </dgm:pt>
    <dgm:pt modelId="{B484A6E5-CAB3-464A-8213-D77A6BE55563}" type="parTrans" cxnId="{75279CA5-766A-4892-A5BA-C0ACE6FB7E17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E082C8F8-A7B5-4F40-8BE4-DB6DF2FB2045}" type="sibTrans" cxnId="{75279CA5-766A-4892-A5BA-C0ACE6FB7E17}">
      <dgm:prSet/>
      <dgm:spPr/>
      <dgm:t>
        <a:bodyPr/>
        <a:lstStyle/>
        <a:p>
          <a:endParaRPr lang="ru-RU"/>
        </a:p>
      </dgm:t>
    </dgm:pt>
    <dgm:pt modelId="{48DA48A2-E2F2-445C-846F-8C82FE38EA7E}">
      <dgm:prSet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Новые учителя</a:t>
          </a:r>
          <a:endParaRPr lang="ru-RU" dirty="0"/>
        </a:p>
      </dgm:t>
    </dgm:pt>
    <dgm:pt modelId="{86D38F44-6242-42BD-BBEF-A475A780F02D}" type="parTrans" cxnId="{2652A18E-90A3-40B9-B005-330DC8ABA185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7CAFB377-DEFA-4990-9A14-04FE4CA6A2CF}" type="sibTrans" cxnId="{2652A18E-90A3-40B9-B005-330DC8ABA185}">
      <dgm:prSet/>
      <dgm:spPr/>
      <dgm:t>
        <a:bodyPr/>
        <a:lstStyle/>
        <a:p>
          <a:endParaRPr lang="ru-RU"/>
        </a:p>
      </dgm:t>
    </dgm:pt>
    <dgm:pt modelId="{F1C3DC29-FD0F-4A64-9697-E715B7CB5E47}">
      <dgm:prSet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Центр взаимодействия</a:t>
          </a:r>
          <a:endParaRPr lang="ru-RU" dirty="0"/>
        </a:p>
      </dgm:t>
    </dgm:pt>
    <dgm:pt modelId="{5FAAF4CD-412F-4DA3-BD6D-8828E817C94E}" type="parTrans" cxnId="{A7DFC98E-30AA-4768-BA8C-41ABD33C6882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B25F694D-AC35-4E49-8DBB-C633EE29A7EA}" type="sibTrans" cxnId="{A7DFC98E-30AA-4768-BA8C-41ABD33C6882}">
      <dgm:prSet/>
      <dgm:spPr/>
      <dgm:t>
        <a:bodyPr/>
        <a:lstStyle/>
        <a:p>
          <a:endParaRPr lang="ru-RU"/>
        </a:p>
      </dgm:t>
    </dgm:pt>
    <dgm:pt modelId="{40FB2009-7553-4989-A793-961B3A3D8B9A}">
      <dgm:prSet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Современная инфраструктура</a:t>
          </a:r>
          <a:endParaRPr lang="ru-RU" dirty="0"/>
        </a:p>
      </dgm:t>
    </dgm:pt>
    <dgm:pt modelId="{2500E133-832A-437D-8C03-9EDE671B749B}" type="parTrans" cxnId="{3F32A540-BD33-45CC-A493-192B31B43216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EFD74804-1C85-42C8-B94E-2AF833B5C5E2}" type="sibTrans" cxnId="{3F32A540-BD33-45CC-A493-192B31B43216}">
      <dgm:prSet/>
      <dgm:spPr/>
      <dgm:t>
        <a:bodyPr/>
        <a:lstStyle/>
        <a:p>
          <a:endParaRPr lang="ru-RU"/>
        </a:p>
      </dgm:t>
    </dgm:pt>
    <dgm:pt modelId="{10D8969B-D6B1-4E02-B7D7-B56DF7A0E83F}">
      <dgm:prSet/>
      <dgm:spPr/>
      <dgm:t>
        <a:bodyPr/>
        <a:lstStyle/>
        <a:p>
          <a:endParaRPr lang="ru-RU"/>
        </a:p>
      </dgm:t>
    </dgm:pt>
    <dgm:pt modelId="{EA543927-AC2B-4BFC-BF23-92316B7EEE92}" type="parTrans" cxnId="{1BEEF365-B7D6-4FF1-B0E6-CA933BC35063}">
      <dgm:prSet/>
      <dgm:spPr/>
      <dgm:t>
        <a:bodyPr/>
        <a:lstStyle/>
        <a:p>
          <a:endParaRPr lang="ru-RU"/>
        </a:p>
      </dgm:t>
    </dgm:pt>
    <dgm:pt modelId="{7A8F116A-7BEF-4481-8544-019C6C915589}" type="sibTrans" cxnId="{1BEEF365-B7D6-4FF1-B0E6-CA933BC35063}">
      <dgm:prSet/>
      <dgm:spPr/>
      <dgm:t>
        <a:bodyPr/>
        <a:lstStyle/>
        <a:p>
          <a:endParaRPr lang="ru-RU"/>
        </a:p>
      </dgm:t>
    </dgm:pt>
    <dgm:pt modelId="{9910F536-A086-4E22-84B4-A92266618F52}">
      <dgm:prSet/>
      <dgm:spPr/>
      <dgm:t>
        <a:bodyPr/>
        <a:lstStyle/>
        <a:p>
          <a:endParaRPr lang="ru-RU"/>
        </a:p>
      </dgm:t>
    </dgm:pt>
    <dgm:pt modelId="{18DEB197-1757-4FE7-9F0C-9B6C1D104D8C}" type="parTrans" cxnId="{B8A73111-763C-43AD-9B3F-2C6503771E94}">
      <dgm:prSet/>
      <dgm:spPr/>
      <dgm:t>
        <a:bodyPr/>
        <a:lstStyle/>
        <a:p>
          <a:endParaRPr lang="ru-RU"/>
        </a:p>
      </dgm:t>
    </dgm:pt>
    <dgm:pt modelId="{AEA32D46-DDBD-4A12-88C0-EBD3CBE1621D}" type="sibTrans" cxnId="{B8A73111-763C-43AD-9B3F-2C6503771E94}">
      <dgm:prSet/>
      <dgm:spPr/>
      <dgm:t>
        <a:bodyPr/>
        <a:lstStyle/>
        <a:p>
          <a:endParaRPr lang="ru-RU"/>
        </a:p>
      </dgm:t>
    </dgm:pt>
    <dgm:pt modelId="{6E8A0F0C-9367-4E87-8AD0-8DAFFF731FA0}" type="pres">
      <dgm:prSet presAssocID="{E74644A5-3A46-4847-AD24-3C54CE73EA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B539A4-F800-46B4-8A48-23E945DD3334}" type="pres">
      <dgm:prSet presAssocID="{B08CCB80-472D-47E3-B16C-D4DFABCF2559}" presName="centerShape" presStyleLbl="node0" presStyleIdx="0" presStyleCnt="1"/>
      <dgm:spPr/>
      <dgm:t>
        <a:bodyPr/>
        <a:lstStyle/>
        <a:p>
          <a:endParaRPr lang="ru-RU"/>
        </a:p>
      </dgm:t>
    </dgm:pt>
    <dgm:pt modelId="{73B8E8A3-C8D6-4C97-9014-0AF5E2E6597E}" type="pres">
      <dgm:prSet presAssocID="{2500E133-832A-437D-8C03-9EDE671B749B}" presName="parTrans" presStyleLbl="bgSibTrans2D1" presStyleIdx="0" presStyleCnt="4" custAng="11151174" custScaleX="48687" custLinFactNeighborX="30349" custLinFactNeighborY="-2740"/>
      <dgm:spPr/>
      <dgm:t>
        <a:bodyPr/>
        <a:lstStyle/>
        <a:p>
          <a:endParaRPr lang="ru-RU"/>
        </a:p>
      </dgm:t>
    </dgm:pt>
    <dgm:pt modelId="{D2D61638-0308-4898-AC5E-56136F341C2F}" type="pres">
      <dgm:prSet presAssocID="{40FB2009-7553-4989-A793-961B3A3D8B9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12C80-1A52-4D70-BF63-AE2AC3C0B1B7}" type="pres">
      <dgm:prSet presAssocID="{5FAAF4CD-412F-4DA3-BD6D-8828E817C94E}" presName="parTrans" presStyleLbl="bgSibTrans2D1" presStyleIdx="1" presStyleCnt="4" custAng="10631424" custScaleX="56132" custLinFactNeighborX="5414" custLinFactNeighborY="77380"/>
      <dgm:spPr/>
      <dgm:t>
        <a:bodyPr/>
        <a:lstStyle/>
        <a:p>
          <a:endParaRPr lang="ru-RU"/>
        </a:p>
      </dgm:t>
    </dgm:pt>
    <dgm:pt modelId="{BCB7E2DB-3D4F-4609-9881-A4EFBE676C1F}" type="pres">
      <dgm:prSet presAssocID="{F1C3DC29-FD0F-4A64-9697-E715B7CB5E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BEC89-AAA9-46F9-BF5F-6AF14D1FBAAC}" type="pres">
      <dgm:prSet presAssocID="{86D38F44-6242-42BD-BBEF-A475A780F02D}" presName="parTrans" presStyleLbl="bgSibTrans2D1" presStyleIdx="2" presStyleCnt="4" custAng="10901422" custScaleX="47535" custLinFactNeighborX="-7115" custLinFactNeighborY="89887"/>
      <dgm:spPr/>
      <dgm:t>
        <a:bodyPr/>
        <a:lstStyle/>
        <a:p>
          <a:endParaRPr lang="ru-RU"/>
        </a:p>
      </dgm:t>
    </dgm:pt>
    <dgm:pt modelId="{E5ACA0E7-4D92-4197-94B7-C667E08589DB}" type="pres">
      <dgm:prSet presAssocID="{48DA48A2-E2F2-445C-846F-8C82FE38EA7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8465C-2F0D-4EC9-A68C-3B7906C43833}" type="pres">
      <dgm:prSet presAssocID="{B484A6E5-CAB3-464A-8213-D77A6BE55563}" presName="parTrans" presStyleLbl="bgSibTrans2D1" presStyleIdx="3" presStyleCnt="4" custAng="10068041" custScaleX="54013" custLinFactNeighborX="-27682" custLinFactNeighborY="-2779"/>
      <dgm:spPr/>
      <dgm:t>
        <a:bodyPr/>
        <a:lstStyle/>
        <a:p>
          <a:endParaRPr lang="ru-RU"/>
        </a:p>
      </dgm:t>
    </dgm:pt>
    <dgm:pt modelId="{83D6C03A-DDDE-4D27-8FA4-551C9C03AF25}" type="pres">
      <dgm:prSet presAssocID="{B4A57918-C067-4C6B-A5BE-7DA55C65734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C74971-BDAC-4CE3-840D-F7B9F4EE0DD8}" srcId="{E74644A5-3A46-4847-AD24-3C54CE73EA69}" destId="{B08CCB80-472D-47E3-B16C-D4DFABCF2559}" srcOrd="0" destOrd="0" parTransId="{6109613B-4865-4381-BA30-296B45503070}" sibTransId="{C091844D-9EF1-4442-85CD-946F492CC9A2}"/>
    <dgm:cxn modelId="{55BAFFD0-BA82-4705-A5A0-134B3BB3745E}" type="presOf" srcId="{B08CCB80-472D-47E3-B16C-D4DFABCF2559}" destId="{2FB539A4-F800-46B4-8A48-23E945DD3334}" srcOrd="0" destOrd="0" presId="urn:microsoft.com/office/officeart/2005/8/layout/radial4"/>
    <dgm:cxn modelId="{25E6275D-69D1-46FE-A33B-51DE0DDF7FC9}" type="presOf" srcId="{B4A57918-C067-4C6B-A5BE-7DA55C657344}" destId="{83D6C03A-DDDE-4D27-8FA4-551C9C03AF25}" srcOrd="0" destOrd="0" presId="urn:microsoft.com/office/officeart/2005/8/layout/radial4"/>
    <dgm:cxn modelId="{1AF7CBD5-1B21-40C1-AC7F-818AAFADA4AE}" type="presOf" srcId="{5FAAF4CD-412F-4DA3-BD6D-8828E817C94E}" destId="{76812C80-1A52-4D70-BF63-AE2AC3C0B1B7}" srcOrd="0" destOrd="0" presId="urn:microsoft.com/office/officeart/2005/8/layout/radial4"/>
    <dgm:cxn modelId="{3F32A540-BD33-45CC-A493-192B31B43216}" srcId="{B08CCB80-472D-47E3-B16C-D4DFABCF2559}" destId="{40FB2009-7553-4989-A793-961B3A3D8B9A}" srcOrd="0" destOrd="0" parTransId="{2500E133-832A-437D-8C03-9EDE671B749B}" sibTransId="{EFD74804-1C85-42C8-B94E-2AF833B5C5E2}"/>
    <dgm:cxn modelId="{4B7E676D-842D-497C-8F6F-E77B73847359}" type="presOf" srcId="{E74644A5-3A46-4847-AD24-3C54CE73EA69}" destId="{6E8A0F0C-9367-4E87-8AD0-8DAFFF731FA0}" srcOrd="0" destOrd="0" presId="urn:microsoft.com/office/officeart/2005/8/layout/radial4"/>
    <dgm:cxn modelId="{5F2D2D69-7309-459E-B6F2-471C4CA61E40}" type="presOf" srcId="{40FB2009-7553-4989-A793-961B3A3D8B9A}" destId="{D2D61638-0308-4898-AC5E-56136F341C2F}" srcOrd="0" destOrd="0" presId="urn:microsoft.com/office/officeart/2005/8/layout/radial4"/>
    <dgm:cxn modelId="{B8A73111-763C-43AD-9B3F-2C6503771E94}" srcId="{E74644A5-3A46-4847-AD24-3C54CE73EA69}" destId="{9910F536-A086-4E22-84B4-A92266618F52}" srcOrd="1" destOrd="0" parTransId="{18DEB197-1757-4FE7-9F0C-9B6C1D104D8C}" sibTransId="{AEA32D46-DDBD-4A12-88C0-EBD3CBE1621D}"/>
    <dgm:cxn modelId="{A7DFC98E-30AA-4768-BA8C-41ABD33C6882}" srcId="{B08CCB80-472D-47E3-B16C-D4DFABCF2559}" destId="{F1C3DC29-FD0F-4A64-9697-E715B7CB5E47}" srcOrd="1" destOrd="0" parTransId="{5FAAF4CD-412F-4DA3-BD6D-8828E817C94E}" sibTransId="{B25F694D-AC35-4E49-8DBB-C633EE29A7EA}"/>
    <dgm:cxn modelId="{2652A18E-90A3-40B9-B005-330DC8ABA185}" srcId="{B08CCB80-472D-47E3-B16C-D4DFABCF2559}" destId="{48DA48A2-E2F2-445C-846F-8C82FE38EA7E}" srcOrd="2" destOrd="0" parTransId="{86D38F44-6242-42BD-BBEF-A475A780F02D}" sibTransId="{7CAFB377-DEFA-4990-9A14-04FE4CA6A2CF}"/>
    <dgm:cxn modelId="{9558AC50-3E29-4D58-A82A-C7FB3167A7F2}" type="presOf" srcId="{48DA48A2-E2F2-445C-846F-8C82FE38EA7E}" destId="{E5ACA0E7-4D92-4197-94B7-C667E08589DB}" srcOrd="0" destOrd="0" presId="urn:microsoft.com/office/officeart/2005/8/layout/radial4"/>
    <dgm:cxn modelId="{1BEEF365-B7D6-4FF1-B0E6-CA933BC35063}" srcId="{E74644A5-3A46-4847-AD24-3C54CE73EA69}" destId="{10D8969B-D6B1-4E02-B7D7-B56DF7A0E83F}" srcOrd="2" destOrd="0" parTransId="{EA543927-AC2B-4BFC-BF23-92316B7EEE92}" sibTransId="{7A8F116A-7BEF-4481-8544-019C6C915589}"/>
    <dgm:cxn modelId="{0005CF2D-9482-4486-B78C-C714B779BEB8}" type="presOf" srcId="{2500E133-832A-437D-8C03-9EDE671B749B}" destId="{73B8E8A3-C8D6-4C97-9014-0AF5E2E6597E}" srcOrd="0" destOrd="0" presId="urn:microsoft.com/office/officeart/2005/8/layout/radial4"/>
    <dgm:cxn modelId="{75279CA5-766A-4892-A5BA-C0ACE6FB7E17}" srcId="{B08CCB80-472D-47E3-B16C-D4DFABCF2559}" destId="{B4A57918-C067-4C6B-A5BE-7DA55C657344}" srcOrd="3" destOrd="0" parTransId="{B484A6E5-CAB3-464A-8213-D77A6BE55563}" sibTransId="{E082C8F8-A7B5-4F40-8BE4-DB6DF2FB2045}"/>
    <dgm:cxn modelId="{BD634576-B099-4DC1-85F6-25A0BB219F1A}" type="presOf" srcId="{86D38F44-6242-42BD-BBEF-A475A780F02D}" destId="{6C2BEC89-AAA9-46F9-BF5F-6AF14D1FBAAC}" srcOrd="0" destOrd="0" presId="urn:microsoft.com/office/officeart/2005/8/layout/radial4"/>
    <dgm:cxn modelId="{ABDA9224-9792-4275-8E4A-B3C037FE8582}" type="presOf" srcId="{F1C3DC29-FD0F-4A64-9697-E715B7CB5E47}" destId="{BCB7E2DB-3D4F-4609-9881-A4EFBE676C1F}" srcOrd="0" destOrd="0" presId="urn:microsoft.com/office/officeart/2005/8/layout/radial4"/>
    <dgm:cxn modelId="{76DF1FDE-AD6B-480D-AD40-DB5D080F67DE}" type="presOf" srcId="{B484A6E5-CAB3-464A-8213-D77A6BE55563}" destId="{D938465C-2F0D-4EC9-A68C-3B7906C43833}" srcOrd="0" destOrd="0" presId="urn:microsoft.com/office/officeart/2005/8/layout/radial4"/>
    <dgm:cxn modelId="{1F150BAA-EA32-42BC-AF26-307B754D928C}" type="presParOf" srcId="{6E8A0F0C-9367-4E87-8AD0-8DAFFF731FA0}" destId="{2FB539A4-F800-46B4-8A48-23E945DD3334}" srcOrd="0" destOrd="0" presId="urn:microsoft.com/office/officeart/2005/8/layout/radial4"/>
    <dgm:cxn modelId="{952AC40A-8518-4DFB-82BB-15B52D1B8F09}" type="presParOf" srcId="{6E8A0F0C-9367-4E87-8AD0-8DAFFF731FA0}" destId="{73B8E8A3-C8D6-4C97-9014-0AF5E2E6597E}" srcOrd="1" destOrd="0" presId="urn:microsoft.com/office/officeart/2005/8/layout/radial4"/>
    <dgm:cxn modelId="{5AB009DB-4535-46E0-82F4-884F74197949}" type="presParOf" srcId="{6E8A0F0C-9367-4E87-8AD0-8DAFFF731FA0}" destId="{D2D61638-0308-4898-AC5E-56136F341C2F}" srcOrd="2" destOrd="0" presId="urn:microsoft.com/office/officeart/2005/8/layout/radial4"/>
    <dgm:cxn modelId="{6191E0B5-DB83-4BCE-91E8-91BCFCAA0B9B}" type="presParOf" srcId="{6E8A0F0C-9367-4E87-8AD0-8DAFFF731FA0}" destId="{76812C80-1A52-4D70-BF63-AE2AC3C0B1B7}" srcOrd="3" destOrd="0" presId="urn:microsoft.com/office/officeart/2005/8/layout/radial4"/>
    <dgm:cxn modelId="{7244044B-3499-4BF0-B95B-99CA50280372}" type="presParOf" srcId="{6E8A0F0C-9367-4E87-8AD0-8DAFFF731FA0}" destId="{BCB7E2DB-3D4F-4609-9881-A4EFBE676C1F}" srcOrd="4" destOrd="0" presId="urn:microsoft.com/office/officeart/2005/8/layout/radial4"/>
    <dgm:cxn modelId="{A6644659-58BF-4E48-A79A-D7DB6615DC68}" type="presParOf" srcId="{6E8A0F0C-9367-4E87-8AD0-8DAFFF731FA0}" destId="{6C2BEC89-AAA9-46F9-BF5F-6AF14D1FBAAC}" srcOrd="5" destOrd="0" presId="urn:microsoft.com/office/officeart/2005/8/layout/radial4"/>
    <dgm:cxn modelId="{75DA3DA2-8001-4E82-99F2-73E20A71F735}" type="presParOf" srcId="{6E8A0F0C-9367-4E87-8AD0-8DAFFF731FA0}" destId="{E5ACA0E7-4D92-4197-94B7-C667E08589DB}" srcOrd="6" destOrd="0" presId="urn:microsoft.com/office/officeart/2005/8/layout/radial4"/>
    <dgm:cxn modelId="{F8036FDA-F8BA-4CF9-A6C1-DF72BA6C68C2}" type="presParOf" srcId="{6E8A0F0C-9367-4E87-8AD0-8DAFFF731FA0}" destId="{D938465C-2F0D-4EC9-A68C-3B7906C43833}" srcOrd="7" destOrd="0" presId="urn:microsoft.com/office/officeart/2005/8/layout/radial4"/>
    <dgm:cxn modelId="{A6143205-0109-4A63-9F2F-793BC555A2A6}" type="presParOf" srcId="{6E8A0F0C-9367-4E87-8AD0-8DAFFF731FA0}" destId="{83D6C03A-DDDE-4D27-8FA4-551C9C03AF2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B539A4-F800-46B4-8A48-23E945DD3334}">
      <dsp:nvSpPr>
        <dsp:cNvPr id="0" name=""/>
        <dsp:cNvSpPr/>
      </dsp:nvSpPr>
      <dsp:spPr>
        <a:xfrm>
          <a:off x="2868235" y="2824916"/>
          <a:ext cx="2121708" cy="2121708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Новая школа </a:t>
          </a:r>
          <a:endParaRPr lang="ru-RU" sz="3800" kern="1200" dirty="0"/>
        </a:p>
      </dsp:txBody>
      <dsp:txXfrm>
        <a:off x="2868235" y="2824916"/>
        <a:ext cx="2121708" cy="2121708"/>
      </dsp:txXfrm>
    </dsp:sp>
    <dsp:sp modelId="{73B8E8A3-C8D6-4C97-9014-0AF5E2E6597E}">
      <dsp:nvSpPr>
        <dsp:cNvPr id="0" name=""/>
        <dsp:cNvSpPr/>
      </dsp:nvSpPr>
      <dsp:spPr>
        <a:xfrm rot="1251174">
          <a:off x="2015991" y="3024408"/>
          <a:ext cx="902751" cy="604686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61638-0308-4898-AC5E-56136F341C2F}">
      <dsp:nvSpPr>
        <dsp:cNvPr id="0" name=""/>
        <dsp:cNvSpPr/>
      </dsp:nvSpPr>
      <dsp:spPr>
        <a:xfrm>
          <a:off x="1319" y="2297121"/>
          <a:ext cx="2015623" cy="1612498"/>
        </a:xfrm>
        <a:prstGeom prst="roundRect">
          <a:avLst>
            <a:gd name="adj" fmla="val 10000"/>
          </a:avLst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Современная инфраструктура</a:t>
          </a:r>
          <a:endParaRPr lang="ru-RU" sz="1900" kern="1200" dirty="0"/>
        </a:p>
      </dsp:txBody>
      <dsp:txXfrm>
        <a:off x="1319" y="2297121"/>
        <a:ext cx="2015623" cy="1612498"/>
      </dsp:txXfrm>
    </dsp:sp>
    <dsp:sp modelId="{76812C80-1A52-4D70-BF63-AE2AC3C0B1B7}">
      <dsp:nvSpPr>
        <dsp:cNvPr id="0" name=""/>
        <dsp:cNvSpPr/>
      </dsp:nvSpPr>
      <dsp:spPr>
        <a:xfrm rot="3731424">
          <a:off x="2623326" y="2151833"/>
          <a:ext cx="1040795" cy="604686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7E2DB-3D4F-4609-9881-A4EFBE676C1F}">
      <dsp:nvSpPr>
        <dsp:cNvPr id="0" name=""/>
        <dsp:cNvSpPr/>
      </dsp:nvSpPr>
      <dsp:spPr>
        <a:xfrm>
          <a:off x="1643718" y="339786"/>
          <a:ext cx="2015623" cy="1612498"/>
        </a:xfrm>
        <a:prstGeom prst="roundRect">
          <a:avLst>
            <a:gd name="adj" fmla="val 10000"/>
          </a:avLst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Центр взаимодействия</a:t>
          </a:r>
          <a:endParaRPr lang="ru-RU" sz="1900" kern="1200" dirty="0"/>
        </a:p>
      </dsp:txBody>
      <dsp:txXfrm>
        <a:off x="1643718" y="339786"/>
        <a:ext cx="2015623" cy="1612498"/>
      </dsp:txXfrm>
    </dsp:sp>
    <dsp:sp modelId="{6C2BEC89-AAA9-46F9-BF5F-6AF14D1FBAAC}">
      <dsp:nvSpPr>
        <dsp:cNvPr id="0" name=""/>
        <dsp:cNvSpPr/>
      </dsp:nvSpPr>
      <dsp:spPr>
        <a:xfrm rot="7001422">
          <a:off x="4242220" y="2227462"/>
          <a:ext cx="881390" cy="604686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CA0E7-4D92-4197-94B7-C667E08589DB}">
      <dsp:nvSpPr>
        <dsp:cNvPr id="0" name=""/>
        <dsp:cNvSpPr/>
      </dsp:nvSpPr>
      <dsp:spPr>
        <a:xfrm>
          <a:off x="4198837" y="339786"/>
          <a:ext cx="2015623" cy="1612498"/>
        </a:xfrm>
        <a:prstGeom prst="roundRect">
          <a:avLst>
            <a:gd name="adj" fmla="val 10000"/>
          </a:avLst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Новые учителя</a:t>
          </a:r>
          <a:endParaRPr lang="ru-RU" sz="1900" kern="1200" dirty="0"/>
        </a:p>
      </dsp:txBody>
      <dsp:txXfrm>
        <a:off x="4198837" y="339786"/>
        <a:ext cx="2015623" cy="1612498"/>
      </dsp:txXfrm>
    </dsp:sp>
    <dsp:sp modelId="{D938465C-2F0D-4EC9-A68C-3B7906C43833}">
      <dsp:nvSpPr>
        <dsp:cNvPr id="0" name=""/>
        <dsp:cNvSpPr/>
      </dsp:nvSpPr>
      <dsp:spPr>
        <a:xfrm rot="9168041">
          <a:off x="4939511" y="3024173"/>
          <a:ext cx="1001505" cy="604686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6C03A-DDDE-4D27-8FA4-551C9C03AF25}">
      <dsp:nvSpPr>
        <dsp:cNvPr id="0" name=""/>
        <dsp:cNvSpPr/>
      </dsp:nvSpPr>
      <dsp:spPr>
        <a:xfrm>
          <a:off x="5841236" y="2297121"/>
          <a:ext cx="2015623" cy="1612498"/>
        </a:xfrm>
        <a:prstGeom prst="roundRect">
          <a:avLst>
            <a:gd name="adj" fmla="val 10000"/>
          </a:avLst>
        </a:prstGeom>
        <a:solidFill>
          <a:srgbClr val="92D050">
            <a:alpha val="5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Школа для всех</a:t>
          </a:r>
          <a:endParaRPr lang="ru-RU" sz="1900" kern="1200" dirty="0"/>
        </a:p>
      </dsp:txBody>
      <dsp:txXfrm>
        <a:off x="5841236" y="2297121"/>
        <a:ext cx="2015623" cy="1612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6AD42E-071A-4852-A16B-FFBC064E61CC}" type="datetimeFigureOut">
              <a:rPr lang="ru-RU"/>
              <a:pPr>
                <a:defRPr/>
              </a:pPr>
              <a:t>04.01.2015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8EEB64-88CC-4965-92AA-6187E71ED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E4DC44-872B-451C-8F3D-D8B805066D0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CD36C0-A128-4DA9-8805-F89FE1656C64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6D1483-6F09-4935-9A33-EA6FF0335348}" type="slidenum">
              <a:rPr lang="ru-RU" sz="1200"/>
              <a:pPr algn="r"/>
              <a:t>10</a:t>
            </a:fld>
            <a:endParaRPr lang="ru-RU" sz="1200"/>
          </a:p>
        </p:txBody>
      </p:sp>
      <p:sp>
        <p:nvSpPr>
          <p:cNvPr id="2560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atin typeface="Arial" charset="0"/>
              </a:rPr>
              <a:t>Митя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15998-1795-4377-9CFF-8A50EBA23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C180-1661-44F4-B74C-B21EB2E51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77F38-D198-488B-A2A1-DC8C4E1B0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2EDAC-0EDA-4B26-8866-4B9D3DA6D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BE128-BF2F-4EA0-B16E-721C36DE1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630AD-2603-41B5-A89B-16A180169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D1CF0-BDE1-4E12-A2B4-AE423528A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30B17-B46E-480B-95C9-C7D9C0656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63B57-78E3-4521-825E-E7B9E9EAE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1F3E-C44C-4A6C-82FF-7E8292BB4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17E30-43C2-4BCC-A96F-049F7C05E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DD042C2-CFCF-41C5-B59E-4989E2813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71472" y="428604"/>
            <a:ext cx="7772400" cy="1071570"/>
          </a:xfrm>
          <a:extLst>
            <a:ext uri="{909E8E84-426E-40DD-AFC4-6F175D3DCCD1}"/>
            <a:ext uri="{91240B29-F687-4F45-9708-019B960494DF}"/>
          </a:ex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2800" b="1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cap="all" dirty="0" err="1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0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№8 г. </a:t>
            </a:r>
            <a:r>
              <a:rPr lang="ru-RU" sz="2000" b="1" cap="all" dirty="0" err="1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поронайска</a:t>
            </a:r>
            <a:endParaRPr lang="ru-RU" sz="2000" b="1" cap="all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85750" y="2143125"/>
            <a:ext cx="8858250" cy="44627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cap="all" dirty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Обеспечение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cap="all" dirty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целевого и содержательного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единства</a:t>
            </a:r>
            <a:r>
              <a:rPr lang="ru-RU" sz="2800" b="1" cap="all" dirty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 учебной деятельности</a:t>
            </a:r>
            <a:endParaRPr lang="ru-RU" sz="2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40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40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Garamond" pitchFamily="18" charset="0"/>
                <a:cs typeface="Times New Roman" pitchFamily="18" charset="0"/>
              </a:rPr>
              <a:t>                                               </a:t>
            </a:r>
          </a:p>
          <a:p>
            <a:pPr algn="r" eaLnBrk="1" hangingPunct="1"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Garamond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2400" b="1" dirty="0" smtClean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 eaLnBrk="1" hangingPunct="1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Шмарова Марина Викторовна</a:t>
            </a: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Garamond" pitchFamily="18" charset="0"/>
                <a:cs typeface="Times New Roman" pitchFamily="18" charset="0"/>
              </a:rPr>
              <a:t>                                                             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8831263" y="62865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Построение единой образовательной среды</a:t>
            </a:r>
            <a:r>
              <a:rPr lang="ru-RU" sz="3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250825" y="3854450"/>
            <a:ext cx="2322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8000"/>
                </a:solidFill>
                <a:cs typeface="Arial" charset="0"/>
              </a:rPr>
              <a:t>Процесс обучения</a:t>
            </a: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219075" y="6003925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8000"/>
                </a:solidFill>
                <a:cs typeface="Arial" charset="0"/>
              </a:rPr>
              <a:t>Что и как оценивается?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6477000" y="6053138"/>
            <a:ext cx="2438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8000"/>
                </a:solidFill>
                <a:cs typeface="Arial" charset="0"/>
              </a:rPr>
              <a:t>Внеклассная жизнь</a:t>
            </a: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5715000" y="4038600"/>
            <a:ext cx="3321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cs typeface="Arial" charset="0"/>
              </a:rPr>
              <a:t>Отношения: </a:t>
            </a:r>
          </a:p>
          <a:p>
            <a:pPr algn="ctr"/>
            <a:r>
              <a:rPr lang="ru-RU" b="1">
                <a:solidFill>
                  <a:srgbClr val="008000"/>
                </a:solidFill>
                <a:cs typeface="Arial" charset="0"/>
              </a:rPr>
              <a:t>Учителя –дети -родители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554413" y="6100763"/>
            <a:ext cx="1577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8000"/>
                </a:solidFill>
                <a:cs typeface="Arial" charset="0"/>
              </a:rPr>
              <a:t> Выбор УМК</a:t>
            </a:r>
          </a:p>
        </p:txBody>
      </p:sp>
      <p:pic>
        <p:nvPicPr>
          <p:cNvPr id="11272" name="Picture 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24200" y="10668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 Box 24"/>
          <p:cNvSpPr txBox="1">
            <a:spLocks noChangeArrowheads="1"/>
          </p:cNvSpPr>
          <p:nvPr/>
        </p:nvSpPr>
        <p:spPr bwMode="auto">
          <a:xfrm>
            <a:off x="357188" y="1090613"/>
            <a:ext cx="2514600" cy="825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8000"/>
                </a:solidFill>
              </a:rPr>
              <a:t>Определение единых </a:t>
            </a:r>
            <a:r>
              <a:rPr lang="ru-RU" sz="1600" b="1" u="sng">
                <a:solidFill>
                  <a:srgbClr val="008000"/>
                </a:solidFill>
              </a:rPr>
              <a:t>ЦЕЛЕЙ</a:t>
            </a:r>
            <a:r>
              <a:rPr lang="ru-RU" sz="1600" b="1">
                <a:solidFill>
                  <a:srgbClr val="008000"/>
                </a:solidFill>
              </a:rPr>
              <a:t> и задач всего коллектива педагогов</a:t>
            </a:r>
          </a:p>
        </p:txBody>
      </p:sp>
      <p:sp>
        <p:nvSpPr>
          <p:cNvPr id="11274" name="Text Box 25"/>
          <p:cNvSpPr txBox="1">
            <a:spLocks noChangeArrowheads="1"/>
          </p:cNvSpPr>
          <p:nvPr/>
        </p:nvSpPr>
        <p:spPr bwMode="auto">
          <a:xfrm>
            <a:off x="5999163" y="1066800"/>
            <a:ext cx="2965450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b="1">
                <a:solidFill>
                  <a:srgbClr val="008000"/>
                </a:solidFill>
              </a:rPr>
              <a:t>Подбор единого комплекса </a:t>
            </a:r>
            <a:r>
              <a:rPr lang="ru-RU" sz="1600" b="1" u="sng">
                <a:solidFill>
                  <a:srgbClr val="008000"/>
                </a:solidFill>
              </a:rPr>
              <a:t>СРЕДСТВ</a:t>
            </a:r>
            <a:r>
              <a:rPr lang="ru-RU" sz="1600" b="1">
                <a:solidFill>
                  <a:srgbClr val="008000"/>
                </a:solidFill>
              </a:rPr>
              <a:t> (технологии, УМК и т.д.)  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11275" name="Text Box 26"/>
          <p:cNvSpPr txBox="1">
            <a:spLocks noChangeArrowheads="1"/>
          </p:cNvSpPr>
          <p:nvPr/>
        </p:nvSpPr>
        <p:spPr bwMode="auto">
          <a:xfrm>
            <a:off x="2214563" y="4143375"/>
            <a:ext cx="3571875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8000"/>
                </a:solidFill>
              </a:rPr>
              <a:t>Совместно полученный НОВЫЙ ОБРАЗОВАТЕЛЬНЫЙ </a:t>
            </a:r>
            <a:r>
              <a:rPr lang="ru-RU" sz="1600" b="1" u="sng">
                <a:solidFill>
                  <a:srgbClr val="008000"/>
                </a:solidFill>
              </a:rPr>
              <a:t>РЕЗУЛЬТАТ</a:t>
            </a:r>
            <a:r>
              <a:rPr lang="ru-RU" sz="1600" b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11276" name="Text Box 9"/>
          <p:cNvSpPr txBox="1">
            <a:spLocks noChangeArrowheads="1"/>
          </p:cNvSpPr>
          <p:nvPr/>
        </p:nvSpPr>
        <p:spPr bwMode="auto">
          <a:xfrm>
            <a:off x="2438400" y="2147888"/>
            <a:ext cx="39624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cs typeface="Arial" charset="0"/>
              </a:rPr>
              <a:t>Требования к педагогам и детям</a:t>
            </a:r>
          </a:p>
        </p:txBody>
      </p:sp>
      <p:pic>
        <p:nvPicPr>
          <p:cNvPr id="11277" name="Picture 2" descr="http://belylesok-school.pruzhany.by/wp-content/uploads/2012/10/ko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70700" y="2125663"/>
            <a:ext cx="1981200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4" descr="http://svatovo.ws/pic/news/big_6_20115621da7679e7_1257712153_0370010462.jpg"/>
          <p:cNvPicPr>
            <a:picLocks noChangeAspect="1" noChangeArrowheads="1"/>
          </p:cNvPicPr>
          <p:nvPr/>
        </p:nvPicPr>
        <p:blipFill>
          <a:blip r:embed="rId5" cstate="email"/>
          <a:srcRect t="-331"/>
          <a:stretch>
            <a:fillRect/>
          </a:stretch>
        </p:blipFill>
        <p:spPr bwMode="auto">
          <a:xfrm>
            <a:off x="458788" y="4389438"/>
            <a:ext cx="13049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10" descr="http://www.forchel.ru/uploads/posts/2011-03/1301181995_0_1bab3_6199a42b_xl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61163" y="4660900"/>
            <a:ext cx="179387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12" descr="http://snezhka.brnmyyo.edusite.ru/images/plat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79763" y="2738438"/>
            <a:ext cx="225583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4" descr="http://stat21.privet.ru/lr/0c231c3cbb8ba44f4cac8df7eee06818"/>
          <p:cNvPicPr>
            <a:picLocks noChangeAspect="1" noChangeArrowheads="1"/>
          </p:cNvPicPr>
          <p:nvPr/>
        </p:nvPicPr>
        <p:blipFill>
          <a:blip r:embed="rId8" cstate="email"/>
          <a:srcRect t="-7061"/>
          <a:stretch>
            <a:fillRect/>
          </a:stretch>
        </p:blipFill>
        <p:spPr bwMode="auto">
          <a:xfrm>
            <a:off x="357188" y="1839913"/>
            <a:ext cx="1406525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1763713" y="2332038"/>
            <a:ext cx="936625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Line 7"/>
          <p:cNvSpPr>
            <a:spLocks noChangeShapeType="1"/>
          </p:cNvSpPr>
          <p:nvPr/>
        </p:nvSpPr>
        <p:spPr bwMode="auto">
          <a:xfrm flipV="1">
            <a:off x="2143125" y="4954588"/>
            <a:ext cx="590550" cy="5492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4" name="Line 7"/>
          <p:cNvSpPr>
            <a:spLocks noChangeShapeType="1"/>
          </p:cNvSpPr>
          <p:nvPr/>
        </p:nvSpPr>
        <p:spPr bwMode="auto">
          <a:xfrm flipH="1">
            <a:off x="5729288" y="3284538"/>
            <a:ext cx="1031875" cy="3603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Line 7"/>
          <p:cNvSpPr>
            <a:spLocks noChangeShapeType="1"/>
          </p:cNvSpPr>
          <p:nvPr/>
        </p:nvSpPr>
        <p:spPr bwMode="auto">
          <a:xfrm flipH="1">
            <a:off x="5638800" y="2243138"/>
            <a:ext cx="838200" cy="558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7"/>
          <p:cNvSpPr>
            <a:spLocks noChangeShapeType="1"/>
          </p:cNvSpPr>
          <p:nvPr/>
        </p:nvSpPr>
        <p:spPr bwMode="auto">
          <a:xfrm flipH="1" flipV="1">
            <a:off x="5697538" y="4954588"/>
            <a:ext cx="849312" cy="4619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7"/>
          <p:cNvSpPr>
            <a:spLocks noChangeShapeType="1"/>
          </p:cNvSpPr>
          <p:nvPr/>
        </p:nvSpPr>
        <p:spPr bwMode="auto">
          <a:xfrm>
            <a:off x="1998663" y="3360738"/>
            <a:ext cx="677862" cy="2841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1288" name="Picture 18" descr="http://shkola9rzhev.ucoz.ru/fOto/0_8d714_88e7d658_orig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60750" y="4652963"/>
            <a:ext cx="176530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9" name="TextBox 24"/>
          <p:cNvSpPr txBox="1">
            <a:spLocks noChangeArrowheads="1"/>
          </p:cNvSpPr>
          <p:nvPr/>
        </p:nvSpPr>
        <p:spPr bwMode="auto">
          <a:xfrm>
            <a:off x="8643938" y="648811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25" y="714375"/>
            <a:ext cx="4429125" cy="5357813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Основная школа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любящий свой край и свою Родину, </a:t>
            </a: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знающий свой родной язык, уважающий свой народ и духовные традиции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осознающий 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принимающий ценности </a:t>
            </a: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человеческой жизни,</a:t>
            </a:r>
            <a:r>
              <a:rPr lang="ru-RU" sz="1400" b="1" dirty="0" smtClean="0">
                <a:solidFill>
                  <a:srgbClr val="432D2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семьи, гражданского общества,</a:t>
            </a:r>
            <a:r>
              <a:rPr lang="ru-RU" sz="1400" b="1" dirty="0" smtClean="0">
                <a:solidFill>
                  <a:srgbClr val="432D2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многонационального российского народа, человечества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активно и заинтересованно познающий мир, </a:t>
            </a: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осознающий ценность труда, науки и творчества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умеющий учиться, осознающий важность образования и </a:t>
            </a:r>
            <a:r>
              <a:rPr lang="ru-RU" sz="1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самообразования,способный</a:t>
            </a: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применять полученные знания на практике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социально активный,</a:t>
            </a:r>
            <a:r>
              <a:rPr lang="ru-RU" sz="1400" b="1" dirty="0" smtClean="0">
                <a:solidFill>
                  <a:srgbClr val="432D2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уважающий закон и правопорядок</a:t>
            </a:r>
            <a:r>
              <a:rPr lang="ru-RU" sz="1400" b="1" dirty="0" smtClean="0">
                <a:solidFill>
                  <a:srgbClr val="432D2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соизмеряющий свои поступки с нравственными ценностями, осознающий свои обязанности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уважающий других людей; умеющий вести конструктивный диалог, достигать взаимопонимания, сотрудничать для достижения общих результатов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осознанно</a:t>
            </a:r>
            <a:r>
              <a:rPr lang="ru-RU" sz="1400" b="1" dirty="0" smtClean="0">
                <a:solidFill>
                  <a:srgbClr val="432D2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выполняющий правила здорового и безопасного для себя и окружающих образа жизни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ориентирующийся в мире профессий, понимающий значение профессиональной деятельности для человека.</a:t>
            </a:r>
            <a:r>
              <a:rPr lang="ru-RU" sz="1400" dirty="0" smtClean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14375" y="714375"/>
            <a:ext cx="3714750" cy="53578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1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Начальная школа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ru-RU" sz="10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любящий свой народ, свой край и свою Родину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уважающий и принимающий ценности семьи и общества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любознательный, активно и заинтересованно познающий мир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владеющий основами умения учиться, способный к организации собственной деятельности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готовый самостоятельно действовать и отвечать за свои поступки перед семьей и обществом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доброжелательный, умеющий слушать и слышать собеседника,   обосновывать    свою позицию, высказывать  свое мнение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выполняющий правила здорового и безопасного для себя и  окружающих    образа жизни</a:t>
            </a:r>
            <a:r>
              <a:rPr lang="ru-RU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ru-RU" sz="1600" dirty="0">
              <a:solidFill>
                <a:srgbClr val="432D23"/>
              </a:solidFill>
              <a:latin typeface="Cambria" pitchFamily="18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1692275" y="142875"/>
            <a:ext cx="67008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Портреты выпускников 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8720138" y="6488113"/>
            <a:ext cx="423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11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ижний колонтитул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2513" y="6381750"/>
            <a:ext cx="471487" cy="476250"/>
          </a:xfrm>
          <a:noFill/>
        </p:spPr>
        <p:txBody>
          <a:bodyPr/>
          <a:lstStyle/>
          <a:p>
            <a:fld id="{FC49482C-4D9B-4121-8BD6-9CDABA7D56DC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714500" y="428625"/>
            <a:ext cx="678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преемственности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13317" name="Рисунок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000125"/>
            <a:ext cx="28098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 descr="G:\Фото\2014\школа\коллеги\смарт доска\DSC048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50" y="1000125"/>
            <a:ext cx="27622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25" y="3571875"/>
            <a:ext cx="2663825" cy="20002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43250" y="3500438"/>
            <a:ext cx="2857500" cy="21447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313" y="3500438"/>
            <a:ext cx="2786062" cy="20923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00750" y="1000125"/>
            <a:ext cx="2890838" cy="20716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143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D6BCEB-A949-4481-9204-BAD9ECC10183}" type="slidenum">
              <a:rPr lang="ru-RU" smtClean="0"/>
              <a:pPr/>
              <a:t>13</a:t>
            </a:fld>
            <a:endParaRPr lang="ru-RU" smtClean="0"/>
          </a:p>
        </p:txBody>
      </p:sp>
      <p:pic>
        <p:nvPicPr>
          <p:cNvPr id="14340" name="Picture 3" descr="G:\DCIM\108___12\IMG_049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3857625"/>
            <a:ext cx="29511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G:\DCIM\108___12\IMG_04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38" y="3786188"/>
            <a:ext cx="30194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Прямоугольник 9"/>
          <p:cNvSpPr>
            <a:spLocks noChangeArrowheads="1"/>
          </p:cNvSpPr>
          <p:nvPr/>
        </p:nvSpPr>
        <p:spPr bwMode="auto">
          <a:xfrm>
            <a:off x="2000250" y="285750"/>
            <a:ext cx="6143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преемственности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3" y="1285875"/>
            <a:ext cx="3267075" cy="21431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</p:pic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285750" y="1500188"/>
            <a:ext cx="4559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Программа ООП НОО</a:t>
            </a:r>
          </a:p>
          <a:p>
            <a:r>
              <a:rPr lang="ru-RU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Рабочие программы </a:t>
            </a:r>
          </a:p>
          <a:p>
            <a:r>
              <a:rPr lang="ru-RU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Программы  по внеурочной деятельности</a:t>
            </a:r>
          </a:p>
          <a:p>
            <a:r>
              <a:rPr lang="ru-RU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Планы воспитательной работы</a:t>
            </a:r>
          </a:p>
        </p:txBody>
      </p:sp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/>
          <a:lstStyle/>
          <a:p>
            <a:pPr marL="342900" indent="-342900"/>
            <a:r>
              <a:rPr lang="ru-RU" sz="2400" b="1" smtClean="0">
                <a:solidFill>
                  <a:srgbClr val="006666"/>
                </a:solidFill>
              </a:rPr>
              <a:t>Выступления на ШМО, педагогических советах.   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000500"/>
          </a:xfrm>
        </p:spPr>
        <p:txBody>
          <a:bodyPr/>
          <a:lstStyle/>
          <a:p>
            <a:r>
              <a:rPr lang="ru-RU" sz="20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</a:p>
          <a:p>
            <a:r>
              <a:rPr lang="ru-RU" sz="20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Систему оценки учебных достижений младших школьников</a:t>
            </a:r>
          </a:p>
          <a:p>
            <a:r>
              <a:rPr lang="ru-RU" sz="20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Методика использования интерактивных форм в организации учебно-воспитательной деятельности учащихся  в системе ФГОС</a:t>
            </a:r>
          </a:p>
          <a:p>
            <a:r>
              <a:rPr lang="ru-RU" sz="20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Метапредметный урок в системе ФГОС </a:t>
            </a:r>
          </a:p>
          <a:p>
            <a:r>
              <a:rPr lang="ru-RU" sz="20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Метод проектов  на уроках   в системе ФГОС</a:t>
            </a:r>
          </a:p>
          <a:p>
            <a:r>
              <a:rPr lang="ru-RU" sz="20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деятельность. Виды и формы программы дополнительного образования</a:t>
            </a:r>
          </a:p>
          <a:p>
            <a:r>
              <a:rPr lang="ru-RU" sz="20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Формирование универсальных учебных действий (УУД) в начальной школе. </a:t>
            </a:r>
          </a:p>
          <a:p>
            <a:r>
              <a:rPr lang="ru-RU" sz="20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Инновационный подход к контрольно-оценочной деятельности  в начальной школе.  </a:t>
            </a:r>
          </a:p>
          <a:p>
            <a:endParaRPr lang="ru-RU" sz="2000" b="1" smtClean="0">
              <a:solidFill>
                <a:srgbClr val="008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8702675" y="648811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14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1638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6750" y="6245225"/>
            <a:ext cx="400050" cy="476250"/>
          </a:xfrm>
          <a:noFill/>
        </p:spPr>
        <p:txBody>
          <a:bodyPr/>
          <a:lstStyle/>
          <a:p>
            <a:r>
              <a:rPr lang="ru-RU" smtClean="0"/>
              <a:t>15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1428750" y="357188"/>
            <a:ext cx="7185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Совместная методическая работа</a:t>
            </a:r>
          </a:p>
        </p:txBody>
      </p:sp>
      <p:pic>
        <p:nvPicPr>
          <p:cNvPr id="16389" name="Рисунок 8"/>
          <p:cNvPicPr>
            <a:picLocks noChangeAspect="1"/>
          </p:cNvPicPr>
          <p:nvPr/>
        </p:nvPicPr>
        <p:blipFill>
          <a:blip r:embed="rId2" cstate="email"/>
          <a:srcRect l="-221" t="-574"/>
          <a:stretch>
            <a:fillRect/>
          </a:stretch>
        </p:blipFill>
        <p:spPr bwMode="auto">
          <a:xfrm>
            <a:off x="857250" y="1214438"/>
            <a:ext cx="3597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50" y="3759200"/>
            <a:ext cx="3571875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7"/>
          <p:cNvPicPr>
            <a:picLocks noChangeAspect="1"/>
          </p:cNvPicPr>
          <p:nvPr/>
        </p:nvPicPr>
        <p:blipFill>
          <a:blip r:embed="rId4" cstate="email"/>
          <a:srcRect l="-4"/>
          <a:stretch>
            <a:fillRect/>
          </a:stretch>
        </p:blipFill>
        <p:spPr bwMode="auto">
          <a:xfrm>
            <a:off x="4857750" y="1214438"/>
            <a:ext cx="328612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Рисунок 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0" y="3786188"/>
            <a:ext cx="34051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ижний колонтитул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2B195-36FC-4730-966D-22B2A24AB834}" type="slidenum">
              <a:rPr lang="ru-RU" smtClean="0"/>
              <a:pPr/>
              <a:t>16</a:t>
            </a:fld>
            <a:endParaRPr lang="ru-RU" smtClean="0"/>
          </a:p>
        </p:txBody>
      </p:sp>
      <p:pic>
        <p:nvPicPr>
          <p:cNvPr id="17412" name="Рисунок 1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143000"/>
            <a:ext cx="27622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071563" y="285750"/>
            <a:ext cx="7185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Совместная методическая работа</a:t>
            </a:r>
          </a:p>
        </p:txBody>
      </p:sp>
      <p:pic>
        <p:nvPicPr>
          <p:cNvPr id="17414" name="Picture 6" descr="G:\Фото\школа\12-13\Фото  сош 8 2012-2013 уч год\день открытых дверей для дошколят октябрь 2012\P10305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3786188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G:\Фото\школа\12-13\Фото  сош 8 2012-2013 уч год\день открытых дверей для дошколят октябрь 2012\P103059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50" y="3786188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G:\Фото\школа\12-13\Фото  сош 8 2012-2013 уч год\день открытых дверей для дошколят октябрь 2012\P103057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35675" y="3786188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Содержимое 5" descr="IMG_0466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50" y="1143000"/>
            <a:ext cx="27622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Рисунок 21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00750" y="1143000"/>
            <a:ext cx="288131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ижний колонтитул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pic>
        <p:nvPicPr>
          <p:cNvPr id="18435" name="Рисунок 1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1214438"/>
            <a:ext cx="29543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2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63" y="642938"/>
            <a:ext cx="257175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9" descr="M:\Фото\2014\школа\2 класс\мама4\DSCN45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50" y="3714750"/>
            <a:ext cx="29511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19"/>
          <p:cNvSpPr>
            <a:spLocks noChangeArrowheads="1"/>
          </p:cNvSpPr>
          <p:nvPr/>
        </p:nvSpPr>
        <p:spPr bwMode="auto">
          <a:xfrm>
            <a:off x="2000250" y="0"/>
            <a:ext cx="5170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</a:p>
        </p:txBody>
      </p:sp>
      <p:pic>
        <p:nvPicPr>
          <p:cNvPr id="18439" name="Picture 18" descr="G:\Фото\школа\12-13\1 КЛАСС\сочи 1 кл\мама, папа и я-спортивная семья\IMG_20130427_1115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642938"/>
            <a:ext cx="26352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20" descr="F:\DCIM\111___02\IMG_011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5" y="4714875"/>
            <a:ext cx="2508250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8702675" y="648811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17</a:t>
            </a:r>
          </a:p>
        </p:txBody>
      </p:sp>
      <p:pic>
        <p:nvPicPr>
          <p:cNvPr id="18442" name="Рисунок 28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7188" y="2643188"/>
            <a:ext cx="25717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Рисунок 16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86500" y="2643188"/>
            <a:ext cx="2500313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3" descr="G:\Фото\2014\школа\2 класс\декабрь шашки\DSCN465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57938" y="4643438"/>
            <a:ext cx="24288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ижний колонтитул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CFBD26-D2FE-407F-B5FA-532ECDB80173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785938" y="285750"/>
            <a:ext cx="7185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Совместная методическая работа</a:t>
            </a:r>
          </a:p>
        </p:txBody>
      </p:sp>
      <p:pic>
        <p:nvPicPr>
          <p:cNvPr id="19461" name="Рисунок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214438"/>
            <a:ext cx="25717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1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63" y="3643313"/>
            <a:ext cx="2643187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25" y="1214438"/>
            <a:ext cx="2643188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6" descr="F:\DCIM\111___02\IMG_011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371475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Рисунок 14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57563" y="3714750"/>
            <a:ext cx="26654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Рисунок 15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43625" y="1143000"/>
            <a:ext cx="26638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214437"/>
          </a:xfrm>
        </p:spPr>
        <p:txBody>
          <a:bodyPr/>
          <a:lstStyle/>
          <a:p>
            <a:r>
              <a:rPr lang="ru-RU" sz="2800" b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Готовность педагогов к введению</a:t>
            </a:r>
            <a:br>
              <a:rPr lang="ru-RU" sz="2800" b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ФГОС НОО  </a:t>
            </a:r>
            <a:r>
              <a:rPr lang="ru-RU" sz="3600" b="1" smtClean="0">
                <a:latin typeface="Garamond" pitchFamily="18" charset="0"/>
              </a:rPr>
              <a:t/>
            </a:r>
            <a:br>
              <a:rPr lang="ru-RU" sz="3600" b="1" smtClean="0">
                <a:latin typeface="Garamond" pitchFamily="18" charset="0"/>
              </a:rPr>
            </a:br>
            <a:endParaRPr lang="ru-RU" sz="3600" b="1" smtClean="0">
              <a:latin typeface="Garamond" pitchFamily="18" charset="0"/>
            </a:endParaRPr>
          </a:p>
        </p:txBody>
      </p:sp>
      <p:sp>
        <p:nvSpPr>
          <p:cNvPr id="2048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6505F1-0124-49A9-88DE-EDD5CD4EBC11}" type="slidenum">
              <a:rPr lang="ru-RU" smtClean="0"/>
              <a:pPr/>
              <a:t>19</a:t>
            </a:fld>
            <a:endParaRPr lang="ru-RU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00100" y="1357298"/>
          <a:ext cx="707236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25538"/>
            <a:ext cx="7453313" cy="4727575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  <a:defRPr/>
            </a:pPr>
            <a:r>
              <a:rPr lang="ru-RU" sz="36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   «От того, как будет устроена школьная действительность, какой будет система отношений школы и общества, насколько интеллектуальным и современным мы сможем сделать     общее образование, зависит благосостояние… всех будущих поколений.  Именно поэтому инициатива «Наша новая школа» должна стать делом всего нашего общества.»</a:t>
            </a:r>
          </a:p>
          <a:p>
            <a:pPr>
              <a:buFontTx/>
              <a:buNone/>
              <a:defRPr/>
            </a:pPr>
            <a:r>
              <a:rPr lang="ru-RU" sz="36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							Д.А.Медведев</a:t>
            </a:r>
            <a:endParaRPr lang="ru-RU" sz="36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>
                <a:solidFill>
                  <a:srgbClr val="006666"/>
                </a:solidFill>
              </a:rPr>
              <a:t>Шмарова М.В,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831263" y="62865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>
          <a:xfrm>
            <a:off x="500034" y="357166"/>
            <a:ext cx="8229600" cy="928686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32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3200" b="1" cap="all" dirty="0" err="1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32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№8 г. </a:t>
            </a:r>
            <a:r>
              <a:rPr lang="ru-RU" sz="3200" b="1" cap="all" dirty="0" err="1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поронайска</a:t>
            </a:r>
            <a:endParaRPr lang="ru-RU" sz="3200" b="1" kern="0" dirty="0">
              <a:ln>
                <a:prstDash val="solid"/>
              </a:ln>
              <a:solidFill>
                <a:schemeClr val="accent5">
                  <a:lumMod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5936" y="2276872"/>
            <a:ext cx="4663559" cy="2869280"/>
          </a:xfrm>
          <a:prstGeom prst="rect">
            <a:avLst/>
          </a:prstGeom>
          <a:noFill/>
        </p:spPr>
        <p:txBody>
          <a:bodyPr wrap="none">
            <a:prstTxWarp prst="textCurve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28700" b="1" dirty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Times New Roman" pitchFamily="18" charset="0"/>
                <a:cs typeface="Times New Roman" pitchFamily="18" charset="0"/>
              </a:rPr>
              <a:t>          Спасибо </a:t>
            </a:r>
          </a:p>
          <a:p>
            <a:pPr>
              <a:defRPr/>
            </a:pPr>
            <a:r>
              <a:rPr lang="ru-RU" sz="28700" b="1" dirty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Times New Roman" pitchFamily="18" charset="0"/>
                <a:cs typeface="Times New Roman" pitchFamily="18" charset="0"/>
              </a:rPr>
              <a:t>        за внимание!</a:t>
            </a:r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BC8F21-7D8F-4194-A66B-1237CC4A5D2A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6666"/>
                </a:solidFill>
              </a:rPr>
              <a:t>Переход на ФГОС ООО</a:t>
            </a:r>
          </a:p>
        </p:txBody>
      </p:sp>
      <p:sp>
        <p:nvSpPr>
          <p:cNvPr id="3075" name="AutoShap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229600" cy="5111750"/>
          </a:xfrm>
          <a:solidFill>
            <a:srgbClr val="FFFF00">
              <a:alpha val="0"/>
            </a:srgbClr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 первого сентября 2015 года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будет осуществлен переход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на ФГОС основного общего образования  образовательных учреждений</a:t>
            </a:r>
          </a:p>
          <a:p>
            <a:pPr marL="0" indent="0" algn="ctr" eaLnBrk="1" hangingPunct="1">
              <a:buFontTx/>
              <a:buNone/>
              <a:defRPr/>
            </a:pPr>
            <a:endParaRPr lang="ru-RU" b="1" dirty="0" smtClean="0">
              <a:solidFill>
                <a:srgbClr val="008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664" y="3649184"/>
            <a:ext cx="2304256" cy="2160240"/>
          </a:xfrm>
          <a:prstGeom prst="roundRect">
            <a:avLst/>
          </a:prstGeom>
          <a:solidFill>
            <a:srgbClr val="92D050">
              <a:alpha val="47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Федеральный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государственный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образовательный стандарт </a:t>
            </a:r>
            <a:r>
              <a:rPr lang="ru-RU" b="1" dirty="0">
                <a:solidFill>
                  <a:srgbClr val="CC3300"/>
                </a:solidFill>
                <a:latin typeface="Times New Roman" pitchFamily="18" charset="0"/>
              </a:rPr>
              <a:t>начального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общего образования </a:t>
            </a:r>
          </a:p>
        </p:txBody>
      </p:sp>
      <p:pic>
        <p:nvPicPr>
          <p:cNvPr id="410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7038" y="3649663"/>
            <a:ext cx="2433637" cy="2332037"/>
          </a:xfrm>
          <a:prstGeom prst="rect">
            <a:avLst/>
          </a:prstGeom>
          <a:solidFill>
            <a:srgbClr val="92D05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Прямоугольник 1"/>
          <p:cNvSpPr>
            <a:spLocks noChangeArrowheads="1"/>
          </p:cNvSpPr>
          <p:nvPr/>
        </p:nvSpPr>
        <p:spPr bwMode="auto">
          <a:xfrm>
            <a:off x="5853113" y="3836988"/>
            <a:ext cx="1887537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002060"/>
                </a:solidFill>
                <a:latin typeface="Times New Roman" pitchFamily="18" charset="0"/>
              </a:rPr>
              <a:t>Федеральный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2060"/>
                </a:solidFill>
                <a:latin typeface="Times New Roman" pitchFamily="18" charset="0"/>
              </a:rPr>
              <a:t>государственный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002060"/>
                </a:solidFill>
                <a:latin typeface="Times New Roman" pitchFamily="18" charset="0"/>
              </a:rPr>
              <a:t>образовательный стандарт </a:t>
            </a:r>
            <a:r>
              <a:rPr lang="ru-RU" b="1">
                <a:solidFill>
                  <a:srgbClr val="CC3300"/>
                </a:solidFill>
                <a:latin typeface="Times New Roman" pitchFamily="18" charset="0"/>
              </a:rPr>
              <a:t>основного</a:t>
            </a:r>
            <a:r>
              <a:rPr lang="ru-RU" b="1">
                <a:solidFill>
                  <a:srgbClr val="432D23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</a:rPr>
              <a:t>общего образования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210599" y="4297256"/>
            <a:ext cx="1296144" cy="864096"/>
          </a:xfrm>
          <a:prstGeom prst="rightArrow">
            <a:avLst/>
          </a:prstGeom>
          <a:solidFill>
            <a:srgbClr val="FFC000">
              <a:alpha val="7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6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Шмарова М.В,</a:t>
            </a:r>
          </a:p>
        </p:txBody>
      </p:sp>
      <p:sp>
        <p:nvSpPr>
          <p:cNvPr id="4107" name="TextBox 8"/>
          <p:cNvSpPr txBox="1">
            <a:spLocks noChangeArrowheads="1"/>
          </p:cNvSpPr>
          <p:nvPr/>
        </p:nvSpPr>
        <p:spPr bwMode="auto">
          <a:xfrm>
            <a:off x="8831263" y="64881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b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свете ФГОС преемственность в обучении находится совершенно  на  новом уровне.</a:t>
            </a:r>
          </a:p>
          <a:p>
            <a:r>
              <a:rPr 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Стандарт – это средство обеспечения стабильности качества образования, его постоянного воспроизводства и развития. </a:t>
            </a:r>
          </a:p>
          <a:p>
            <a:endParaRPr lang="ru-RU" smtClean="0"/>
          </a:p>
        </p:txBody>
      </p:sp>
      <p:sp>
        <p:nvSpPr>
          <p:cNvPr id="51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86825" y="6381750"/>
            <a:ext cx="257175" cy="476250"/>
          </a:xfrm>
          <a:noFill/>
        </p:spPr>
        <p:txBody>
          <a:bodyPr/>
          <a:lstStyle/>
          <a:p>
            <a:fld id="{C39EAD52-FB0C-4DA7-B860-2CFFFF97DC07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125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b="1" smtClean="0">
                <a:solidFill>
                  <a:srgbClr val="006666"/>
                </a:solidFill>
              </a:rPr>
              <a:t>Шмарова М.В,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Цель: обеспечение постепенного и успешного перехода учащихся  из начальной в основную школу в условиях введения ФГОС ООО.</a:t>
            </a:r>
          </a:p>
          <a:p>
            <a:pPr marL="0" indent="0">
              <a:buFontTx/>
              <a:buNone/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Сформировать основные проблемы преемственности начальной и основной школы. 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Изучить теоретический материал и внедрить в практику.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Разработать практические рекомендации в помощь учителям-предметникам.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14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279107-5727-407A-9798-29FB0D6247F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148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b="1" smtClean="0">
                <a:solidFill>
                  <a:srgbClr val="006666"/>
                </a:solidFill>
              </a:rPr>
              <a:t>Шмарова М.В,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основе ФГОС лежит принцип:</a:t>
            </a:r>
            <a:r>
              <a:rPr lang="ru-RU" sz="3200" b="1" i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3850" y="1484313"/>
            <a:ext cx="8064500" cy="5189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Единство  преемственности и </a:t>
            </a:r>
            <a:r>
              <a:rPr lang="ru-RU" sz="2400" b="1" kern="0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инновационности</a:t>
            </a:r>
            <a:r>
              <a:rPr lang="ru-RU" sz="2400" b="1" kern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266700" indent="-18097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преемственность </a:t>
            </a:r>
            <a:r>
              <a:rPr lang="ru-RU" sz="2400" b="1" kern="0" dirty="0">
                <a:solidFill>
                  <a:srgbClr val="006600"/>
                </a:solidFill>
              </a:rPr>
              <a:t>развивает многие идеи, реализованные (или декларированные) в предшествующих проектах образовательных стандартов (или их аналогах);</a:t>
            </a: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ru-RU" sz="24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обеспечивает  преемственность</a:t>
            </a:r>
            <a:r>
              <a:rPr lang="ru-RU" sz="2400" b="1" kern="0" dirty="0">
                <a:solidFill>
                  <a:srgbClr val="006600"/>
                </a:solidFill>
              </a:rPr>
              <a:t>,  как ступеней общего образования, так и всей системы основных   образовательных  программ  - от дошкольных   до профессиональных.</a:t>
            </a:r>
          </a:p>
          <a:p>
            <a:pPr marL="266700" indent="-180975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6600"/>
                </a:solidFill>
              </a:rPr>
              <a:t>преемственность требований к структуре основных образовательных программ начального и основного общего образования;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ru-RU" sz="2400" b="1" kern="0" dirty="0">
              <a:solidFill>
                <a:srgbClr val="006600"/>
              </a:solidFill>
            </a:endParaRPr>
          </a:p>
          <a:p>
            <a:pPr>
              <a:defRPr/>
            </a:pP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7172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b="1" smtClean="0">
                <a:solidFill>
                  <a:srgbClr val="006666"/>
                </a:solidFill>
              </a:rPr>
              <a:t>Шмарова М.В,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4463"/>
            <a:ext cx="9144000" cy="83661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6666"/>
                </a:solidFill>
              </a:rPr>
              <a:t>ОТСУТСТВИЕ преемственности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7963" y="5468938"/>
            <a:ext cx="3932237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299410"/>
                </a:solidFill>
              </a:rPr>
              <a:t>Мы вам подготовили таких замечательных детей, а вы…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08625" y="5457825"/>
            <a:ext cx="3311525" cy="706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B050"/>
                </a:solidFill>
              </a:rPr>
              <a:t>Ваши дети ничего не знают и не умеют!!!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84163" y="1076325"/>
            <a:ext cx="2592387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299410"/>
                </a:solidFill>
              </a:rPr>
              <a:t>Учитель</a:t>
            </a:r>
          </a:p>
          <a:p>
            <a:pPr algn="ctr"/>
            <a:r>
              <a:rPr lang="ru-RU" sz="2000" b="1">
                <a:solidFill>
                  <a:srgbClr val="299410"/>
                </a:solidFill>
              </a:rPr>
              <a:t> начальной школы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0" y="1122363"/>
            <a:ext cx="245745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B050"/>
                </a:solidFill>
              </a:rPr>
              <a:t>Учитель </a:t>
            </a:r>
          </a:p>
          <a:p>
            <a:pPr algn="ctr"/>
            <a:r>
              <a:rPr lang="ru-RU" sz="2000" b="1">
                <a:solidFill>
                  <a:srgbClr val="00B050"/>
                </a:solidFill>
              </a:rPr>
              <a:t>основной школы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3924300" y="2560638"/>
            <a:ext cx="1257300" cy="3540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4121150" y="4397375"/>
            <a:ext cx="1155700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 flipV="1">
            <a:off x="4076700" y="3581400"/>
            <a:ext cx="13668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3352800" y="3068638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Содержание</a:t>
            </a:r>
          </a:p>
        </p:txBody>
      </p:sp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3657600" y="210978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Цели</a:t>
            </a:r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3419475" y="3933825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Технологии</a:t>
            </a:r>
          </a:p>
        </p:txBody>
      </p:sp>
      <p:pic>
        <p:nvPicPr>
          <p:cNvPr id="8205" name="Picture 16" descr="STR 67-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5263" y="1916113"/>
            <a:ext cx="23796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" descr="http://900igr.net/datas/chelovek/Professii-4.files/0007-007-Uchite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773238"/>
            <a:ext cx="1906588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b="1" smtClean="0">
                <a:solidFill>
                  <a:srgbClr val="006666"/>
                </a:solidFill>
              </a:rPr>
              <a:t>Шмарова М.В,</a:t>
            </a:r>
          </a:p>
        </p:txBody>
      </p:sp>
      <p:sp>
        <p:nvSpPr>
          <p:cNvPr id="8208" name="TextBox 15"/>
          <p:cNvSpPr txBox="1">
            <a:spLocks noChangeArrowheads="1"/>
          </p:cNvSpPr>
          <p:nvPr/>
        </p:nvSpPr>
        <p:spPr bwMode="auto">
          <a:xfrm>
            <a:off x="8786813" y="635793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7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3200" b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Система непрерывного образования</a:t>
            </a:r>
            <a:r>
              <a:rPr lang="ru-RU" smtClean="0"/>
              <a:t> </a:t>
            </a:r>
          </a:p>
        </p:txBody>
      </p:sp>
      <p:sp>
        <p:nvSpPr>
          <p:cNvPr id="921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3950" y="6381750"/>
            <a:ext cx="400050" cy="476250"/>
          </a:xfrm>
          <a:noFill/>
        </p:spPr>
        <p:txBody>
          <a:bodyPr/>
          <a:lstStyle/>
          <a:p>
            <a:fld id="{B885FBCA-77BD-47FB-AF60-C8DB1AFE290F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9220" name="Нижний колонтитул 3"/>
          <p:cNvSpPr txBox="1">
            <a:spLocks/>
          </p:cNvSpPr>
          <p:nvPr/>
        </p:nvSpPr>
        <p:spPr bwMode="auto">
          <a:xfrm>
            <a:off x="3214688" y="61436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6666"/>
                </a:solidFill>
              </a:rPr>
              <a:t>Шмарова М.В,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1000108"/>
          <a:ext cx="785818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ФГОС – новая парадигма отечественного образования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Начальная школа – первичные навыки самостоятельного поиска знаний; </a:t>
            </a:r>
          </a:p>
          <a:p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Основная школа – самостоятельная навигация по освоенным предметным знаниям при решении конкретных задач;</a:t>
            </a:r>
          </a:p>
          <a:p>
            <a:r>
              <a:rPr lang="ru-RU" sz="24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Старшая школа – применение полученных знаний в учебной, проектной и учебно-исследовательской деятельности на предпрофессиональном уровне подготовки.</a:t>
            </a:r>
          </a:p>
          <a:p>
            <a:endParaRPr lang="ru-RU" sz="2400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b="1" smtClean="0">
                <a:solidFill>
                  <a:srgbClr val="006666"/>
                </a:solidFill>
              </a:rPr>
              <a:t>Шмарова М.В</a:t>
            </a:r>
            <a:endParaRPr lang="ru-RU" smtClean="0"/>
          </a:p>
        </p:txBody>
      </p:sp>
      <p:sp>
        <p:nvSpPr>
          <p:cNvPr id="1024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60674-9D47-4087-9BEA-590737C013C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чебная">
  <a:themeElements>
    <a:clrScheme name="Учебн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Учебн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Учебная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Учебная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Учебная</Template>
  <TotalTime>4455</TotalTime>
  <Words>747</Words>
  <Application>Microsoft Office PowerPoint</Application>
  <PresentationFormat>Экран (4:3)</PresentationFormat>
  <Paragraphs>141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Tahoma</vt:lpstr>
      <vt:lpstr>Cambria</vt:lpstr>
      <vt:lpstr>Garamond</vt:lpstr>
      <vt:lpstr>Учебная</vt:lpstr>
      <vt:lpstr> МБОУ Сош №8 г. поронайска</vt:lpstr>
      <vt:lpstr>Слайд 2</vt:lpstr>
      <vt:lpstr>Переход на ФГОС ООО</vt:lpstr>
      <vt:lpstr>ФГОС</vt:lpstr>
      <vt:lpstr>Слайд 5</vt:lpstr>
      <vt:lpstr>В основе ФГОС лежит принцип: </vt:lpstr>
      <vt:lpstr>ОТСУТСТВИЕ преемственности</vt:lpstr>
      <vt:lpstr>Система непрерывного образования </vt:lpstr>
      <vt:lpstr>ФГОС – новая парадигма отечественного образования</vt:lpstr>
      <vt:lpstr>Построение единой образовательной среды </vt:lpstr>
      <vt:lpstr>Слайд 11</vt:lpstr>
      <vt:lpstr>Слайд 12</vt:lpstr>
      <vt:lpstr>Слайд 13</vt:lpstr>
      <vt:lpstr>Выступления на ШМО, педагогических советах.   </vt:lpstr>
      <vt:lpstr>Слайд 15</vt:lpstr>
      <vt:lpstr>Слайд 16</vt:lpstr>
      <vt:lpstr>Слайд 17</vt:lpstr>
      <vt:lpstr>Слайд 18</vt:lpstr>
      <vt:lpstr>Готовность педагогов к введению ФГОС НОО  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Интегральная технология обучения</dc:title>
  <dc:creator>Бадажкова</dc:creator>
  <cp:lastModifiedBy>MARINA</cp:lastModifiedBy>
  <cp:revision>238</cp:revision>
  <dcterms:created xsi:type="dcterms:W3CDTF">2010-02-22T03:45:28Z</dcterms:created>
  <dcterms:modified xsi:type="dcterms:W3CDTF">2015-01-04T06:19:45Z</dcterms:modified>
</cp:coreProperties>
</file>