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5" r:id="rId1"/>
  </p:sldMasterIdLst>
  <p:notesMasterIdLst>
    <p:notesMasterId r:id="rId11"/>
  </p:notesMasterIdLst>
  <p:sldIdLst>
    <p:sldId id="27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A50021"/>
    <a:srgbClr val="9900FF"/>
    <a:srgbClr val="FF00FF"/>
    <a:srgbClr val="0000CC"/>
    <a:srgbClr val="660066"/>
    <a:srgbClr val="CC0099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8" d="100"/>
          <a:sy n="98" d="100"/>
        </p:scale>
        <p:origin x="-90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"/>
    </p:cViewPr>
  </p:sorterViewPr>
  <p:notesViewPr>
    <p:cSldViewPr>
      <p:cViewPr varScale="1">
        <p:scale>
          <a:sx n="44" d="100"/>
          <a:sy n="44" d="100"/>
        </p:scale>
        <p:origin x="-1410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ru-RU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2BAC83C-46C5-4B6D-9510-2C616DBED45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75ED34-3036-44EC-A319-8E42E5809F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8151F-36AF-4B37-A46F-7D0FF04ED0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A5D9F-4307-427E-9C0C-07529DADE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861BAC2-50EE-47EC-BD16-59E698DB7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AF-5B60-4DDF-8F09-1B64A7166B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E6C5-3DDB-4614-AB39-91E508C3DA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D417A0-A047-445D-A685-229EFCDA445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76F2D-E359-496C-B567-21F3D959ED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67C2F-D68D-4D50-81DF-255B5C4DE2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4D434-8BE2-452D-B1EC-52E7CE026B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1C024-3E43-4615-ACD3-1F3C8C387C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A2E4FCC-B8BB-400D-8189-B84BC41F47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10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81075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/>
              <a:t>Разнообразие животных</a:t>
            </a:r>
            <a:br>
              <a:rPr lang="ru-RU" sz="4800" dirty="0"/>
            </a:br>
            <a:endParaRPr lang="ru-RU" sz="4800" dirty="0"/>
          </a:p>
        </p:txBody>
      </p:sp>
      <p:pic>
        <p:nvPicPr>
          <p:cNvPr id="6" name="Рисунок 5" descr="cats003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61611">
            <a:off x="168443" y="1825547"/>
            <a:ext cx="1904989" cy="1785950"/>
          </a:xfrm>
          <a:prstGeom prst="rect">
            <a:avLst/>
          </a:prstGeom>
        </p:spPr>
      </p:pic>
      <p:pic>
        <p:nvPicPr>
          <p:cNvPr id="7" name="Рисунок 6" descr="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0163">
            <a:off x="7358082" y="1643050"/>
            <a:ext cx="1650994" cy="2014631"/>
          </a:xfrm>
          <a:prstGeom prst="rect">
            <a:avLst/>
          </a:prstGeom>
        </p:spPr>
      </p:pic>
      <p:pic>
        <p:nvPicPr>
          <p:cNvPr id="8" name="Рисунок 7" descr="21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142852"/>
            <a:ext cx="1166794" cy="875096"/>
          </a:xfrm>
          <a:prstGeom prst="rect">
            <a:avLst/>
          </a:prstGeom>
        </p:spPr>
      </p:pic>
      <p:pic>
        <p:nvPicPr>
          <p:cNvPr id="9" name="Рисунок 8" descr="A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500042"/>
            <a:ext cx="731520" cy="548640"/>
          </a:xfrm>
          <a:prstGeom prst="rect">
            <a:avLst/>
          </a:prstGeom>
        </p:spPr>
      </p:pic>
      <p:pic>
        <p:nvPicPr>
          <p:cNvPr id="10" name="Рисунок 9" descr="A0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12486">
            <a:off x="5204049" y="2654751"/>
            <a:ext cx="1893471" cy="1420103"/>
          </a:xfrm>
          <a:prstGeom prst="rect">
            <a:avLst/>
          </a:prstGeom>
        </p:spPr>
      </p:pic>
      <p:pic>
        <p:nvPicPr>
          <p:cNvPr id="11" name="Рисунок 10" descr="ANIM_0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4175544"/>
            <a:ext cx="2666992" cy="2000244"/>
          </a:xfrm>
          <a:prstGeom prst="rect">
            <a:avLst/>
          </a:prstGeom>
        </p:spPr>
      </p:pic>
      <p:pic>
        <p:nvPicPr>
          <p:cNvPr id="12" name="Рисунок 11" descr="Дельфинчик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459906">
            <a:off x="7092077" y="4744649"/>
            <a:ext cx="1714479" cy="1285859"/>
          </a:xfrm>
          <a:prstGeom prst="rect">
            <a:avLst/>
          </a:prstGeom>
        </p:spPr>
      </p:pic>
      <p:pic>
        <p:nvPicPr>
          <p:cNvPr id="13" name="Рисунок 12" descr="CH689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68970">
            <a:off x="3214678" y="4572008"/>
            <a:ext cx="3100382" cy="1968496"/>
          </a:xfrm>
          <a:prstGeom prst="rect">
            <a:avLst/>
          </a:prstGeom>
        </p:spPr>
      </p:pic>
      <p:pic>
        <p:nvPicPr>
          <p:cNvPr id="14" name="Рисунок 13" descr="A04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337206">
            <a:off x="2285984" y="1857364"/>
            <a:ext cx="2635251" cy="1976438"/>
          </a:xfrm>
          <a:prstGeom prst="rect">
            <a:avLst/>
          </a:prstGeom>
        </p:spPr>
      </p:pic>
      <p:pic>
        <p:nvPicPr>
          <p:cNvPr id="15" name="Рисунок 14" descr="Белый медвеДёнок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43834" y="142852"/>
            <a:ext cx="1234143" cy="87787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38600" y="243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ПРИЗНАКИ: 6 ног</a:t>
            </a:r>
            <a:endParaRPr lang="ru-RU" sz="2400">
              <a:solidFill>
                <a:srgbClr val="660066"/>
              </a:solidFill>
              <a:latin typeface="Comic Sans MS" pitchFamily="66" charset="0"/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286380" y="5000636"/>
          <a:ext cx="800100" cy="838200"/>
        </p:xfrm>
        <a:graphic>
          <a:graphicData uri="http://schemas.openxmlformats.org/presentationml/2006/ole">
            <p:oleObj spid="_x0000_s15366" name="Photo Editor Photo" r:id="rId3" imgW="400000" imgH="419048" progId="MSPhotoEd.3">
              <p:embed/>
            </p:oleObj>
          </a:graphicData>
        </a:graphic>
      </p:graphicFrame>
      <p:pic>
        <p:nvPicPr>
          <p:cNvPr id="15367" name="Picture 7" descr="бабоч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4495800"/>
            <a:ext cx="2171700" cy="1701800"/>
          </a:xfrm>
          <a:prstGeom prst="rect">
            <a:avLst/>
          </a:prstGeom>
          <a:noFill/>
        </p:spPr>
      </p:pic>
      <p:pic>
        <p:nvPicPr>
          <p:cNvPr id="15368" name="Picture 8" descr="пчел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895600"/>
            <a:ext cx="1895475" cy="1466850"/>
          </a:xfrm>
          <a:prstGeom prst="rect">
            <a:avLst/>
          </a:prstGeom>
          <a:noFill/>
        </p:spPr>
      </p:pic>
      <p:pic>
        <p:nvPicPr>
          <p:cNvPr id="15369" name="Picture 9" descr="стрекоз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495800"/>
            <a:ext cx="2057400" cy="1676400"/>
          </a:xfrm>
          <a:prstGeom prst="rect">
            <a:avLst/>
          </a:prstGeom>
          <a:noFill/>
        </p:spPr>
      </p:pic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2819400" y="1524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НАСЕКОМЫЕ</a:t>
            </a:r>
          </a:p>
        </p:txBody>
      </p:sp>
      <p:pic>
        <p:nvPicPr>
          <p:cNvPr id="12" name="Рисунок 11" descr="A03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15140" y="3071810"/>
            <a:ext cx="1580206" cy="1185155"/>
          </a:xfrm>
          <a:prstGeom prst="rect">
            <a:avLst/>
          </a:prstGeom>
        </p:spPr>
      </p:pic>
      <p:pic>
        <p:nvPicPr>
          <p:cNvPr id="13" name="Рисунок 12" descr="A03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33" y="4929198"/>
            <a:ext cx="1777995" cy="1333496"/>
          </a:xfrm>
          <a:prstGeom prst="rect">
            <a:avLst/>
          </a:prstGeom>
        </p:spPr>
      </p:pic>
      <p:pic>
        <p:nvPicPr>
          <p:cNvPr id="14" name="Рисунок 13" descr="Бабочк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1928802"/>
            <a:ext cx="3000364" cy="2250273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352800" y="2514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ПРИЗНАКИ: сухие чешуйки</a:t>
            </a:r>
            <a:endParaRPr lang="ru-RU" sz="240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2535" name="Picture 7" descr="змея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876800"/>
            <a:ext cx="1743075" cy="1028700"/>
          </a:xfrm>
          <a:prstGeom prst="rect">
            <a:avLst/>
          </a:prstGeom>
          <a:noFill/>
        </p:spPr>
      </p:pic>
      <p:pic>
        <p:nvPicPr>
          <p:cNvPr id="22536" name="Picture 8" descr="зме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1752600" cy="1117600"/>
          </a:xfrm>
          <a:prstGeom prst="rect">
            <a:avLst/>
          </a:prstGeom>
          <a:noFill/>
        </p:spPr>
      </p:pic>
      <p:pic>
        <p:nvPicPr>
          <p:cNvPr id="22537" name="Picture 9" descr="змея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4876800"/>
            <a:ext cx="1762125" cy="1066800"/>
          </a:xfrm>
          <a:prstGeom prst="rect">
            <a:avLst/>
          </a:prstGeom>
          <a:noFill/>
        </p:spPr>
      </p:pic>
      <p:pic>
        <p:nvPicPr>
          <p:cNvPr id="22538" name="Picture 10" descr="черепах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124200"/>
            <a:ext cx="1743075" cy="1066800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819400" y="1524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ПРЕСМЫКАЮЩИЕСЯ</a:t>
            </a:r>
          </a:p>
        </p:txBody>
      </p:sp>
      <p:pic>
        <p:nvPicPr>
          <p:cNvPr id="12" name="Рисунок 11" descr="0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143116"/>
            <a:ext cx="2109787" cy="1785929"/>
          </a:xfrm>
          <a:prstGeom prst="rect">
            <a:avLst/>
          </a:prstGeom>
        </p:spPr>
      </p:pic>
      <p:pic>
        <p:nvPicPr>
          <p:cNvPr id="13" name="Рисунок 12" descr="CH689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58" y="4786322"/>
            <a:ext cx="2650322" cy="168274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590800" y="2438400"/>
            <a:ext cx="6400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ПРИЗНАКИ: скользкая чешуя, плавники, жабры</a:t>
            </a:r>
            <a:endParaRPr lang="ru-RU" sz="240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3559" name="Picture 7" descr="image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214686"/>
            <a:ext cx="2336800" cy="1543050"/>
          </a:xfrm>
          <a:prstGeom prst="rect">
            <a:avLst/>
          </a:prstGeom>
          <a:noFill/>
        </p:spPr>
      </p:pic>
      <p:pic>
        <p:nvPicPr>
          <p:cNvPr id="23560" name="Picture 8" descr="image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5072074"/>
            <a:ext cx="2286000" cy="1524000"/>
          </a:xfrm>
          <a:prstGeom prst="rect">
            <a:avLst/>
          </a:prstGeom>
          <a:noFill/>
        </p:spPr>
      </p:pic>
      <p:pic>
        <p:nvPicPr>
          <p:cNvPr id="23561" name="Picture 9" descr="image0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3643314"/>
            <a:ext cx="2476500" cy="1500188"/>
          </a:xfrm>
          <a:prstGeom prst="rect">
            <a:avLst/>
          </a:prstGeom>
          <a:noFill/>
        </p:spPr>
      </p:pic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819400" y="1524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РЫБЫ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810000" y="2438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ПРИЗНАКИ: голая кожа</a:t>
            </a:r>
            <a:endParaRPr lang="ru-RU" sz="240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4583" name="Picture 7" descr="жа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676" y="2285992"/>
            <a:ext cx="3550040" cy="2276483"/>
          </a:xfrm>
          <a:prstGeom prst="rect">
            <a:avLst/>
          </a:prstGeom>
          <a:noFill/>
        </p:spPr>
      </p:pic>
      <p:pic>
        <p:nvPicPr>
          <p:cNvPr id="24584" name="Picture 8" descr="крокоди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714884"/>
            <a:ext cx="2209800" cy="1409700"/>
          </a:xfrm>
          <a:prstGeom prst="rect">
            <a:avLst/>
          </a:prstGeom>
          <a:noFill/>
        </p:spPr>
      </p:pic>
      <p:pic>
        <p:nvPicPr>
          <p:cNvPr id="24585" name="Picture 9" descr="семиреченски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3124200"/>
            <a:ext cx="2971792" cy="1352550"/>
          </a:xfrm>
          <a:prstGeom prst="rect">
            <a:avLst/>
          </a:prstGeom>
          <a:noFill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500166" y="4643446"/>
            <a:ext cx="15716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A50021"/>
                </a:solidFill>
              </a:rPr>
              <a:t>жаба ага</a:t>
            </a:r>
            <a:endParaRPr lang="ru-RU" sz="2400" dirty="0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000496" y="6172200"/>
            <a:ext cx="150019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>
                <a:solidFill>
                  <a:srgbClr val="A50021"/>
                </a:solidFill>
              </a:rPr>
              <a:t>крокодил</a:t>
            </a:r>
            <a:endParaRPr lang="ru-RU" sz="2400" dirty="0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781800" y="43434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семиреченский лягушкозуб</a:t>
            </a:r>
            <a:endParaRPr lang="ru-RU" sz="2400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2819400" y="1524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ЗЕМНОВОДНЫЕ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343400" y="2438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ПРИЗНАКИ: перья</a:t>
            </a:r>
            <a:endParaRPr lang="ru-RU" sz="240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5607" name="Picture 7" descr="аис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71678"/>
            <a:ext cx="1517650" cy="1905000"/>
          </a:xfrm>
          <a:prstGeom prst="rect">
            <a:avLst/>
          </a:prstGeom>
          <a:noFill/>
        </p:spPr>
      </p:pic>
      <p:pic>
        <p:nvPicPr>
          <p:cNvPr id="25608" name="Picture 8" descr="дяте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724400"/>
            <a:ext cx="1446213" cy="1905000"/>
          </a:xfrm>
          <a:prstGeom prst="rect">
            <a:avLst/>
          </a:prstGeom>
          <a:noFill/>
        </p:spPr>
      </p:pic>
      <p:pic>
        <p:nvPicPr>
          <p:cNvPr id="25610" name="Picture 10" descr="полярна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57628"/>
            <a:ext cx="1533525" cy="2357454"/>
          </a:xfrm>
          <a:prstGeom prst="rect">
            <a:avLst/>
          </a:prstGeom>
          <a:noFill/>
        </p:spPr>
      </p:pic>
      <p:pic>
        <p:nvPicPr>
          <p:cNvPr id="25611" name="Picture 11" descr="цапл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2819400"/>
            <a:ext cx="1800225" cy="1498600"/>
          </a:xfrm>
          <a:prstGeom prst="rect">
            <a:avLst/>
          </a:prstGeom>
          <a:noFill/>
        </p:spPr>
      </p:pic>
      <p:pic>
        <p:nvPicPr>
          <p:cNvPr id="25612" name="Picture 12" descr="цыплят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4929198"/>
            <a:ext cx="1905000" cy="1200150"/>
          </a:xfrm>
          <a:prstGeom prst="rect">
            <a:avLst/>
          </a:prstGeom>
          <a:noFill/>
        </p:spPr>
      </p:pic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357290" y="4000504"/>
            <a:ext cx="142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A50021"/>
                </a:solidFill>
              </a:rPr>
              <a:t>аист</a:t>
            </a:r>
            <a:endParaRPr lang="ru-RU" sz="2000" dirty="0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105400" y="32004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полярная сова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857356" y="6248400"/>
            <a:ext cx="135732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>
                <a:solidFill>
                  <a:srgbClr val="A50021"/>
                </a:solidFill>
              </a:rPr>
              <a:t>цыплята</a:t>
            </a:r>
            <a:endParaRPr lang="ru-RU" sz="2000" b="1" dirty="0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477000" y="61722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дятел</a:t>
            </a:r>
            <a:endParaRPr lang="ru-RU" sz="2000" b="1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7467600" y="41910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цапля</a:t>
            </a:r>
            <a:endParaRPr lang="ru-RU" sz="2000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819400" y="1524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ПТИЦЫ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4038600" y="24384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>
                <a:solidFill>
                  <a:srgbClr val="660066"/>
                </a:solidFill>
                <a:latin typeface="Comic Sans MS" pitchFamily="66" charset="0"/>
              </a:rPr>
              <a:t>ПРИЗНАКИ: шерсть</a:t>
            </a:r>
            <a:endParaRPr lang="ru-RU" sz="2400">
              <a:solidFill>
                <a:srgbClr val="660066"/>
              </a:solidFill>
              <a:latin typeface="Comic Sans MS" pitchFamily="66" charset="0"/>
            </a:endParaRPr>
          </a:p>
        </p:txBody>
      </p:sp>
      <p:pic>
        <p:nvPicPr>
          <p:cNvPr id="26631" name="Picture 7" descr="бел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971800"/>
            <a:ext cx="2338388" cy="1660525"/>
          </a:xfrm>
          <a:prstGeom prst="rect">
            <a:avLst/>
          </a:prstGeom>
          <a:noFill/>
        </p:spPr>
      </p:pic>
      <p:pic>
        <p:nvPicPr>
          <p:cNvPr id="26632" name="Picture 8" descr="буры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857760"/>
            <a:ext cx="3086104" cy="1722438"/>
          </a:xfrm>
          <a:prstGeom prst="rect">
            <a:avLst/>
          </a:prstGeom>
          <a:noFill/>
        </p:spPr>
      </p:pic>
      <p:pic>
        <p:nvPicPr>
          <p:cNvPr id="26634" name="Picture 10" descr="лисиц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2829631"/>
            <a:ext cx="1381148" cy="1818569"/>
          </a:xfrm>
          <a:prstGeom prst="rect">
            <a:avLst/>
          </a:prstGeom>
          <a:noFill/>
        </p:spPr>
      </p:pic>
      <p:pic>
        <p:nvPicPr>
          <p:cNvPr id="26635" name="Picture 11" descr="тигр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857760"/>
            <a:ext cx="2328863" cy="1700213"/>
          </a:xfrm>
          <a:prstGeom prst="rect">
            <a:avLst/>
          </a:prstGeom>
          <a:noFill/>
        </p:spPr>
      </p:pic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6576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тигры</a:t>
            </a:r>
            <a:endParaRPr lang="ru-RU" sz="2000" b="1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705600" y="6461125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бурый медведь</a:t>
            </a:r>
            <a:endParaRPr lang="ru-RU" sz="2400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7696200" y="4267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лисица</a:t>
            </a:r>
            <a:endParaRPr lang="ru-RU" sz="2000" b="1"/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2438400" y="3886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2000" b="1">
                <a:solidFill>
                  <a:srgbClr val="A50021"/>
                </a:solidFill>
              </a:rPr>
              <a:t>белый медведь</a:t>
            </a:r>
            <a:endParaRPr lang="ru-RU" sz="2000" b="1"/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2819400" y="1524000"/>
            <a:ext cx="571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00FF"/>
                </a:solidFill>
                <a:latin typeface="Comic Sans MS" pitchFamily="66" charset="0"/>
              </a:rPr>
              <a:t>ЗВЕРИ</a:t>
            </a:r>
          </a:p>
        </p:txBody>
      </p:sp>
      <p:pic>
        <p:nvPicPr>
          <p:cNvPr id="16" name="Рисунок 15" descr="A0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1857364"/>
            <a:ext cx="2158997" cy="16192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2910" y="350043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л</a:t>
            </a:r>
            <a:r>
              <a:rPr lang="ru-RU" sz="2000" b="1" dirty="0" smtClean="0">
                <a:solidFill>
                  <a:srgbClr val="C00000"/>
                </a:solidFill>
              </a:rPr>
              <a:t>ев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857752" y="4500570"/>
            <a:ext cx="2819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800" b="1" u="sng" dirty="0">
                <a:solidFill>
                  <a:srgbClr val="6600CC"/>
                </a:solidFill>
              </a:rPr>
              <a:t>О ЗВЕРЯХ</a:t>
            </a:r>
            <a:endParaRPr lang="ru-RU" sz="1600" b="1" i="1" dirty="0">
              <a:solidFill>
                <a:srgbClr val="A50021"/>
              </a:solidFill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Дольше всех вынашивают своих детёнышей индийские слоны – 22 месяца.</a:t>
            </a:r>
            <a:endParaRPr lang="ru-RU" sz="1600" dirty="0">
              <a:solidFill>
                <a:srgbClr val="A50021"/>
              </a:solidFill>
            </a:endParaRPr>
          </a:p>
          <a:p>
            <a:pPr algn="ctr" eaLnBrk="0" hangingPunct="0">
              <a:spcBef>
                <a:spcPts val="500"/>
              </a:spcBef>
              <a:spcAft>
                <a:spcPts val="500"/>
              </a:spcAft>
            </a:pPr>
            <a:endParaRPr lang="ru-RU" sz="2400" b="1" i="1" dirty="0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5072066" y="1214422"/>
            <a:ext cx="28194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800" b="1" u="sng" dirty="0">
                <a:solidFill>
                  <a:srgbClr val="6600CC"/>
                </a:solidFill>
              </a:rPr>
              <a:t>О ПТИЦАХ</a:t>
            </a:r>
            <a:endParaRPr lang="ru-RU" sz="1600" b="1" i="1" dirty="0">
              <a:solidFill>
                <a:srgbClr val="A50021"/>
              </a:solidFill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Мало кто слышал про кукушкин аппетит. Кукушка -птица насекомоядная и к тому же большая </a:t>
            </a:r>
            <a:r>
              <a:rPr lang="ru-RU" sz="1600" b="1" i="1" dirty="0" err="1">
                <a:solidFill>
                  <a:srgbClr val="A50021"/>
                </a:solidFill>
              </a:rPr>
              <a:t>обжора</a:t>
            </a:r>
            <a:r>
              <a:rPr lang="ru-RU" sz="1600" b="1" i="1" dirty="0">
                <a:solidFill>
                  <a:srgbClr val="A50021"/>
                </a:solidFill>
              </a:rPr>
              <a:t>. А главное- она поедает таких гусениц, которых другие птицы не едят. Ведь среди гусениц есть и волосатые и ядовитые. А кукушка ест их всех подряд.</a:t>
            </a:r>
            <a:endParaRPr lang="ru-RU" sz="2000" dirty="0">
              <a:solidFill>
                <a:srgbClr val="A50021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928662" y="1371600"/>
            <a:ext cx="2928958" cy="234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800" b="1" u="sng" dirty="0">
                <a:solidFill>
                  <a:srgbClr val="6600CC"/>
                </a:solidFill>
              </a:rPr>
              <a:t>О ПТИЦАХ</a:t>
            </a:r>
            <a:endParaRPr lang="ru-RU" sz="1600" b="1" i="1" dirty="0">
              <a:solidFill>
                <a:srgbClr val="A50021"/>
              </a:solidFill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Целый день летает скворец из гнезда в сад, из сада к гнезду. Подсчитали даже, сколько он делает вылетов- около 200 за день!</a:t>
            </a:r>
            <a:r>
              <a:rPr lang="ru-RU" sz="1600" b="1" i="1" dirty="0"/>
              <a:t> </a:t>
            </a:r>
            <a:endParaRPr lang="ru-RU" sz="1600" dirty="0"/>
          </a:p>
          <a:p>
            <a:pPr eaLnBrk="0" hangingPunct="0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1428728" y="3063875"/>
            <a:ext cx="312420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800" b="1" u="sng" dirty="0">
                <a:solidFill>
                  <a:srgbClr val="6600CC"/>
                </a:solidFill>
              </a:rPr>
              <a:t>О НАСЕКОМЫХ</a:t>
            </a:r>
            <a:endParaRPr lang="ru-RU" sz="1600" b="1" i="1" dirty="0">
              <a:solidFill>
                <a:srgbClr val="A50021"/>
              </a:solidFill>
            </a:endParaRP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Некоторые насекомые едят… самих себя. Например, саранча нечувствительна к физической боли, она начинает грызть свои передние лапы, потом нижнюю часть тела. Опыты </a:t>
            </a:r>
            <a:r>
              <a:rPr lang="ru-RU" sz="1600" b="1" i="1" dirty="0" err="1">
                <a:solidFill>
                  <a:srgbClr val="A50021"/>
                </a:solidFill>
              </a:rPr>
              <a:t>показали,что</a:t>
            </a:r>
            <a:r>
              <a:rPr lang="ru-RU" sz="1600" b="1" i="1" dirty="0">
                <a:solidFill>
                  <a:srgbClr val="A50021"/>
                </a:solidFill>
              </a:rPr>
              <a:t> на такой шаг саранчу толкает не чувство голода. Просто собственное тело</a:t>
            </a:r>
            <a:r>
              <a:rPr lang="ru-RU" sz="1600" b="1" dirty="0">
                <a:solidFill>
                  <a:srgbClr val="A50021"/>
                </a:solidFill>
              </a:rPr>
              <a:t> кажется достаточно вкусной пищей</a:t>
            </a:r>
            <a:r>
              <a:rPr lang="ru-RU" sz="1600" dirty="0">
                <a:solidFill>
                  <a:srgbClr val="A50021"/>
                </a:solidFill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endParaRPr lang="ru-RU" sz="2400" dirty="0"/>
          </a:p>
        </p:txBody>
      </p:sp>
      <p:graphicFrame>
        <p:nvGraphicFramePr>
          <p:cNvPr id="27662" name="Object 14"/>
          <p:cNvGraphicFramePr>
            <a:graphicFrameLocks noChangeAspect="1"/>
          </p:cNvGraphicFramePr>
          <p:nvPr/>
        </p:nvGraphicFramePr>
        <p:xfrm>
          <a:off x="3643306" y="2285992"/>
          <a:ext cx="1109663" cy="1125543"/>
        </p:xfrm>
        <a:graphic>
          <a:graphicData uri="http://schemas.openxmlformats.org/presentationml/2006/ole">
            <p:oleObj spid="_x0000_s27662" name="Clip" r:id="rId3" imgW="3285720" imgH="3038040" progId="MS_ClipArt_Gallery.2">
              <p:embed/>
            </p:oleObj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785786" y="1285861"/>
            <a:ext cx="4643470" cy="208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dirty="0"/>
              <a:t>- </a:t>
            </a:r>
            <a:r>
              <a:rPr lang="ru-RU" sz="1600" b="1" i="1" dirty="0">
                <a:solidFill>
                  <a:srgbClr val="A50021"/>
                </a:solidFill>
              </a:rPr>
              <a:t>Мама, давай купим обезьянку!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- А чем мы её будем кормить?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- Ты же видишь, тут написано: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«Кормить воспрещается!»</a:t>
            </a:r>
          </a:p>
          <a:p>
            <a:pPr eaLnBrk="0" hangingPunct="0">
              <a:spcBef>
                <a:spcPct val="50000"/>
              </a:spcBef>
            </a:pPr>
            <a:endParaRPr lang="ru-RU" sz="2400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786314" y="3786190"/>
            <a:ext cx="37338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- Папа, какая продолжительность жизни мыши?- 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спрашивает Вася.</a:t>
            </a:r>
          </a:p>
          <a:p>
            <a:pPr eaLnBrk="0" hangingPunct="0">
              <a:spcBef>
                <a:spcPts val="500"/>
              </a:spcBef>
              <a:spcAft>
                <a:spcPts val="500"/>
              </a:spcAft>
            </a:pPr>
            <a:r>
              <a:rPr lang="ru-RU" sz="1600" b="1" i="1" dirty="0">
                <a:solidFill>
                  <a:srgbClr val="A50021"/>
                </a:solidFill>
              </a:rPr>
              <a:t>- Видишь ли, сынок, вообще-то это зависит от кошки.</a:t>
            </a:r>
          </a:p>
          <a:p>
            <a:pPr eaLnBrk="0" hangingPunct="0">
              <a:spcBef>
                <a:spcPct val="50000"/>
              </a:spcBef>
            </a:pPr>
            <a:endParaRPr lang="ru-RU" sz="2400" dirty="0"/>
          </a:p>
        </p:txBody>
      </p:sp>
      <p:pic>
        <p:nvPicPr>
          <p:cNvPr id="28681" name="Picture 9" descr="image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2571750" cy="1920875"/>
          </a:xfrm>
          <a:prstGeom prst="rect">
            <a:avLst/>
          </a:prstGeom>
          <a:noFill/>
        </p:spPr>
      </p:pic>
      <p:pic>
        <p:nvPicPr>
          <p:cNvPr id="28682" name="Picture 10" descr="Кош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71810"/>
            <a:ext cx="3251219" cy="3450440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066800" y="685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660066"/>
                </a:solidFill>
                <a:latin typeface="Comic Sans MS" pitchFamily="66" charset="0"/>
              </a:rPr>
              <a:t>РАЗНООБРАЗИЕ ЖИВОТНЫХ</a:t>
            </a:r>
          </a:p>
        </p:txBody>
      </p:sp>
      <p:pic>
        <p:nvPicPr>
          <p:cNvPr id="11" name="~PP755.WAV">
            <a:hlinkClick r:id="" action="ppaction://media"/>
          </p:cNvPr>
          <p:cNvPicPr>
            <a:picLocks noRot="1" noChangeAspect="1"/>
          </p:cNvPicPr>
          <p:nvPr>
            <a:wavAudioFile r:embed="rId1" name="~PP755.WAV"/>
          </p:nvPr>
        </p:nvPicPr>
        <p:blipFill>
          <a:blip r:embed="rId5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200</TotalTime>
  <Words>256</Words>
  <Application>Microsoft PowerPoint</Application>
  <PresentationFormat>Экран (4:3)</PresentationFormat>
  <Paragraphs>49</Paragraphs>
  <Slides>9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Arial Narrow</vt:lpstr>
      <vt:lpstr>Comic Sans MS</vt:lpstr>
      <vt:lpstr>Трек</vt:lpstr>
      <vt:lpstr>Microsoft Photo Editor 3.0 Photo</vt:lpstr>
      <vt:lpstr>Microsoft Clip Gallery</vt:lpstr>
      <vt:lpstr>Разнообразие животных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Ольга</dc:creator>
  <cp:lastModifiedBy>COMP</cp:lastModifiedBy>
  <cp:revision>14</cp:revision>
  <dcterms:created xsi:type="dcterms:W3CDTF">2001-11-21T20:41:40Z</dcterms:created>
  <dcterms:modified xsi:type="dcterms:W3CDTF">2009-03-07T07:23:00Z</dcterms:modified>
</cp:coreProperties>
</file>