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6" r:id="rId7"/>
    <p:sldId id="264" r:id="rId8"/>
    <p:sldId id="263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9966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OrhidejaMa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2138" y="476250"/>
            <a:ext cx="601186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3575" y="5013325"/>
            <a:ext cx="5940425" cy="1295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0875" y="260350"/>
            <a:ext cx="1912938" cy="6365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58888" y="260350"/>
            <a:ext cx="5589587" cy="6365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8888" y="1628775"/>
            <a:ext cx="3740150" cy="4997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628775"/>
            <a:ext cx="3741737" cy="4997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OrhidejaSlaid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260350"/>
            <a:ext cx="7654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628775"/>
            <a:ext cx="7634287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"/>
            <a:ext cx="8929718" cy="1285859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общего развития Л.В.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Занкова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85926"/>
            <a:ext cx="9144000" cy="5072074"/>
          </a:xfrm>
        </p:spPr>
        <p:txBody>
          <a:bodyPr/>
          <a:lstStyle/>
          <a:p>
            <a:pPr>
              <a:lnSpc>
                <a:spcPts val="3040"/>
              </a:lnSpc>
            </a:pPr>
            <a:r>
              <a:rPr lang="ru-RU" dirty="0" smtClean="0">
                <a:solidFill>
                  <a:srgbClr val="7030A0"/>
                </a:solidFill>
              </a:rPr>
              <a:t>  Урок в системе Л.В. </a:t>
            </a:r>
            <a:r>
              <a:rPr lang="ru-RU" dirty="0" err="1" smtClean="0">
                <a:solidFill>
                  <a:srgbClr val="7030A0"/>
                </a:solidFill>
              </a:rPr>
              <a:t>Занкова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</a:p>
          <a:p>
            <a:pPr>
              <a:lnSpc>
                <a:spcPts val="3040"/>
              </a:lnSpc>
            </a:pPr>
            <a:r>
              <a:rPr lang="ru-RU" dirty="0" smtClean="0">
                <a:solidFill>
                  <a:srgbClr val="7030A0"/>
                </a:solidFill>
              </a:rPr>
              <a:t>  формирует ум, душу, </a:t>
            </a:r>
          </a:p>
          <a:p>
            <a:pPr>
              <a:lnSpc>
                <a:spcPts val="3040"/>
              </a:lnSpc>
            </a:pPr>
            <a:r>
              <a:rPr lang="ru-RU" dirty="0" smtClean="0">
                <a:solidFill>
                  <a:srgbClr val="7030A0"/>
                </a:solidFill>
              </a:rPr>
              <a:t>сердце ученика</a:t>
            </a:r>
          </a:p>
          <a:p>
            <a:pPr>
              <a:lnSpc>
                <a:spcPts val="3040"/>
              </a:lnSpc>
            </a:pPr>
            <a:endParaRPr lang="ru-RU" dirty="0">
              <a:solidFill>
                <a:srgbClr val="7030A0"/>
              </a:solidFill>
            </a:endParaRPr>
          </a:p>
          <a:p>
            <a:pPr>
              <a:lnSpc>
                <a:spcPts val="3040"/>
              </a:lnSpc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lnSpc>
                <a:spcPts val="3040"/>
              </a:lnSpc>
            </a:pPr>
            <a:endParaRPr lang="ru-RU" dirty="0">
              <a:solidFill>
                <a:srgbClr val="0070C0"/>
              </a:solidFill>
            </a:endParaRPr>
          </a:p>
          <a:p>
            <a:pPr>
              <a:lnSpc>
                <a:spcPts val="3040"/>
              </a:lnSpc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lnSpc>
                <a:spcPts val="3040"/>
              </a:lnSpc>
            </a:pPr>
            <a:endParaRPr lang="ru-RU" dirty="0">
              <a:solidFill>
                <a:srgbClr val="0070C0"/>
              </a:solidFill>
            </a:endParaRPr>
          </a:p>
          <a:p>
            <a:pPr>
              <a:lnSpc>
                <a:spcPts val="3040"/>
              </a:lnSpc>
            </a:pPr>
            <a:r>
              <a:rPr lang="ru-RU" dirty="0" smtClean="0">
                <a:solidFill>
                  <a:srgbClr val="0070C0"/>
                </a:solidFill>
              </a:rPr>
              <a:t>Задача: развитие познавательных, эмоционально-волевых, нравственных, эстетических возможностей ребенка.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500042"/>
            <a:ext cx="6821505" cy="6126183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В  </a:t>
            </a:r>
            <a:r>
              <a:rPr lang="ru-RU" sz="28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учебник вошли произведения разных жанров: рассказ, сказка, стихотворение, миф, былина, басня. Все жанры позволяют сформировать у  младших школьников представление о многообразии отечественной и мировой детской литературы, а также способствует формированию отношения литературы как к искусству на основе практического сравнения произведений литературы, музыки, живописи.</a:t>
            </a:r>
          </a:p>
          <a:p>
            <a:pPr algn="ctr"/>
            <a:endParaRPr lang="ru-RU" sz="28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1357298"/>
            <a:ext cx="6750067" cy="5268927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dirty="0" smtClean="0">
                <a:solidFill>
                  <a:srgbClr val="663300"/>
                </a:solidFill>
                <a:latin typeface="+mn-lt"/>
                <a:ea typeface="+mn-ea"/>
                <a:cs typeface="+mn-cs"/>
              </a:rPr>
              <a:t>УМК </a:t>
            </a:r>
            <a:r>
              <a:rPr lang="ru-RU" dirty="0">
                <a:solidFill>
                  <a:srgbClr val="663300"/>
                </a:solidFill>
                <a:latin typeface="+mn-lt"/>
                <a:ea typeface="+mn-ea"/>
                <a:cs typeface="+mn-cs"/>
              </a:rPr>
              <a:t>способствует развитию интереса к чтению, совершенствует навык чтения, увеличивает словарный запас и читательский опыт.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9966"/>
                </a:solidFill>
                <a:latin typeface="+mj-lt"/>
                <a:ea typeface="+mj-ea"/>
                <a:cs typeface="+mj-cs"/>
              </a:rPr>
              <a:t>Русский язык</a:t>
            </a:r>
            <a:endParaRPr lang="ru-RU" dirty="0">
              <a:solidFill>
                <a:srgbClr val="FF99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628775"/>
            <a:ext cx="7107257" cy="499745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обучении и общем развитии младших школьников предмету «Русский язык» принадлежит очень важная роль. Начальный курс русского языка должен выполнять специфические задачи: обучать  чтению, письму, обогатить речь учащихся, дать знания о языке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214290"/>
            <a:ext cx="6964381" cy="6643710"/>
          </a:xfrm>
        </p:spPr>
        <p:txBody>
          <a:bodyPr/>
          <a:lstStyle/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Содержание данного курса русского языка разработано на основе дидактических принципов, направленных на общее развитие учащихся.</a:t>
            </a:r>
          </a:p>
          <a:p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Курс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содержит сведения по морфологии и синтаксису, взаимодействующие с другими разделами языка – фонетикой, лексикой, словообразованием, орфоэпией и графикой, а также сведения, нацеленные на развитие устной и письменной речи, формирование орфографических навыков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428604"/>
            <a:ext cx="6964381" cy="619762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учебнике даны задания, направленные на достижение этой задачи: задания по выявлению закономерностей, по установлению причинно-следственных связей, ряд игр типа «Расшифруй слово», «Четвертый лишний». Задания творческого характера. Задания разного уровня сложности, что способствует дифференцированному обучению учащихся.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Окружающий мир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628775"/>
            <a:ext cx="7035819" cy="499745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Данный 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курс интегрированный, содержащий материалы курсов «Естествознание» и «Обществознание», то есть знания о природе и человеке, что способствует формированию представлений об окружающем  мире у учащихся.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42852"/>
            <a:ext cx="7178695" cy="6483373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Курс 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построен по принципу «дифференциация». В соответствии с этим принципом отбор содержания предмета осуществляется на основе мироведения и краеведения. </a:t>
            </a:r>
            <a:r>
              <a:rPr lang="ru-RU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Мироведческий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подход  позволяет раскрыть разнообразие современного мира, его единство и целостность. А краеведение на основе сравнения далекого и близкого конкретизирует это далекое, воображаемое, приближая его к опыту детей.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1142985"/>
            <a:ext cx="6750067" cy="428628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Богатое 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содержание дает возможность каждому ребенку найти сферу своих интересов. Важно, чтобы это содержание добывалось детьми в процессе самостоятельной деятельности, либо индивидуально, либо в группах.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571480"/>
            <a:ext cx="6892943" cy="605474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Погружение 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широкую природную и общественную среду активизирует эмоционально-чувствительную сферу детей, пробуждает у них интерес к своей Земле и родному краю, к людям Земли и их прошлому, к своей семье.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642918"/>
            <a:ext cx="7035819" cy="5983307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Таким образом, всеми своими средствами курс создает условия для общего развития школьников.</a:t>
            </a:r>
          </a:p>
          <a:p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комплекту прилагается рабочая тетрадь, в которой дан разнообразный дидактический материал, задания творческого характера, задания для практических работ.</a:t>
            </a:r>
          </a:p>
          <a:p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УМК ИЗДАТЕЛЬСКОГО ДОМА «Федоров»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785926"/>
            <a:ext cx="1306138" cy="1856765"/>
          </a:xfrm>
        </p:spPr>
      </p:pic>
      <p:sp>
        <p:nvSpPr>
          <p:cNvPr id="5" name="Прямоугольник 4"/>
          <p:cNvSpPr/>
          <p:nvPr/>
        </p:nvSpPr>
        <p:spPr>
          <a:xfrm>
            <a:off x="3786182" y="1857364"/>
            <a:ext cx="4500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Нечаева  Н. В.;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Белорусец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К.С.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p2458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3786190"/>
            <a:ext cx="1285884" cy="171451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29058" y="4071942"/>
            <a:ext cx="4643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Свиридова В.Ю.; 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Чуракова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Н.А.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628775"/>
            <a:ext cx="7107257" cy="499745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Трудовое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обучение – составная часть комплекса учебных дисциплин, оно оказывает существенное влияние на повышение качества работы учащихся на всех остальных предметах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42852"/>
            <a:ext cx="7178695" cy="6483373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протяжении всего курса происходит пересечение с другими дисциплинами: литературное чтение (выполнение разными приемами портретов героев литературных произведений), математика (построение геометрических фигур, разметка циркулем и линейкой, расчет нужных размеров и др.), окружающий мир (создание образов животного и растительного мира) область истории и обществоведения (история возникновения ремесел, материалов и инструментов, традиции разных народов), экономика (работа в группах, знакомство с профессиями и др.).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571480"/>
            <a:ext cx="7178695" cy="605474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процессе трудовой деятельности вырабатываются такие качества,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терпение, настойчивость, последовательность и энергичность в достижении цели, аккуратность и тщательность в исполнении работы, развивается мышление, воображение, то есть происходит разностороннее психологическое развитие учащихся.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3429000"/>
            <a:ext cx="5643603" cy="1428760"/>
          </a:xfrm>
        </p:spPr>
        <p:txBody>
          <a:bodyPr/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Петерсон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Л.Г.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8352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9774121">
            <a:off x="2090571" y="1311841"/>
            <a:ext cx="1460817" cy="1882367"/>
          </a:xfrm>
        </p:spPr>
      </p:pic>
      <p:pic>
        <p:nvPicPr>
          <p:cNvPr id="6" name="Рисунок 5" descr="916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89755">
            <a:off x="3226905" y="874810"/>
            <a:ext cx="1483126" cy="1928826"/>
          </a:xfrm>
          <a:prstGeom prst="rect">
            <a:avLst/>
          </a:prstGeom>
        </p:spPr>
      </p:pic>
      <p:pic>
        <p:nvPicPr>
          <p:cNvPr id="7" name="Рисунок 6" descr="188487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78129">
            <a:off x="4585582" y="807326"/>
            <a:ext cx="1558732" cy="2004084"/>
          </a:xfrm>
          <a:prstGeom prst="rect">
            <a:avLst/>
          </a:prstGeom>
        </p:spPr>
      </p:pic>
      <p:pic>
        <p:nvPicPr>
          <p:cNvPr id="8" name="Рисунок 7" descr="p15375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70855">
            <a:off x="5811480" y="1239588"/>
            <a:ext cx="1524775" cy="201452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Математика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628775"/>
            <a:ext cx="7250133" cy="499745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Этот 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курс является  частью единого курса математики, который разработан с позиций развивающего обучения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. Курс 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в целом ориентирован на личностное развитие ребенка.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428604"/>
            <a:ext cx="6892943" cy="619762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связи с этим вся система заданий построена таким образом, что наряду с развитием вычислительных навыков и навыков черчения детям предлагаются и задания, развивающие мыслительные операции, умение анализировать, сравнивать, классифицировать, рассуждать по аналогии («придумать», «составить», «выбрать», «найти, «нарисовать»). Подобные задания развивают не только ум, но и волю, духовные потребности и мотивы деятельности.</a:t>
            </a:r>
          </a:p>
          <a:p>
            <a:endParaRPr lang="ru-RU" sz="28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785794"/>
            <a:ext cx="7035819" cy="5840431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Начальный курс математики – интегрированный. В нем объединен арифметический, алгебраический и геометрический материалы. Весь материал изложен в доступной для детей форме, дается немало понятий.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642918"/>
            <a:ext cx="6821505" cy="5983307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учебники включены задания на смекалку, головоломки, задания творческого характера, а также дан материал из истории математики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571480"/>
            <a:ext cx="7035819" cy="6054745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Весь комплект позволяет учителю осуществлять дифференцированную работу с учащимися. Таким образом, каждый ребенок с невысоким уровнем подготовки имеет возможность не спеша отработать необходимый навык, а более подготовленные дети постоянно получают «пищу для ума», это делает уроки математики интересными для всех детей – и сильных, и слабых.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dirty="0">
                <a:solidFill>
                  <a:srgbClr val="FF99CC"/>
                </a:solidFill>
                <a:latin typeface="+mj-lt"/>
                <a:ea typeface="+mj-ea"/>
                <a:cs typeface="+mj-cs"/>
              </a:rPr>
              <a:t>Вывод</a:t>
            </a:r>
            <a:br>
              <a:rPr lang="ru-RU" dirty="0">
                <a:solidFill>
                  <a:srgbClr val="FF99CC"/>
                </a:solidFill>
                <a:latin typeface="+mj-lt"/>
                <a:ea typeface="+mj-ea"/>
                <a:cs typeface="+mj-cs"/>
              </a:rPr>
            </a:br>
            <a:endParaRPr lang="ru-RU" dirty="0">
              <a:solidFill>
                <a:srgbClr val="FF99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214422"/>
            <a:ext cx="7572396" cy="5643578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настоящее время приоритетами образования признаны идеалы развивающего обучения: воспитание умения учиться, формирование предметных и универсальных  способов действия и обеспечение индивидуального прогресса ребенка в эмоциональной, познавательной сферах.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реализации этих приоритетов необходима научно обоснованная, проверенная временем развивающая педагогическая система. Таковой является система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Л.В.Занкова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7850901122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428604"/>
            <a:ext cx="1396532" cy="18573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86182" y="500042"/>
            <a:ext cx="2643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Полякова А. В.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18016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2285992"/>
            <a:ext cx="1401095" cy="1785950"/>
          </a:xfrm>
          <a:prstGeom prst="rect">
            <a:avLst/>
          </a:prstGeom>
        </p:spPr>
      </p:pic>
      <p:pic>
        <p:nvPicPr>
          <p:cNvPr id="7" name="Рисунок 6" descr="6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4286256"/>
            <a:ext cx="1417524" cy="192880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71934" y="4500570"/>
            <a:ext cx="4714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Цирулик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Н.А;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Проснякова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Т.Н.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2428868"/>
            <a:ext cx="485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Дмитриева Н.Я.; Казаков А.Н.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642918"/>
            <a:ext cx="7654925" cy="13573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грамоте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2214553"/>
            <a:ext cx="6286543" cy="4411671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В процессе обучения грамоте ребенок начинает осваивать новые ситуации, отношения, вид 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357166"/>
            <a:ext cx="7107257" cy="6269059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800" dirty="0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800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периода обучения грамоте</a:t>
            </a:r>
            <a:r>
              <a:rPr lang="ru-RU" sz="2800" dirty="0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активизировать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устную и письменную речь;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научить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детей читать и писать, дать им первичные сведения о речи, языке, литературе;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расширить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кругозор детей на основе богатого содержания, отражающего мир природы, общества и человека;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развить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интеллектуальную и познавательную активность, вызвать у ребенка положительные отношения к учению;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развить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психофизиологические функции, необходимые для продуктивного обучения чтению и письму и в целом русскому языку.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500042"/>
            <a:ext cx="7035819" cy="6126183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Данный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курс является интегрированным и вводит детей в такие понятия, как «русская речь», «русский язык», «художественная литература».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Далее этот курс перерастает в программу «Русский язык» и «Литературное чтение».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Литературное чтение.</a:t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663300"/>
                </a:solidFill>
                <a:latin typeface="+mn-lt"/>
                <a:ea typeface="+mn-ea"/>
                <a:cs typeface="+mn-cs"/>
              </a:rPr>
              <a:t>Уроки литературного чтения играют ведущую роль в педагогическом процессе. Они образуют духовную базу будущей личности ребенка. Через эти уроки пробуждается интерес к общечеловеческим ценностям, развивается эмоциональная сфера ребенка</a:t>
            </a:r>
            <a:endParaRPr lang="ru-RU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1357298"/>
            <a:ext cx="66437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Литература может дать представление о широкой картине мира, развернуть богатство духовной жизни человека, развить воображение, речь, способность выразить себя в слове.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928670"/>
            <a:ext cx="7107257" cy="569755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dirty="0" smtClean="0">
                <a:solidFill>
                  <a:srgbClr val="663300"/>
                </a:solidFill>
                <a:latin typeface="+mn-lt"/>
                <a:ea typeface="+mn-ea"/>
                <a:cs typeface="+mn-cs"/>
              </a:rPr>
              <a:t>Развитие </a:t>
            </a:r>
            <a:r>
              <a:rPr lang="ru-RU" dirty="0">
                <a:solidFill>
                  <a:srgbClr val="663300"/>
                </a:solidFill>
                <a:latin typeface="+mn-lt"/>
                <a:ea typeface="+mn-ea"/>
                <a:cs typeface="+mn-cs"/>
              </a:rPr>
              <a:t>речи детей является главной задачей, которая решается путем работы над техникой и выразительностью чтения, смыслового анализа текста, творческой речевой деятельностью учащихся</a:t>
            </a:r>
            <a:r>
              <a:rPr lang="ru-RU" dirty="0">
                <a:solidFill>
                  <a:srgbClr val="FF9966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hideja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Orhideja</Template>
  <TotalTime>50</TotalTime>
  <Words>1102</Words>
  <Application>Microsoft PowerPoint</Application>
  <PresentationFormat>Экран (4:3)</PresentationFormat>
  <Paragraphs>63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Arial</vt:lpstr>
      <vt:lpstr>Orhideja</vt:lpstr>
      <vt:lpstr>Система общего развития Л.В. Занкова</vt:lpstr>
      <vt:lpstr>УМК ИЗДАТЕЛЬСКОГО ДОМА «Федоров»</vt:lpstr>
      <vt:lpstr>Слайд 3</vt:lpstr>
      <vt:lpstr>Обучение грамоте </vt:lpstr>
      <vt:lpstr>Слайд 5</vt:lpstr>
      <vt:lpstr>Слайд 6</vt:lpstr>
      <vt:lpstr>Литературное чтение. </vt:lpstr>
      <vt:lpstr>Слайд 8</vt:lpstr>
      <vt:lpstr>Слайд 9</vt:lpstr>
      <vt:lpstr>Слайд 10</vt:lpstr>
      <vt:lpstr>Слайд 11</vt:lpstr>
      <vt:lpstr>Русский язык</vt:lpstr>
      <vt:lpstr>Слайд 13</vt:lpstr>
      <vt:lpstr>Слайд 14</vt:lpstr>
      <vt:lpstr>Окружающий мир </vt:lpstr>
      <vt:lpstr>Слайд 16</vt:lpstr>
      <vt:lpstr>Слайд 17</vt:lpstr>
      <vt:lpstr>Слайд 18</vt:lpstr>
      <vt:lpstr>Слайд 19</vt:lpstr>
      <vt:lpstr>Технология</vt:lpstr>
      <vt:lpstr>Слайд 21</vt:lpstr>
      <vt:lpstr>Слайд 22</vt:lpstr>
      <vt:lpstr>Петерсон Л.Г.</vt:lpstr>
      <vt:lpstr>Математика  </vt:lpstr>
      <vt:lpstr>Слайд 25</vt:lpstr>
      <vt:lpstr>Слайд 26</vt:lpstr>
      <vt:lpstr>Слайд 27</vt:lpstr>
      <vt:lpstr>Слайд 28</vt:lpstr>
      <vt:lpstr>  Вывод 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общего развития Л.В. Занкова</dc:title>
  <dc:creator>Гульнара</dc:creator>
  <cp:lastModifiedBy>Гульнара</cp:lastModifiedBy>
  <cp:revision>6</cp:revision>
  <dcterms:created xsi:type="dcterms:W3CDTF">2011-03-02T19:46:41Z</dcterms:created>
  <dcterms:modified xsi:type="dcterms:W3CDTF">2011-03-02T20:37:40Z</dcterms:modified>
</cp:coreProperties>
</file>