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78" r:id="rId4"/>
    <p:sldId id="279" r:id="rId5"/>
    <p:sldId id="280" r:id="rId6"/>
    <p:sldId id="281" r:id="rId7"/>
    <p:sldId id="282" r:id="rId8"/>
    <p:sldId id="283" r:id="rId9"/>
    <p:sldId id="288" r:id="rId10"/>
    <p:sldId id="284" r:id="rId11"/>
    <p:sldId id="285" r:id="rId12"/>
    <p:sldId id="286" r:id="rId13"/>
    <p:sldId id="287" r:id="rId14"/>
    <p:sldId id="258" r:id="rId15"/>
    <p:sldId id="259" r:id="rId16"/>
    <p:sldId id="260" r:id="rId17"/>
    <p:sldId id="261" r:id="rId18"/>
    <p:sldId id="262" r:id="rId19"/>
    <p:sldId id="263" r:id="rId20"/>
    <p:sldId id="264" r:id="rId21"/>
    <p:sldId id="265" r:id="rId22"/>
    <p:sldId id="266" r:id="rId23"/>
    <p:sldId id="267" r:id="rId24"/>
    <p:sldId id="277" r:id="rId25"/>
    <p:sldId id="289" r:id="rId26"/>
    <p:sldId id="290" r:id="rId27"/>
    <p:sldId id="291" r:id="rId28"/>
    <p:sldId id="292" r:id="rId29"/>
    <p:sldId id="293" r:id="rId30"/>
    <p:sldId id="268" r:id="rId31"/>
    <p:sldId id="269" r:id="rId32"/>
    <p:sldId id="270" r:id="rId33"/>
    <p:sldId id="271" r:id="rId34"/>
    <p:sldId id="272" r:id="rId35"/>
    <p:sldId id="273" r:id="rId36"/>
    <p:sldId id="274" r:id="rId37"/>
    <p:sldId id="275" r:id="rId38"/>
    <p:sldId id="276"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52" autoAdjust="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279F7B-6F8A-41D5-AC49-4AF1F418DDA5}" type="datetimeFigureOut">
              <a:rPr lang="ru-RU" smtClean="0"/>
              <a:t>17.01.2012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B3E878-CCF6-4769-9A64-6EA9CF0930C8}"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00" dirty="0" smtClean="0"/>
              <a:t>Обозначенные четыре уровня «вопрошания»,три ступени пирамиды которой, характеризующие мышление высокого уровня, соответствуют </a:t>
            </a:r>
            <a:r>
              <a:rPr lang="ru-RU" sz="1000" dirty="0" err="1" smtClean="0"/>
              <a:t>метауровню</a:t>
            </a:r>
            <a:r>
              <a:rPr lang="ru-RU" sz="1000" dirty="0" smtClean="0"/>
              <a:t>.</a:t>
            </a:r>
          </a:p>
          <a:p>
            <a:endParaRPr lang="ru-RU" dirty="0"/>
          </a:p>
        </p:txBody>
      </p:sp>
      <p:sp>
        <p:nvSpPr>
          <p:cNvPr id="4" name="Номер слайда 3"/>
          <p:cNvSpPr>
            <a:spLocks noGrp="1"/>
          </p:cNvSpPr>
          <p:nvPr>
            <p:ph type="sldNum" sz="quarter" idx="10"/>
          </p:nvPr>
        </p:nvSpPr>
        <p:spPr/>
        <p:txBody>
          <a:bodyPr/>
          <a:lstStyle/>
          <a:p>
            <a:fld id="{70B3E878-CCF6-4769-9A64-6EA9CF0930C8}" type="slidenum">
              <a:rPr lang="ru-RU" smtClean="0"/>
              <a:t>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Показатели этих двух групп напрямую могут быть соотнесены с личностным и </a:t>
            </a:r>
            <a:r>
              <a:rPr lang="ru-RU" sz="1200" dirty="0" err="1" smtClean="0"/>
              <a:t>метапредметным</a:t>
            </a:r>
            <a:r>
              <a:rPr lang="ru-RU" sz="1200" dirty="0" smtClean="0"/>
              <a:t> результатом по </a:t>
            </a:r>
            <a:r>
              <a:rPr lang="ru-RU" sz="1200" dirty="0" err="1" smtClean="0"/>
              <a:t>ФГОСам</a:t>
            </a:r>
            <a:r>
              <a:rPr lang="ru-RU" sz="1200" dirty="0" smtClean="0"/>
              <a:t>.</a:t>
            </a:r>
          </a:p>
          <a:p>
            <a:endParaRPr lang="ru-RU" dirty="0"/>
          </a:p>
        </p:txBody>
      </p:sp>
      <p:sp>
        <p:nvSpPr>
          <p:cNvPr id="4" name="Номер слайда 3"/>
          <p:cNvSpPr>
            <a:spLocks noGrp="1"/>
          </p:cNvSpPr>
          <p:nvPr>
            <p:ph type="sldNum" sz="quarter" idx="10"/>
          </p:nvPr>
        </p:nvSpPr>
        <p:spPr/>
        <p:txBody>
          <a:bodyPr/>
          <a:lstStyle/>
          <a:p>
            <a:fld id="{70B3E878-CCF6-4769-9A64-6EA9CF0930C8}" type="slidenum">
              <a:rPr lang="ru-RU" smtClean="0"/>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17.01.2012</a:t>
            </a:fld>
            <a:endParaRPr lang="ru-RU" dirty="0"/>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dirty="0"/>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17.01.2012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17.01.2012</a:t>
            </a:fld>
            <a:endParaRPr lang="ru-RU" dirty="0"/>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dirty="0"/>
          </a:p>
        </p:txBody>
      </p:sp>
      <p:sp>
        <p:nvSpPr>
          <p:cNvPr id="28" name="Нижний колонтитул 27"/>
          <p:cNvSpPr>
            <a:spLocks noGrp="1"/>
          </p:cNvSpPr>
          <p:nvPr>
            <p:ph type="ftr" sz="quarter" idx="12"/>
          </p:nvPr>
        </p:nvSpPr>
        <p:spPr/>
        <p:txBody>
          <a:bodyPr rtlCol="0"/>
          <a:lstStyle/>
          <a:p>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17.01.2012</a:t>
            </a:fld>
            <a:endParaRPr lang="ru-RU" dirty="0"/>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dirty="0"/>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17.01.2012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17.01.2012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17.01.2012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17.01.2012</a:t>
            </a:fld>
            <a:endParaRPr lang="ru-RU" dirty="0"/>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dirty="0"/>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836712"/>
            <a:ext cx="7772400" cy="1470025"/>
          </a:xfrm>
        </p:spPr>
        <p:txBody>
          <a:bodyPr>
            <a:normAutofit/>
          </a:bodyPr>
          <a:lstStyle/>
          <a:p>
            <a:r>
              <a:rPr lang="ru-RU" sz="6600" dirty="0" smtClean="0"/>
              <a:t>Диалог с текстом</a:t>
            </a:r>
            <a:endParaRPr lang="ru-RU" sz="6600" dirty="0"/>
          </a:p>
        </p:txBody>
      </p:sp>
      <p:sp>
        <p:nvSpPr>
          <p:cNvPr id="3" name="Подзаголовок 2"/>
          <p:cNvSpPr>
            <a:spLocks noGrp="1"/>
          </p:cNvSpPr>
          <p:nvPr>
            <p:ph type="subTitle" idx="1"/>
          </p:nvPr>
        </p:nvSpPr>
        <p:spPr>
          <a:xfrm>
            <a:off x="3707904" y="4653136"/>
            <a:ext cx="4896544" cy="1752600"/>
          </a:xfrm>
        </p:spPr>
        <p:txBody>
          <a:bodyPr>
            <a:normAutofit/>
          </a:bodyPr>
          <a:lstStyle/>
          <a:p>
            <a:r>
              <a:rPr lang="ru-RU" dirty="0" smtClean="0"/>
              <a:t>Выступление на семинаре </a:t>
            </a:r>
          </a:p>
          <a:p>
            <a:r>
              <a:rPr lang="ru-RU" dirty="0" smtClean="0"/>
              <a:t>учителя начальных классов </a:t>
            </a:r>
          </a:p>
          <a:p>
            <a:r>
              <a:rPr lang="ru-RU" dirty="0" smtClean="0"/>
              <a:t>ГОУ СОШ №237 г.Москвы </a:t>
            </a:r>
          </a:p>
          <a:p>
            <a:r>
              <a:rPr lang="ru-RU" dirty="0" smtClean="0"/>
              <a:t>Ляховой Ольги Владимировны</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20688"/>
            <a:ext cx="8136904" cy="4647426"/>
          </a:xfrm>
          <a:prstGeom prst="rect">
            <a:avLst/>
          </a:prstGeom>
        </p:spPr>
        <p:txBody>
          <a:bodyPr wrap="square">
            <a:spAutoFit/>
          </a:bodyPr>
          <a:lstStyle/>
          <a:p>
            <a:pPr algn="ctr">
              <a:lnSpc>
                <a:spcPct val="200000"/>
              </a:lnSpc>
            </a:pPr>
            <a:r>
              <a:rPr lang="ru-RU" sz="2800" b="1" dirty="0" smtClean="0">
                <a:solidFill>
                  <a:srgbClr val="FF0000"/>
                </a:solidFill>
              </a:rPr>
              <a:t>Диалогичность – </a:t>
            </a:r>
            <a:r>
              <a:rPr lang="ru-RU" sz="2800" b="1" dirty="0" smtClean="0">
                <a:solidFill>
                  <a:srgbClr val="FF0000"/>
                </a:solidFill>
              </a:rPr>
              <a:t>заключается:</a:t>
            </a:r>
            <a:endParaRPr lang="ru-RU" sz="2800" b="1" dirty="0" smtClean="0">
              <a:solidFill>
                <a:srgbClr val="FF0000"/>
              </a:solidFill>
            </a:endParaRPr>
          </a:p>
          <a:p>
            <a:pPr>
              <a:lnSpc>
                <a:spcPct val="200000"/>
              </a:lnSpc>
              <a:buFont typeface="Arial" pitchFamily="34" charset="0"/>
              <a:buChar char="•"/>
            </a:pPr>
            <a:r>
              <a:rPr lang="ru-RU" sz="2400" dirty="0" smtClean="0"/>
              <a:t>    в </a:t>
            </a:r>
            <a:r>
              <a:rPr lang="ru-RU" sz="2400" dirty="0" smtClean="0"/>
              <a:t>способности уч-ся сопоставлять и анализировать разные точки зрения, подходы к </a:t>
            </a:r>
            <a:r>
              <a:rPr lang="ru-RU" sz="2400" dirty="0" smtClean="0"/>
              <a:t>проблеме; </a:t>
            </a:r>
            <a:endParaRPr lang="ru-RU" sz="2400" dirty="0" smtClean="0"/>
          </a:p>
          <a:p>
            <a:pPr>
              <a:lnSpc>
                <a:spcPct val="200000"/>
              </a:lnSpc>
              <a:buFont typeface="Arial" pitchFamily="34" charset="0"/>
              <a:buChar char="•"/>
            </a:pPr>
            <a:r>
              <a:rPr lang="ru-RU" sz="2400" dirty="0" smtClean="0"/>
              <a:t> </a:t>
            </a:r>
            <a:r>
              <a:rPr lang="ru-RU" sz="2400" dirty="0" smtClean="0"/>
              <a:t>   в </a:t>
            </a:r>
            <a:r>
              <a:rPr lang="ru-RU" sz="2400" dirty="0" smtClean="0"/>
              <a:t>способности вступать в диалог с </a:t>
            </a:r>
            <a:r>
              <a:rPr lang="ru-RU" sz="2400" dirty="0" smtClean="0"/>
              <a:t>автором</a:t>
            </a:r>
            <a:r>
              <a:rPr lang="ru-RU" sz="2400" dirty="0" smtClean="0"/>
              <a:t>;</a:t>
            </a:r>
          </a:p>
          <a:p>
            <a:pPr>
              <a:lnSpc>
                <a:spcPct val="200000"/>
              </a:lnSpc>
              <a:buFont typeface="Arial" pitchFamily="34" charset="0"/>
              <a:buChar char="•"/>
            </a:pPr>
            <a:r>
              <a:rPr lang="ru-RU" sz="2400" dirty="0" smtClean="0"/>
              <a:t>    в </a:t>
            </a:r>
            <a:r>
              <a:rPr lang="ru-RU" sz="2400" dirty="0" smtClean="0"/>
              <a:t>возможности представлять, что мир противоречив («сложно устроен»).</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640960" cy="6555641"/>
          </a:xfrm>
          <a:prstGeom prst="rect">
            <a:avLst/>
          </a:prstGeom>
        </p:spPr>
        <p:txBody>
          <a:bodyPr wrap="square">
            <a:spAutoFit/>
          </a:bodyPr>
          <a:lstStyle/>
          <a:p>
            <a:pPr algn="ctr"/>
            <a:r>
              <a:rPr lang="ru-RU" sz="3200" b="1" dirty="0" err="1" smtClean="0">
                <a:solidFill>
                  <a:srgbClr val="FF0000"/>
                </a:solidFill>
              </a:rPr>
              <a:t>Коммуникативность</a:t>
            </a:r>
            <a:r>
              <a:rPr lang="ru-RU" sz="3200" b="1" dirty="0" smtClean="0">
                <a:solidFill>
                  <a:srgbClr val="FF0000"/>
                </a:solidFill>
              </a:rPr>
              <a:t> </a:t>
            </a:r>
            <a:endParaRPr lang="ru-RU" sz="3200" b="1" dirty="0" smtClean="0">
              <a:solidFill>
                <a:srgbClr val="FF0000"/>
              </a:solidFill>
            </a:endParaRPr>
          </a:p>
          <a:p>
            <a:pPr algn="ctr"/>
            <a:r>
              <a:rPr lang="ru-RU" sz="3200" b="1" dirty="0" smtClean="0">
                <a:solidFill>
                  <a:srgbClr val="FF0000"/>
                </a:solidFill>
              </a:rPr>
              <a:t>(</a:t>
            </a:r>
            <a:r>
              <a:rPr lang="ru-RU" sz="3200" b="1" dirty="0" smtClean="0">
                <a:solidFill>
                  <a:srgbClr val="FF0000"/>
                </a:solidFill>
              </a:rPr>
              <a:t>коммуникативная компетенция) </a:t>
            </a:r>
            <a:endParaRPr lang="ru-RU" sz="2400" b="1" dirty="0" smtClean="0">
              <a:solidFill>
                <a:srgbClr val="FF0000"/>
              </a:solidFill>
            </a:endParaRPr>
          </a:p>
          <a:p>
            <a:r>
              <a:rPr lang="ru-RU" sz="2800" b="1" u="sng" dirty="0" smtClean="0">
                <a:solidFill>
                  <a:srgbClr val="FF0000"/>
                </a:solidFill>
              </a:rPr>
              <a:t>Работа с чужим </a:t>
            </a:r>
            <a:r>
              <a:rPr lang="ru-RU" sz="2800" b="1" u="sng" dirty="0" smtClean="0">
                <a:solidFill>
                  <a:srgbClr val="FF0000"/>
                </a:solidFill>
              </a:rPr>
              <a:t>текстом может быть  оценена </a:t>
            </a:r>
            <a:r>
              <a:rPr lang="ru-RU" b="1" dirty="0" smtClean="0">
                <a:solidFill>
                  <a:srgbClr val="FF0000"/>
                </a:solidFill>
              </a:rPr>
              <a:t>по следующим параметрам: </a:t>
            </a:r>
            <a:endParaRPr lang="ru-RU" b="1" dirty="0" smtClean="0">
              <a:solidFill>
                <a:srgbClr val="FF0000"/>
              </a:solidFill>
            </a:endParaRPr>
          </a:p>
          <a:p>
            <a:pPr marL="342900" indent="-342900"/>
            <a:r>
              <a:rPr lang="ru-RU" sz="2000" dirty="0" smtClean="0"/>
              <a:t>– </a:t>
            </a:r>
            <a:r>
              <a:rPr lang="ru-RU" sz="2000" dirty="0" smtClean="0"/>
              <a:t>поняли </a:t>
            </a:r>
            <a:r>
              <a:rPr lang="ru-RU" sz="2000" dirty="0" smtClean="0"/>
              <a:t>вопрос</a:t>
            </a:r>
          </a:p>
          <a:p>
            <a:pPr marL="342900" indent="-342900"/>
            <a:r>
              <a:rPr lang="ru-RU" sz="2000" dirty="0" smtClean="0"/>
              <a:t>– не поняли вопрос</a:t>
            </a:r>
          </a:p>
          <a:p>
            <a:pPr marL="342900" indent="-342900"/>
            <a:r>
              <a:rPr lang="ru-RU" sz="2000" dirty="0" smtClean="0"/>
              <a:t>– </a:t>
            </a:r>
            <a:r>
              <a:rPr lang="ru-RU" sz="2000" dirty="0" smtClean="0"/>
              <a:t>не поняли сути проблемы</a:t>
            </a:r>
          </a:p>
          <a:p>
            <a:pPr marL="342900" indent="-342900"/>
            <a:r>
              <a:rPr lang="ru-RU" sz="2000" dirty="0" smtClean="0"/>
              <a:t>– </a:t>
            </a:r>
            <a:r>
              <a:rPr lang="ru-RU" sz="2000" dirty="0" smtClean="0"/>
              <a:t>поиск информации</a:t>
            </a:r>
          </a:p>
          <a:p>
            <a:pPr marL="342900" indent="-342900"/>
            <a:r>
              <a:rPr lang="ru-RU" sz="2000" dirty="0" smtClean="0"/>
              <a:t>– </a:t>
            </a:r>
            <a:r>
              <a:rPr lang="ru-RU" sz="2000" dirty="0" smtClean="0"/>
              <a:t>интерпретация текста</a:t>
            </a:r>
          </a:p>
          <a:p>
            <a:pPr marL="342900" indent="-342900"/>
            <a:r>
              <a:rPr lang="ru-RU" sz="2000" dirty="0" smtClean="0"/>
              <a:t>(Показателем </a:t>
            </a:r>
            <a:r>
              <a:rPr lang="ru-RU" sz="2000" dirty="0" smtClean="0"/>
              <a:t>является </a:t>
            </a:r>
            <a:r>
              <a:rPr lang="ru-RU" sz="2000" dirty="0" smtClean="0"/>
              <a:t>умение сравнить и противопоставить заключенную </a:t>
            </a:r>
            <a:r>
              <a:rPr lang="ru-RU" sz="2000" dirty="0" smtClean="0"/>
              <a:t>в тексте </a:t>
            </a:r>
            <a:r>
              <a:rPr lang="ru-RU" sz="2000" dirty="0" smtClean="0"/>
              <a:t>информацию разного характера, </a:t>
            </a:r>
            <a:r>
              <a:rPr lang="ru-RU" sz="2000" dirty="0" smtClean="0"/>
              <a:t>делать выводы, </a:t>
            </a:r>
            <a:r>
              <a:rPr lang="ru-RU" sz="2000" dirty="0" smtClean="0"/>
              <a:t>выводить заключение о </a:t>
            </a:r>
            <a:r>
              <a:rPr lang="ru-RU" sz="2000" dirty="0" smtClean="0"/>
              <a:t>главной </a:t>
            </a:r>
            <a:r>
              <a:rPr lang="ru-RU" sz="2000" dirty="0" smtClean="0"/>
              <a:t>мысли текста).</a:t>
            </a:r>
          </a:p>
          <a:p>
            <a:r>
              <a:rPr lang="ru-RU" sz="2000" dirty="0" smtClean="0"/>
              <a:t>– </a:t>
            </a:r>
            <a:r>
              <a:rPr lang="ru-RU" sz="2000" dirty="0" smtClean="0"/>
              <a:t>рефлексия содержания текста </a:t>
            </a:r>
          </a:p>
          <a:p>
            <a:r>
              <a:rPr lang="ru-RU" sz="2000" dirty="0" smtClean="0"/>
              <a:t>(Показателем является умение, выполняя задания, связать информацию, обнаруженную в тексте, со знаниями из других источников, оценить утверждения, сделанные в тексте, исходя из своих представлений о мире, находить доводы в защиту своей точки зрения).</a:t>
            </a:r>
          </a:p>
          <a:p>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352928" cy="5262979"/>
          </a:xfrm>
          <a:prstGeom prst="rect">
            <a:avLst/>
          </a:prstGeom>
        </p:spPr>
        <p:txBody>
          <a:bodyPr wrap="square">
            <a:spAutoFit/>
          </a:bodyPr>
          <a:lstStyle/>
          <a:p>
            <a:pPr algn="ctr">
              <a:lnSpc>
                <a:spcPct val="150000"/>
              </a:lnSpc>
            </a:pPr>
            <a:r>
              <a:rPr lang="ru-RU" sz="2800" b="1" dirty="0" smtClean="0">
                <a:solidFill>
                  <a:srgbClr val="FF0000"/>
                </a:solidFill>
              </a:rPr>
              <a:t>Создание </a:t>
            </a:r>
            <a:r>
              <a:rPr lang="ru-RU" sz="2800" b="1" dirty="0" smtClean="0">
                <a:solidFill>
                  <a:srgbClr val="FF0000"/>
                </a:solidFill>
              </a:rPr>
              <a:t>собственного текста</a:t>
            </a:r>
            <a:r>
              <a:rPr lang="ru-RU" sz="2800" b="1" dirty="0" smtClean="0">
                <a:solidFill>
                  <a:srgbClr val="FF0000"/>
                </a:solidFill>
              </a:rPr>
              <a:t> может быть  </a:t>
            </a:r>
            <a:r>
              <a:rPr lang="ru-RU" sz="2800" b="1" dirty="0" smtClean="0">
                <a:solidFill>
                  <a:srgbClr val="FF0000"/>
                </a:solidFill>
              </a:rPr>
              <a:t>оценено </a:t>
            </a:r>
            <a:r>
              <a:rPr lang="ru-RU" sz="2800" b="1" dirty="0" smtClean="0">
                <a:solidFill>
                  <a:srgbClr val="FF0000"/>
                </a:solidFill>
              </a:rPr>
              <a:t>по следующим параметрам: </a:t>
            </a:r>
          </a:p>
          <a:p>
            <a:pPr>
              <a:lnSpc>
                <a:spcPct val="150000"/>
              </a:lnSpc>
            </a:pPr>
            <a:r>
              <a:rPr lang="ru-RU" sz="2800" dirty="0" smtClean="0"/>
              <a:t> </a:t>
            </a:r>
            <a:r>
              <a:rPr lang="ru-RU" sz="2800" dirty="0" smtClean="0"/>
              <a:t>– связанность, </a:t>
            </a:r>
            <a:r>
              <a:rPr lang="ru-RU" sz="2800" dirty="0" smtClean="0"/>
              <a:t>логичность;</a:t>
            </a:r>
            <a:endParaRPr lang="ru-RU" sz="2800" dirty="0" smtClean="0"/>
          </a:p>
          <a:p>
            <a:pPr>
              <a:lnSpc>
                <a:spcPct val="150000"/>
              </a:lnSpc>
            </a:pPr>
            <a:r>
              <a:rPr lang="ru-RU" sz="2800" dirty="0" smtClean="0"/>
              <a:t> </a:t>
            </a:r>
            <a:r>
              <a:rPr lang="ru-RU" sz="2800" dirty="0" smtClean="0"/>
              <a:t>– аргументированность, </a:t>
            </a:r>
            <a:r>
              <a:rPr lang="ru-RU" sz="2800" dirty="0" smtClean="0"/>
              <a:t>обоснованность;</a:t>
            </a:r>
            <a:endParaRPr lang="ru-RU" sz="2800" dirty="0" smtClean="0"/>
          </a:p>
          <a:p>
            <a:pPr>
              <a:lnSpc>
                <a:spcPct val="150000"/>
              </a:lnSpc>
            </a:pPr>
            <a:r>
              <a:rPr lang="ru-RU" sz="2800" dirty="0" smtClean="0"/>
              <a:t> – </a:t>
            </a:r>
            <a:r>
              <a:rPr lang="ru-RU" sz="2800" dirty="0" smtClean="0"/>
              <a:t>терминологическая </a:t>
            </a:r>
            <a:r>
              <a:rPr lang="ru-RU" sz="2800" dirty="0" smtClean="0"/>
              <a:t>грамотность;</a:t>
            </a:r>
            <a:endParaRPr lang="ru-RU" sz="2800" dirty="0" smtClean="0"/>
          </a:p>
          <a:p>
            <a:pPr>
              <a:lnSpc>
                <a:spcPct val="150000"/>
              </a:lnSpc>
            </a:pPr>
            <a:r>
              <a:rPr lang="ru-RU" sz="2800" dirty="0" smtClean="0"/>
              <a:t> </a:t>
            </a:r>
            <a:r>
              <a:rPr lang="ru-RU" sz="2800" dirty="0" smtClean="0"/>
              <a:t>– терминологическая </a:t>
            </a:r>
            <a:r>
              <a:rPr lang="ru-RU" sz="2800" dirty="0" smtClean="0"/>
              <a:t>неграмотность;</a:t>
            </a:r>
          </a:p>
          <a:p>
            <a:pPr>
              <a:lnSpc>
                <a:spcPct val="150000"/>
              </a:lnSpc>
            </a:pPr>
            <a:r>
              <a:rPr lang="ru-RU" sz="2800" b="1" dirty="0" smtClean="0">
                <a:solidFill>
                  <a:srgbClr val="FF0000"/>
                </a:solidFill>
              </a:rPr>
              <a:t> - интерактивность </a:t>
            </a:r>
            <a:r>
              <a:rPr lang="ru-RU" sz="2800" dirty="0" smtClean="0"/>
              <a:t>– способность задать вопрос читателю.</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ytfytrt.jpg"/>
          <p:cNvPicPr>
            <a:picLocks noChangeAspect="1"/>
          </p:cNvPicPr>
          <p:nvPr/>
        </p:nvPicPr>
        <p:blipFill>
          <a:blip r:embed="rId3" cstate="print">
            <a:lum contrast="10000"/>
          </a:blip>
          <a:stretch>
            <a:fillRect/>
          </a:stretch>
        </p:blipFill>
        <p:spPr>
          <a:xfrm>
            <a:off x="452318" y="620688"/>
            <a:ext cx="8344997" cy="623731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229600" cy="1069848"/>
          </a:xfrm>
        </p:spPr>
        <p:txBody>
          <a:bodyPr/>
          <a:lstStyle/>
          <a:p>
            <a:pPr algn="ctr"/>
            <a:r>
              <a:rPr lang="ru-RU" dirty="0" smtClean="0"/>
              <a:t>Что мы знаем по теме?</a:t>
            </a:r>
            <a:endParaRPr lang="ru-RU" dirty="0"/>
          </a:p>
        </p:txBody>
      </p:sp>
      <p:sp>
        <p:nvSpPr>
          <p:cNvPr id="3" name="TextBox 2"/>
          <p:cNvSpPr txBox="1"/>
          <p:nvPr/>
        </p:nvSpPr>
        <p:spPr>
          <a:xfrm>
            <a:off x="683568" y="1556792"/>
            <a:ext cx="8028160" cy="1107996"/>
          </a:xfrm>
          <a:prstGeom prst="rect">
            <a:avLst/>
          </a:prstGeom>
          <a:noFill/>
        </p:spPr>
        <p:txBody>
          <a:bodyPr wrap="none" rtlCol="0">
            <a:spAutoFit/>
          </a:bodyPr>
          <a:lstStyle/>
          <a:p>
            <a:r>
              <a:rPr lang="ru-RU" sz="2400" b="1" dirty="0" smtClean="0"/>
              <a:t>Диалог с ТЕКСТОМ – это всегда ЗНАКОМСТВО </a:t>
            </a:r>
          </a:p>
          <a:p>
            <a:r>
              <a:rPr lang="ru-RU" sz="2400" b="1" dirty="0" smtClean="0"/>
              <a:t>с новым материалом.</a:t>
            </a:r>
          </a:p>
          <a:p>
            <a:endParaRPr lang="ru-RU" dirty="0"/>
          </a:p>
        </p:txBody>
      </p:sp>
      <p:sp>
        <p:nvSpPr>
          <p:cNvPr id="4" name="Стрелка вправо 3"/>
          <p:cNvSpPr/>
          <p:nvPr/>
        </p:nvSpPr>
        <p:spPr>
          <a:xfrm rot="5400000">
            <a:off x="1285924" y="2466604"/>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TextBox 4"/>
          <p:cNvSpPr txBox="1"/>
          <p:nvPr/>
        </p:nvSpPr>
        <p:spPr>
          <a:xfrm>
            <a:off x="611560" y="3068960"/>
            <a:ext cx="7632848" cy="1200329"/>
          </a:xfrm>
          <a:prstGeom prst="rect">
            <a:avLst/>
          </a:prstGeom>
          <a:noFill/>
        </p:spPr>
        <p:txBody>
          <a:bodyPr wrap="square" rtlCol="0">
            <a:spAutoFit/>
          </a:bodyPr>
          <a:lstStyle/>
          <a:p>
            <a:r>
              <a:rPr lang="ru-RU" sz="2400" b="1" dirty="0" smtClean="0"/>
              <a:t>А поскольку ТЕКСТ –есть ВЫСКАЗЫВАНИЕ, </a:t>
            </a:r>
          </a:p>
          <a:p>
            <a:r>
              <a:rPr lang="ru-RU" sz="2400" b="1" dirty="0" smtClean="0"/>
              <a:t>обладающее целостностью,</a:t>
            </a:r>
          </a:p>
          <a:p>
            <a:r>
              <a:rPr lang="ru-RU" sz="2400" b="1" dirty="0" smtClean="0"/>
              <a:t>то за ним всегда стоит АВТОР.</a:t>
            </a:r>
            <a:endParaRPr lang="ru-RU" sz="2400" b="1" dirty="0"/>
          </a:p>
        </p:txBody>
      </p:sp>
      <p:sp>
        <p:nvSpPr>
          <p:cNvPr id="6" name="Стрелка вниз 5"/>
          <p:cNvSpPr/>
          <p:nvPr/>
        </p:nvSpPr>
        <p:spPr>
          <a:xfrm>
            <a:off x="1331640" y="443711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TextBox 6"/>
          <p:cNvSpPr txBox="1"/>
          <p:nvPr/>
        </p:nvSpPr>
        <p:spPr>
          <a:xfrm>
            <a:off x="683568" y="5085184"/>
            <a:ext cx="8031112" cy="954107"/>
          </a:xfrm>
          <a:prstGeom prst="rect">
            <a:avLst/>
          </a:prstGeom>
          <a:noFill/>
        </p:spPr>
        <p:txBody>
          <a:bodyPr wrap="square" rtlCol="0">
            <a:spAutoFit/>
          </a:bodyPr>
          <a:lstStyle/>
          <a:p>
            <a:r>
              <a:rPr lang="ru-RU" sz="2800" b="1" dirty="0" smtClean="0"/>
              <a:t>АВТОРУ принадлежит ЗАМЫСЕЛ, </a:t>
            </a:r>
          </a:p>
          <a:p>
            <a:r>
              <a:rPr lang="ru-RU" sz="2800" b="1" dirty="0" smtClean="0"/>
              <a:t>по которому создан задуманный ТЕКСТ.</a:t>
            </a:r>
            <a:endParaRPr lang="ru-RU"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069848"/>
          </a:xfrm>
        </p:spPr>
        <p:txBody>
          <a:bodyPr/>
          <a:lstStyle/>
          <a:p>
            <a:pPr algn="ctr"/>
            <a:r>
              <a:rPr lang="ru-RU" dirty="0" smtClean="0"/>
              <a:t>Текст всегда коммуникативен:</a:t>
            </a:r>
            <a:endParaRPr lang="ru-RU" dirty="0"/>
          </a:p>
        </p:txBody>
      </p:sp>
      <p:sp>
        <p:nvSpPr>
          <p:cNvPr id="3" name="TextBox 2"/>
          <p:cNvSpPr txBox="1"/>
          <p:nvPr/>
        </p:nvSpPr>
        <p:spPr>
          <a:xfrm>
            <a:off x="395536" y="1700808"/>
            <a:ext cx="8136904" cy="2677656"/>
          </a:xfrm>
          <a:prstGeom prst="rect">
            <a:avLst/>
          </a:prstGeom>
          <a:noFill/>
        </p:spPr>
        <p:txBody>
          <a:bodyPr wrap="square" rtlCol="0">
            <a:spAutoFit/>
          </a:bodyPr>
          <a:lstStyle/>
          <a:p>
            <a:pPr>
              <a:buFont typeface="Arial" pitchFamily="34" charset="0"/>
              <a:buChar char="•"/>
            </a:pPr>
            <a:r>
              <a:rPr lang="ru-RU" sz="2400" dirty="0" smtClean="0"/>
              <a:t>Направлен на АДРЕСАТА-ЧИТАТЕЛЯ,</a:t>
            </a:r>
          </a:p>
          <a:p>
            <a:r>
              <a:rPr lang="ru-RU" sz="2400" dirty="0" smtClean="0"/>
              <a:t> который становится воспринимающим звеном, </a:t>
            </a:r>
          </a:p>
          <a:p>
            <a:r>
              <a:rPr lang="ru-RU" sz="2400" dirty="0" smtClean="0"/>
              <a:t>вступающим в ДИАЛОГ с АВТОРОМ.</a:t>
            </a:r>
          </a:p>
          <a:p>
            <a:endParaRPr lang="ru-RU" sz="2400" dirty="0" smtClean="0"/>
          </a:p>
          <a:p>
            <a:pPr>
              <a:buFont typeface="Arial" pitchFamily="34" charset="0"/>
              <a:buChar char="•"/>
            </a:pPr>
            <a:r>
              <a:rPr lang="ru-RU" sz="2400" dirty="0" smtClean="0"/>
              <a:t>АДРЕСАТОВ  у ТЕКСТА может быть несколько, а это значит, что он может быть понят по-разному.</a:t>
            </a:r>
          </a:p>
          <a:p>
            <a:endParaRPr lang="ru-RU" sz="2400" dirty="0" smtClean="0"/>
          </a:p>
        </p:txBody>
      </p:sp>
      <p:sp>
        <p:nvSpPr>
          <p:cNvPr id="4" name="Стрелка вниз 3"/>
          <p:cNvSpPr/>
          <p:nvPr/>
        </p:nvSpPr>
        <p:spPr>
          <a:xfrm>
            <a:off x="3923928" y="414908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TextBox 4"/>
          <p:cNvSpPr txBox="1"/>
          <p:nvPr/>
        </p:nvSpPr>
        <p:spPr>
          <a:xfrm>
            <a:off x="1331640" y="5085184"/>
            <a:ext cx="6022803" cy="646331"/>
          </a:xfrm>
          <a:prstGeom prst="rect">
            <a:avLst/>
          </a:prstGeom>
          <a:noFill/>
        </p:spPr>
        <p:txBody>
          <a:bodyPr wrap="none" rtlCol="0">
            <a:spAutoFit/>
          </a:bodyPr>
          <a:lstStyle/>
          <a:p>
            <a:r>
              <a:rPr lang="ru-RU" sz="3600" b="1" dirty="0" smtClean="0"/>
              <a:t>ПРОБЛЕМА УЧИТЕЛЯ!</a:t>
            </a:r>
            <a:endParaRPr lang="ru-RU" sz="3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solidFill>
                  <a:srgbClr val="002060"/>
                </a:solidFill>
              </a:rPr>
              <a:t>ПРОБЛЕМА УЧИТЕЛЯ:</a:t>
            </a:r>
            <a:endParaRPr lang="ru-RU" dirty="0">
              <a:solidFill>
                <a:srgbClr val="002060"/>
              </a:solidFill>
            </a:endParaRPr>
          </a:p>
        </p:txBody>
      </p:sp>
      <p:sp>
        <p:nvSpPr>
          <p:cNvPr id="3" name="TextBox 2"/>
          <p:cNvSpPr txBox="1"/>
          <p:nvPr/>
        </p:nvSpPr>
        <p:spPr>
          <a:xfrm>
            <a:off x="899592" y="2132856"/>
            <a:ext cx="7887096" cy="523220"/>
          </a:xfrm>
          <a:prstGeom prst="rect">
            <a:avLst/>
          </a:prstGeom>
          <a:noFill/>
        </p:spPr>
        <p:txBody>
          <a:bodyPr wrap="none" rtlCol="0">
            <a:spAutoFit/>
          </a:bodyPr>
          <a:lstStyle/>
          <a:p>
            <a:r>
              <a:rPr lang="ru-RU" sz="2800" dirty="0" smtClean="0"/>
              <a:t>Как включить детей в ДИАЛОГ с АВТОРОМ?</a:t>
            </a:r>
          </a:p>
        </p:txBody>
      </p:sp>
      <p:sp>
        <p:nvSpPr>
          <p:cNvPr id="4" name="TextBox 3"/>
          <p:cNvSpPr txBox="1"/>
          <p:nvPr/>
        </p:nvSpPr>
        <p:spPr>
          <a:xfrm flipH="1">
            <a:off x="179511" y="2780928"/>
            <a:ext cx="8496943" cy="2985433"/>
          </a:xfrm>
          <a:prstGeom prst="rect">
            <a:avLst/>
          </a:prstGeom>
          <a:noFill/>
        </p:spPr>
        <p:txBody>
          <a:bodyPr wrap="square" rtlCol="0">
            <a:spAutoFit/>
          </a:bodyPr>
          <a:lstStyle/>
          <a:p>
            <a:pPr algn="ctr"/>
            <a:endParaRPr lang="ru-RU" sz="4000" b="1" dirty="0" smtClean="0">
              <a:solidFill>
                <a:srgbClr val="002060"/>
              </a:solidFill>
              <a:latin typeface="+mj-lt"/>
            </a:endParaRPr>
          </a:p>
          <a:p>
            <a:pPr algn="ctr"/>
            <a:r>
              <a:rPr lang="ru-RU" sz="4000" b="1" dirty="0" smtClean="0">
                <a:solidFill>
                  <a:srgbClr val="002060"/>
                </a:solidFill>
                <a:latin typeface="+mj-lt"/>
              </a:rPr>
              <a:t>ЗАДАЧА УЧИТЕЛЯ:</a:t>
            </a:r>
          </a:p>
          <a:p>
            <a:pPr algn="ctr"/>
            <a:endParaRPr lang="ru-RU" sz="3600" dirty="0" smtClean="0"/>
          </a:p>
          <a:p>
            <a:pPr algn="ctr"/>
            <a:r>
              <a:rPr lang="ru-RU" sz="3600" dirty="0" smtClean="0"/>
              <a:t>Создать условия</a:t>
            </a:r>
          </a:p>
          <a:p>
            <a:pPr algn="ctr"/>
            <a:r>
              <a:rPr lang="ru-RU" sz="3600" dirty="0" smtClean="0"/>
              <a:t> для </a:t>
            </a:r>
            <a:r>
              <a:rPr lang="ru-RU" sz="3600" u="sng" dirty="0" smtClean="0"/>
              <a:t>терпеливого, медленного </a:t>
            </a:r>
            <a:r>
              <a:rPr lang="ru-RU" sz="3600" dirty="0" smtClean="0"/>
              <a:t>чтения!</a:t>
            </a:r>
            <a:endParaRPr lang="ru-RU"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Деятельность учителя и класса</a:t>
            </a:r>
            <a:endParaRPr lang="ru-RU" dirty="0"/>
          </a:p>
        </p:txBody>
      </p:sp>
      <p:sp>
        <p:nvSpPr>
          <p:cNvPr id="3" name="TextBox 2"/>
          <p:cNvSpPr txBox="1"/>
          <p:nvPr/>
        </p:nvSpPr>
        <p:spPr>
          <a:xfrm>
            <a:off x="611560" y="2132856"/>
            <a:ext cx="7488832" cy="4339650"/>
          </a:xfrm>
          <a:prstGeom prst="rect">
            <a:avLst/>
          </a:prstGeom>
          <a:noFill/>
        </p:spPr>
        <p:txBody>
          <a:bodyPr wrap="square" rtlCol="0">
            <a:spAutoFit/>
          </a:bodyPr>
          <a:lstStyle/>
          <a:p>
            <a:pPr algn="ctr"/>
            <a:r>
              <a:rPr lang="ru-RU" sz="3600" b="1" dirty="0" smtClean="0"/>
              <a:t>Исследование</a:t>
            </a:r>
            <a:r>
              <a:rPr lang="ru-RU" sz="3600" dirty="0" smtClean="0"/>
              <a:t> </a:t>
            </a:r>
          </a:p>
          <a:p>
            <a:pPr algn="ctr"/>
            <a:r>
              <a:rPr lang="ru-RU" sz="3600" dirty="0" smtClean="0"/>
              <a:t>внутреннего мира ТЕКСТА </a:t>
            </a:r>
          </a:p>
          <a:p>
            <a:pPr algn="ctr"/>
            <a:r>
              <a:rPr lang="ru-RU" sz="3600" dirty="0" smtClean="0"/>
              <a:t>и его структуры.</a:t>
            </a:r>
          </a:p>
          <a:p>
            <a:pPr algn="ctr"/>
            <a:endParaRPr lang="ru-RU" sz="3600" dirty="0" smtClean="0"/>
          </a:p>
          <a:p>
            <a:pPr algn="ctr"/>
            <a:r>
              <a:rPr lang="ru-RU" sz="3200" dirty="0" smtClean="0"/>
              <a:t>Это сознательно организованный  процесс, который строится вокруг замысла АВТОРА.</a:t>
            </a:r>
          </a:p>
          <a:p>
            <a:pPr algn="ctr"/>
            <a:endParaRPr lang="ru-RU"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445624" cy="1069848"/>
          </a:xfrm>
        </p:spPr>
        <p:txBody>
          <a:bodyPr>
            <a:normAutofit fontScale="90000"/>
          </a:bodyPr>
          <a:lstStyle/>
          <a:p>
            <a:pPr algn="ctr"/>
            <a:r>
              <a:rPr lang="ru-RU" b="1" dirty="0" smtClean="0"/>
              <a:t>Мастерство учителя – </a:t>
            </a:r>
            <a:br>
              <a:rPr lang="ru-RU" b="1" dirty="0" smtClean="0"/>
            </a:br>
            <a:r>
              <a:rPr lang="ru-RU" b="1" dirty="0" smtClean="0"/>
              <a:t>открытие смысла ТЕКСТА!</a:t>
            </a:r>
            <a:endParaRPr lang="ru-RU" b="1" dirty="0"/>
          </a:p>
        </p:txBody>
      </p:sp>
      <p:sp>
        <p:nvSpPr>
          <p:cNvPr id="3" name="Овал 2"/>
          <p:cNvSpPr/>
          <p:nvPr/>
        </p:nvSpPr>
        <p:spPr>
          <a:xfrm>
            <a:off x="3419872" y="3284984"/>
            <a:ext cx="2232248" cy="187220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FFFF00"/>
                </a:solidFill>
              </a:rPr>
              <a:t>АВТОР</a:t>
            </a:r>
            <a:endParaRPr lang="ru-RU" sz="2800" b="1" dirty="0">
              <a:solidFill>
                <a:srgbClr val="FFFF00"/>
              </a:solidFill>
            </a:endParaRPr>
          </a:p>
        </p:txBody>
      </p:sp>
      <p:sp>
        <p:nvSpPr>
          <p:cNvPr id="4" name="Овал 3"/>
          <p:cNvSpPr/>
          <p:nvPr/>
        </p:nvSpPr>
        <p:spPr>
          <a:xfrm rot="20188809">
            <a:off x="5580112" y="2636912"/>
            <a:ext cx="244827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читатель</a:t>
            </a:r>
            <a:endParaRPr lang="ru-RU" sz="2400" b="1" dirty="0"/>
          </a:p>
        </p:txBody>
      </p:sp>
      <p:sp>
        <p:nvSpPr>
          <p:cNvPr id="13" name="Овал 12"/>
          <p:cNvSpPr/>
          <p:nvPr/>
        </p:nvSpPr>
        <p:spPr>
          <a:xfrm rot="968150">
            <a:off x="5743981" y="4037381"/>
            <a:ext cx="244827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читатель</a:t>
            </a:r>
            <a:endParaRPr lang="ru-RU" sz="2400" b="1" dirty="0"/>
          </a:p>
        </p:txBody>
      </p:sp>
      <p:sp>
        <p:nvSpPr>
          <p:cNvPr id="14" name="Овал 13"/>
          <p:cNvSpPr/>
          <p:nvPr/>
        </p:nvSpPr>
        <p:spPr>
          <a:xfrm rot="1933568">
            <a:off x="4940248" y="5274752"/>
            <a:ext cx="244827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читатель</a:t>
            </a:r>
            <a:endParaRPr lang="ru-RU" sz="2400" b="1" dirty="0"/>
          </a:p>
        </p:txBody>
      </p:sp>
      <p:sp>
        <p:nvSpPr>
          <p:cNvPr id="15" name="Овал 14"/>
          <p:cNvSpPr/>
          <p:nvPr/>
        </p:nvSpPr>
        <p:spPr>
          <a:xfrm rot="19596661">
            <a:off x="2487113" y="5459634"/>
            <a:ext cx="244827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читатель</a:t>
            </a:r>
            <a:endParaRPr lang="ru-RU" sz="2400" b="1" dirty="0"/>
          </a:p>
        </p:txBody>
      </p:sp>
      <p:sp>
        <p:nvSpPr>
          <p:cNvPr id="16" name="Овал 15"/>
          <p:cNvSpPr/>
          <p:nvPr/>
        </p:nvSpPr>
        <p:spPr>
          <a:xfrm rot="20307565">
            <a:off x="1143181" y="4779354"/>
            <a:ext cx="244827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читатель</a:t>
            </a:r>
            <a:endParaRPr lang="ru-RU" sz="2400" b="1" dirty="0"/>
          </a:p>
        </p:txBody>
      </p:sp>
      <p:sp>
        <p:nvSpPr>
          <p:cNvPr id="17" name="Овал 16"/>
          <p:cNvSpPr/>
          <p:nvPr/>
        </p:nvSpPr>
        <p:spPr>
          <a:xfrm rot="248059">
            <a:off x="678483" y="3410084"/>
            <a:ext cx="244827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читатель</a:t>
            </a:r>
            <a:endParaRPr lang="ru-RU" sz="2400" b="1" dirty="0"/>
          </a:p>
        </p:txBody>
      </p:sp>
      <p:sp>
        <p:nvSpPr>
          <p:cNvPr id="18" name="Овал 17"/>
          <p:cNvSpPr/>
          <p:nvPr/>
        </p:nvSpPr>
        <p:spPr>
          <a:xfrm rot="2287301">
            <a:off x="1669736" y="1988954"/>
            <a:ext cx="244827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FFFF00"/>
                </a:solidFill>
              </a:rPr>
              <a:t>учитель</a:t>
            </a:r>
            <a:endParaRPr lang="ru-RU" sz="2400" b="1" dirty="0">
              <a:solidFill>
                <a:srgbClr val="FFFF00"/>
              </a:solidFill>
            </a:endParaRPr>
          </a:p>
        </p:txBody>
      </p:sp>
      <p:sp>
        <p:nvSpPr>
          <p:cNvPr id="19" name="Овал 18"/>
          <p:cNvSpPr/>
          <p:nvPr/>
        </p:nvSpPr>
        <p:spPr>
          <a:xfrm rot="19479255">
            <a:off x="4349932" y="1884025"/>
            <a:ext cx="244827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читатель</a:t>
            </a:r>
            <a:endParaRPr lang="ru-RU" sz="2400" b="1" dirty="0"/>
          </a:p>
        </p:txBody>
      </p:sp>
      <p:sp>
        <p:nvSpPr>
          <p:cNvPr id="27" name="Тройная стрелка влево/вправо/вверх 26"/>
          <p:cNvSpPr/>
          <p:nvPr/>
        </p:nvSpPr>
        <p:spPr>
          <a:xfrm rot="7186746">
            <a:off x="2240935" y="2379780"/>
            <a:ext cx="878689" cy="1977873"/>
          </a:xfrm>
          <a:prstGeom prst="leftRigh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8" name="Тройная стрелка влево/вправо/вверх 27"/>
          <p:cNvSpPr/>
          <p:nvPr/>
        </p:nvSpPr>
        <p:spPr>
          <a:xfrm rot="10618209">
            <a:off x="3817253" y="1867042"/>
            <a:ext cx="878689" cy="1436187"/>
          </a:xfrm>
          <a:prstGeom prst="leftRigh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9" name="Тройная стрелка влево/вправо/вверх 28"/>
          <p:cNvSpPr/>
          <p:nvPr/>
        </p:nvSpPr>
        <p:spPr>
          <a:xfrm rot="4596849">
            <a:off x="2126934" y="3604253"/>
            <a:ext cx="878689" cy="1885021"/>
          </a:xfrm>
          <a:prstGeom prst="leftRigh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0" name="Тройная стрелка влево/вправо/вверх 29"/>
          <p:cNvSpPr/>
          <p:nvPr/>
        </p:nvSpPr>
        <p:spPr>
          <a:xfrm rot="3078218">
            <a:off x="2638898" y="4581004"/>
            <a:ext cx="878689" cy="2020556"/>
          </a:xfrm>
          <a:prstGeom prst="leftRigh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1" name="Тройная стрелка влево/вправо/вверх 30"/>
          <p:cNvSpPr/>
          <p:nvPr/>
        </p:nvSpPr>
        <p:spPr>
          <a:xfrm rot="21029572">
            <a:off x="4532549" y="5067179"/>
            <a:ext cx="1004877" cy="1621884"/>
          </a:xfrm>
          <a:prstGeom prst="leftRigh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2" name="Тройная стрелка влево/вправо/вверх 31"/>
          <p:cNvSpPr/>
          <p:nvPr/>
        </p:nvSpPr>
        <p:spPr>
          <a:xfrm rot="17749253">
            <a:off x="6023598" y="3978308"/>
            <a:ext cx="878689" cy="2233712"/>
          </a:xfrm>
          <a:prstGeom prst="leftRigh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3" name="Тройная стрелка влево/вправо/вверх 32"/>
          <p:cNvSpPr/>
          <p:nvPr/>
        </p:nvSpPr>
        <p:spPr>
          <a:xfrm rot="15739769">
            <a:off x="6417141" y="2662108"/>
            <a:ext cx="653957" cy="2351780"/>
          </a:xfrm>
          <a:prstGeom prst="leftRigh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4" name="Тройная стрелка влево/вправо/вверх 33"/>
          <p:cNvSpPr/>
          <p:nvPr/>
        </p:nvSpPr>
        <p:spPr>
          <a:xfrm rot="13882046">
            <a:off x="5753659" y="1680672"/>
            <a:ext cx="653957" cy="2233712"/>
          </a:xfrm>
          <a:prstGeom prst="leftRigh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069848"/>
          </a:xfrm>
        </p:spPr>
        <p:txBody>
          <a:bodyPr>
            <a:normAutofit fontScale="90000"/>
          </a:bodyPr>
          <a:lstStyle/>
          <a:p>
            <a:pPr algn="ctr"/>
            <a:r>
              <a:rPr lang="ru-RU" b="1" dirty="0" smtClean="0"/>
              <a:t>С чего учитель начинает движение класса к замыслу АВТОРА?</a:t>
            </a:r>
            <a:endParaRPr lang="ru-RU" b="1" dirty="0"/>
          </a:p>
        </p:txBody>
      </p:sp>
      <p:sp>
        <p:nvSpPr>
          <p:cNvPr id="3" name="TextBox 2"/>
          <p:cNvSpPr txBox="1"/>
          <p:nvPr/>
        </p:nvSpPr>
        <p:spPr>
          <a:xfrm>
            <a:off x="467544" y="2204864"/>
            <a:ext cx="8294971" cy="1384995"/>
          </a:xfrm>
          <a:prstGeom prst="rect">
            <a:avLst/>
          </a:prstGeom>
          <a:noFill/>
        </p:spPr>
        <p:txBody>
          <a:bodyPr wrap="square" rtlCol="0">
            <a:spAutoFit/>
          </a:bodyPr>
          <a:lstStyle/>
          <a:p>
            <a:pPr>
              <a:buFont typeface="Arial" pitchFamily="34" charset="0"/>
              <a:buChar char="•"/>
            </a:pPr>
            <a:r>
              <a:rPr lang="ru-RU" sz="2800" dirty="0" smtClean="0"/>
              <a:t>Учитель ставит ??? по ТЕКСТУ сам или</a:t>
            </a:r>
          </a:p>
          <a:p>
            <a:pPr>
              <a:buFont typeface="Arial" pitchFamily="34" charset="0"/>
              <a:buChar char="•"/>
            </a:pPr>
            <a:r>
              <a:rPr lang="ru-RU" sz="2800" dirty="0" smtClean="0"/>
              <a:t>Вызывает детей на вопрошание</a:t>
            </a:r>
          </a:p>
          <a:p>
            <a:r>
              <a:rPr lang="ru-RU" sz="2800" dirty="0" smtClean="0"/>
              <a:t> (- задайте ?? по непонятным местам ТЕКСТА)</a:t>
            </a:r>
            <a:endParaRPr lang="ru-RU" sz="2800" dirty="0"/>
          </a:p>
        </p:txBody>
      </p:sp>
      <p:sp>
        <p:nvSpPr>
          <p:cNvPr id="4" name="Стрелка вниз 3"/>
          <p:cNvSpPr/>
          <p:nvPr/>
        </p:nvSpPr>
        <p:spPr>
          <a:xfrm>
            <a:off x="2627784" y="378904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TextBox 4"/>
          <p:cNvSpPr txBox="1"/>
          <p:nvPr/>
        </p:nvSpPr>
        <p:spPr>
          <a:xfrm>
            <a:off x="539552" y="4509120"/>
            <a:ext cx="7920880" cy="1569660"/>
          </a:xfrm>
          <a:prstGeom prst="rect">
            <a:avLst/>
          </a:prstGeom>
          <a:noFill/>
        </p:spPr>
        <p:txBody>
          <a:bodyPr wrap="square" rtlCol="0">
            <a:spAutoFit/>
          </a:bodyPr>
          <a:lstStyle/>
          <a:p>
            <a:pPr algn="ctr"/>
            <a:r>
              <a:rPr lang="ru-RU" sz="3200" b="1" dirty="0" smtClean="0"/>
              <a:t>Эти ?? фиксировать на доске!</a:t>
            </a:r>
          </a:p>
          <a:p>
            <a:pPr algn="ctr"/>
            <a:r>
              <a:rPr lang="ru-RU" sz="3200" dirty="0" smtClean="0"/>
              <a:t>Они и есть зачатки диалога </a:t>
            </a:r>
          </a:p>
          <a:p>
            <a:pPr algn="ctr"/>
            <a:r>
              <a:rPr lang="ru-RU" sz="3200" dirty="0" smtClean="0"/>
              <a:t>между Автором и читателями.</a:t>
            </a:r>
            <a:endParaRPr lang="ru-RU" sz="3200" dirty="0"/>
          </a:p>
        </p:txBody>
      </p:sp>
      <p:sp>
        <p:nvSpPr>
          <p:cNvPr id="6" name="Стрелка вниз 5"/>
          <p:cNvSpPr/>
          <p:nvPr/>
        </p:nvSpPr>
        <p:spPr>
          <a:xfrm>
            <a:off x="2627784" y="6093296"/>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ctr"/>
            <a:r>
              <a:rPr lang="ru-RU" sz="4400" b="1" dirty="0" smtClean="0">
                <a:solidFill>
                  <a:srgbClr val="FF0000"/>
                </a:solidFill>
              </a:rPr>
              <a:t>???</a:t>
            </a:r>
            <a:endParaRPr lang="ru-RU" sz="4400" b="1" dirty="0">
              <a:solidFill>
                <a:srgbClr val="FF0000"/>
              </a:solidFill>
            </a:endParaRPr>
          </a:p>
        </p:txBody>
      </p:sp>
      <p:sp>
        <p:nvSpPr>
          <p:cNvPr id="6" name="TextBox 5"/>
          <p:cNvSpPr txBox="1"/>
          <p:nvPr/>
        </p:nvSpPr>
        <p:spPr>
          <a:xfrm>
            <a:off x="319148" y="2204864"/>
            <a:ext cx="8493031" cy="3539430"/>
          </a:xfrm>
          <a:prstGeom prst="rect">
            <a:avLst/>
          </a:prstGeom>
          <a:noFill/>
        </p:spPr>
        <p:txBody>
          <a:bodyPr wrap="none" rtlCol="0">
            <a:spAutoFit/>
          </a:bodyPr>
          <a:lstStyle/>
          <a:p>
            <a:pPr>
              <a:lnSpc>
                <a:spcPct val="200000"/>
              </a:lnSpc>
              <a:buFont typeface="Arial" pitchFamily="34" charset="0"/>
              <a:buChar char="•"/>
            </a:pPr>
            <a:r>
              <a:rPr lang="ru-RU" sz="2800" dirty="0" smtClean="0"/>
              <a:t>Зачем ребенку учиться разговаривать с текстом?</a:t>
            </a:r>
          </a:p>
          <a:p>
            <a:pPr>
              <a:lnSpc>
                <a:spcPct val="200000"/>
              </a:lnSpc>
              <a:buFont typeface="Arial" pitchFamily="34" charset="0"/>
              <a:buChar char="•"/>
            </a:pPr>
            <a:r>
              <a:rPr lang="ru-RU" sz="2800" dirty="0" smtClean="0"/>
              <a:t>Что это даёт для его развития?</a:t>
            </a:r>
          </a:p>
          <a:p>
            <a:pPr>
              <a:lnSpc>
                <a:spcPct val="200000"/>
              </a:lnSpc>
              <a:buFont typeface="Arial" pitchFamily="34" charset="0"/>
              <a:buChar char="•"/>
            </a:pPr>
            <a:r>
              <a:rPr lang="ru-RU" sz="2800" dirty="0" smtClean="0"/>
              <a:t>Какие приёмы существуют для развития </a:t>
            </a:r>
          </a:p>
          <a:p>
            <a:pPr>
              <a:lnSpc>
                <a:spcPct val="200000"/>
              </a:lnSpc>
            </a:pPr>
            <a:r>
              <a:rPr lang="ru-RU" sz="2800" dirty="0" smtClean="0"/>
              <a:t>коммуникативных умений и навыков?</a:t>
            </a:r>
            <a:endParaRPr lang="ru-RU"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76672"/>
            <a:ext cx="8901796" cy="6001643"/>
          </a:xfrm>
          <a:prstGeom prst="rect">
            <a:avLst/>
          </a:prstGeom>
          <a:noFill/>
        </p:spPr>
        <p:txBody>
          <a:bodyPr wrap="square" rtlCol="0">
            <a:spAutoFit/>
          </a:bodyPr>
          <a:lstStyle/>
          <a:p>
            <a:pPr algn="ctr"/>
            <a:r>
              <a:rPr lang="ru-RU" sz="3200" dirty="0" smtClean="0"/>
              <a:t>Читатели, задавая </a:t>
            </a:r>
            <a:r>
              <a:rPr lang="ru-RU" sz="3200" b="1" dirty="0" smtClean="0"/>
              <a:t>??</a:t>
            </a:r>
            <a:r>
              <a:rPr lang="ru-RU" sz="3200" dirty="0" smtClean="0"/>
              <a:t>, </a:t>
            </a:r>
          </a:p>
          <a:p>
            <a:pPr algn="ctr"/>
            <a:r>
              <a:rPr lang="ru-RU" sz="3200" dirty="0" smtClean="0"/>
              <a:t>самостоятельно </a:t>
            </a:r>
          </a:p>
          <a:p>
            <a:pPr algn="ctr"/>
            <a:r>
              <a:rPr lang="ru-RU" sz="3200" dirty="0" smtClean="0"/>
              <a:t>учатся искать </a:t>
            </a:r>
            <a:r>
              <a:rPr lang="ru-RU" sz="3200" b="1" dirty="0" smtClean="0"/>
              <a:t>ответы</a:t>
            </a:r>
            <a:r>
              <a:rPr lang="ru-RU" sz="3200" dirty="0" smtClean="0"/>
              <a:t> на них,</a:t>
            </a:r>
          </a:p>
          <a:p>
            <a:pPr algn="ctr"/>
            <a:r>
              <a:rPr lang="ru-RU" sz="3200" dirty="0" smtClean="0"/>
              <a:t>а искать </a:t>
            </a:r>
            <a:r>
              <a:rPr lang="ru-RU" sz="3200" b="1" dirty="0" smtClean="0"/>
              <a:t>ответ на ? </a:t>
            </a:r>
          </a:p>
          <a:p>
            <a:pPr algn="ctr"/>
            <a:r>
              <a:rPr lang="ru-RU" sz="3200" dirty="0" smtClean="0"/>
              <a:t>они будут именно в ТЕКСТЕ!</a:t>
            </a:r>
          </a:p>
          <a:p>
            <a:pPr marL="514350" indent="-514350" algn="ctr">
              <a:buAutoNum type="arabicPeriod"/>
            </a:pPr>
            <a:endParaRPr lang="ru-RU" sz="3200" dirty="0" smtClean="0"/>
          </a:p>
          <a:p>
            <a:pPr marL="514350" indent="-514350" algn="ctr">
              <a:buAutoNum type="arabicPeriod"/>
            </a:pPr>
            <a:r>
              <a:rPr lang="ru-RU" sz="3200" dirty="0" smtClean="0"/>
              <a:t>Что сказал Автор?</a:t>
            </a:r>
          </a:p>
          <a:p>
            <a:pPr marL="514350" indent="-514350" algn="ctr">
              <a:buAutoNum type="arabicPeriod" startAt="2"/>
            </a:pPr>
            <a:r>
              <a:rPr lang="ru-RU" sz="3200" dirty="0" smtClean="0"/>
              <a:t>Как он это сделал?</a:t>
            </a:r>
          </a:p>
          <a:p>
            <a:pPr marL="514350" indent="-514350" algn="ctr"/>
            <a:endParaRPr lang="ru-RU" sz="3200" dirty="0" smtClean="0"/>
          </a:p>
          <a:p>
            <a:pPr marL="514350" indent="-514350" algn="ctr"/>
            <a:r>
              <a:rPr lang="ru-RU" sz="3200" dirty="0" smtClean="0"/>
              <a:t>Работая над ТЕКСТОМ по вопросам, читатели вступают в </a:t>
            </a:r>
            <a:r>
              <a:rPr lang="ru-RU" sz="3200" b="1" dirty="0" smtClean="0"/>
              <a:t>диалог:</a:t>
            </a:r>
          </a:p>
          <a:p>
            <a:pPr marL="514350" indent="-514350" algn="ctr"/>
            <a:r>
              <a:rPr lang="ru-RU" sz="3200" dirty="0" smtClean="0"/>
              <a:t> друг с другом, с учителем и с Автором.</a:t>
            </a:r>
            <a:endParaRPr lang="ru-RU"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92696"/>
            <a:ext cx="8784976" cy="5970865"/>
          </a:xfrm>
          <a:prstGeom prst="rect">
            <a:avLst/>
          </a:prstGeom>
          <a:noFill/>
        </p:spPr>
        <p:txBody>
          <a:bodyPr wrap="square" rtlCol="0">
            <a:spAutoFit/>
          </a:bodyPr>
          <a:lstStyle/>
          <a:p>
            <a:pPr algn="ctr"/>
            <a:r>
              <a:rPr lang="ru-RU" sz="2800" b="1" dirty="0" smtClean="0"/>
              <a:t>В споре рождается истина!</a:t>
            </a:r>
          </a:p>
          <a:p>
            <a:r>
              <a:rPr lang="ru-RU" sz="2400" dirty="0" smtClean="0"/>
              <a:t>В </a:t>
            </a:r>
            <a:r>
              <a:rPr lang="ru-RU" sz="2400" u="sng" dirty="0" smtClean="0"/>
              <a:t>диалоге</a:t>
            </a:r>
            <a:r>
              <a:rPr lang="ru-RU" sz="2400" dirty="0" smtClean="0"/>
              <a:t> читатели чувствуют себя комфортно.</a:t>
            </a:r>
          </a:p>
          <a:p>
            <a:endParaRPr lang="ru-RU" sz="2400" dirty="0" smtClean="0"/>
          </a:p>
          <a:p>
            <a:r>
              <a:rPr lang="ru-RU" sz="2400" dirty="0" smtClean="0"/>
              <a:t>В </a:t>
            </a:r>
            <a:r>
              <a:rPr lang="ru-RU" sz="2400" u="sng" dirty="0" smtClean="0"/>
              <a:t>диалоге</a:t>
            </a:r>
            <a:r>
              <a:rPr lang="ru-RU" sz="2400" dirty="0" smtClean="0"/>
              <a:t> рождаются гипотезы смысла текста.</a:t>
            </a:r>
          </a:p>
          <a:p>
            <a:endParaRPr lang="ru-RU" sz="2400" dirty="0" smtClean="0"/>
          </a:p>
          <a:p>
            <a:r>
              <a:rPr lang="ru-RU" sz="2400" dirty="0" smtClean="0"/>
              <a:t>В </a:t>
            </a:r>
            <a:r>
              <a:rPr lang="ru-RU" sz="2400" u="sng" dirty="0" smtClean="0"/>
              <a:t>диалоге</a:t>
            </a:r>
            <a:r>
              <a:rPr lang="ru-RU" sz="2400" dirty="0" smtClean="0"/>
              <a:t> каждый читатель учится чувствовать «чужое» понимание,</a:t>
            </a:r>
          </a:p>
          <a:p>
            <a:r>
              <a:rPr lang="ru-RU" sz="2400" dirty="0" smtClean="0"/>
              <a:t> сопоставлять его с собственным видением замысла автора,</a:t>
            </a:r>
          </a:p>
          <a:p>
            <a:r>
              <a:rPr lang="ru-RU" sz="2400" dirty="0" smtClean="0"/>
              <a:t> </a:t>
            </a:r>
          </a:p>
          <a:p>
            <a:r>
              <a:rPr lang="ru-RU" sz="2400" dirty="0" smtClean="0"/>
              <a:t>а,  главное - </a:t>
            </a:r>
            <a:r>
              <a:rPr lang="ru-RU" sz="2400" b="1" dirty="0" smtClean="0"/>
              <a:t>приближаться к авторскому пониманию</a:t>
            </a:r>
            <a:r>
              <a:rPr lang="ru-RU" sz="2400" dirty="0" smtClean="0"/>
              <a:t>.</a:t>
            </a:r>
          </a:p>
          <a:p>
            <a:endParaRPr lang="ru-RU" sz="2400" dirty="0" smtClean="0"/>
          </a:p>
          <a:p>
            <a:r>
              <a:rPr lang="ru-RU" sz="2400" u="sng" dirty="0" smtClean="0"/>
              <a:t>Диалог –</a:t>
            </a:r>
            <a:r>
              <a:rPr lang="ru-RU" sz="2400" dirty="0" smtClean="0"/>
              <a:t> это всегда дискуссия, а, значит, коллективная деятельность читателей. Один ученик ставит ?, а другие могут подсказать ответ на него, опираясь на ТЕКСТ  или на индивидуальную точку зрения.</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20688"/>
            <a:ext cx="8712968" cy="5130700"/>
          </a:xfrm>
          <a:prstGeom prst="rect">
            <a:avLst/>
          </a:prstGeom>
          <a:noFill/>
        </p:spPr>
        <p:txBody>
          <a:bodyPr wrap="square" rtlCol="0">
            <a:spAutoFit/>
          </a:bodyPr>
          <a:lstStyle/>
          <a:p>
            <a:pPr algn="ctr">
              <a:lnSpc>
                <a:spcPct val="200000"/>
              </a:lnSpc>
            </a:pPr>
            <a:r>
              <a:rPr lang="ru-RU" sz="2800" u="sng" dirty="0" smtClean="0"/>
              <a:t>Задача учителя </a:t>
            </a:r>
          </a:p>
          <a:p>
            <a:pPr algn="ctr">
              <a:lnSpc>
                <a:spcPct val="200000"/>
              </a:lnSpc>
            </a:pPr>
            <a:r>
              <a:rPr lang="ru-RU" sz="2800" dirty="0" smtClean="0"/>
              <a:t>в такой форме организации детского пространства </a:t>
            </a:r>
          </a:p>
          <a:p>
            <a:pPr algn="ctr">
              <a:lnSpc>
                <a:spcPct val="200000"/>
              </a:lnSpc>
            </a:pPr>
            <a:r>
              <a:rPr lang="ru-RU" sz="2800" dirty="0" smtClean="0"/>
              <a:t>велика с самой первой встречи с классом!</a:t>
            </a:r>
          </a:p>
          <a:p>
            <a:pPr algn="ctr">
              <a:lnSpc>
                <a:spcPct val="200000"/>
              </a:lnSpc>
            </a:pPr>
            <a:endParaRPr lang="ru-RU" sz="2800" dirty="0" smtClean="0"/>
          </a:p>
          <a:p>
            <a:pPr algn="ctr">
              <a:lnSpc>
                <a:spcPct val="200000"/>
              </a:lnSpc>
            </a:pPr>
            <a:r>
              <a:rPr lang="ru-RU" sz="2800" dirty="0" smtClean="0"/>
              <a:t>Учите диалоговому режиму </a:t>
            </a:r>
          </a:p>
          <a:p>
            <a:pPr algn="ctr">
              <a:lnSpc>
                <a:spcPct val="200000"/>
              </a:lnSpc>
            </a:pPr>
            <a:r>
              <a:rPr lang="ru-RU" sz="2800" b="1" dirty="0" smtClean="0"/>
              <a:t>с 1-ого  сентября 1-ого класса!</a:t>
            </a:r>
            <a:endParaRPr lang="ru-RU"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20688"/>
            <a:ext cx="8964488" cy="5632311"/>
          </a:xfrm>
          <a:prstGeom prst="rect">
            <a:avLst/>
          </a:prstGeom>
          <a:noFill/>
        </p:spPr>
        <p:txBody>
          <a:bodyPr wrap="square" rtlCol="0">
            <a:spAutoFit/>
          </a:bodyPr>
          <a:lstStyle/>
          <a:p>
            <a:pPr algn="ctr"/>
            <a:r>
              <a:rPr lang="ru-RU" sz="2400" b="1" dirty="0" smtClean="0">
                <a:solidFill>
                  <a:srgbClr val="FF0000"/>
                </a:solidFill>
              </a:rPr>
              <a:t>Что должен уметь учитель  для организации дискуссии в классе?</a:t>
            </a:r>
          </a:p>
          <a:p>
            <a:r>
              <a:rPr lang="ru-RU" sz="2400" dirty="0" smtClean="0"/>
              <a:t>-формировать у учащихся мыслительные и коммуникативные навыки;</a:t>
            </a:r>
          </a:p>
          <a:p>
            <a:endParaRPr lang="ru-RU" sz="2400" dirty="0" smtClean="0"/>
          </a:p>
          <a:p>
            <a:r>
              <a:rPr lang="ru-RU" sz="2400" dirty="0" smtClean="0"/>
              <a:t>-владеть навыками групповой работы и организации групповой коммуникации;</a:t>
            </a:r>
          </a:p>
          <a:p>
            <a:endParaRPr lang="ru-RU" sz="2400" dirty="0" smtClean="0"/>
          </a:p>
          <a:p>
            <a:r>
              <a:rPr lang="ru-RU" sz="2400" dirty="0" smtClean="0"/>
              <a:t>-уметь делать выбор и учить этому своих учеников;</a:t>
            </a:r>
          </a:p>
          <a:p>
            <a:endParaRPr lang="ru-RU" sz="2400" dirty="0" smtClean="0"/>
          </a:p>
          <a:p>
            <a:r>
              <a:rPr lang="ru-RU" sz="2400" dirty="0" smtClean="0"/>
              <a:t>-обладать структурным мышлением;</a:t>
            </a:r>
          </a:p>
          <a:p>
            <a:endParaRPr lang="ru-RU" sz="2400" dirty="0" smtClean="0"/>
          </a:p>
          <a:p>
            <a:r>
              <a:rPr lang="ru-RU" sz="2400" dirty="0" smtClean="0"/>
              <a:t>-обладать коммуникационной и ситуативной рефлексией (т.е. осмысление своих действий и их законов или деятельность самопознания)</a:t>
            </a:r>
            <a:endParaRPr lang="ru-RU"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51520" y="692696"/>
            <a:ext cx="8676456"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Правила дискуссии</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Все люди — разные, но это не мешает им общаться и понимать друг друга. Часто случается, что ваши с собеседником точки зрения на что-то не совпадают. Это противоречие может перерасти в спор или в дискуссию.</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Обсуждение.</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Чем отличается спор от дискуссии? Каковы их цели?</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Как вы видите, спор принципиально отличается от дискуссии. Во-первых, целями. В споре цель — доказать правоту, в дискуссии — найти истину, решение задачи, выход из ситуации.</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548680"/>
            <a:ext cx="8424936" cy="6063198"/>
          </a:xfrm>
          <a:prstGeom prst="rect">
            <a:avLst/>
          </a:prstGeom>
        </p:spPr>
        <p:txBody>
          <a:bodyPr wrap="square">
            <a:spAutoFit/>
          </a:bodyPr>
          <a:lstStyle/>
          <a:p>
            <a:pPr lvl="0" indent="269875" eaLnBrk="0" fontAlgn="base" hangingPunct="0">
              <a:spcBef>
                <a:spcPct val="0"/>
              </a:spcBef>
              <a:spcAft>
                <a:spcPct val="0"/>
              </a:spcAft>
            </a:pPr>
            <a:r>
              <a:rPr lang="ru-RU" sz="2800" dirty="0" smtClean="0">
                <a:latin typeface="Times New Roman" pitchFamily="18" charset="0"/>
                <a:ea typeface="Calibri" pitchFamily="34" charset="0"/>
                <a:cs typeface="Times New Roman" pitchFamily="18" charset="0"/>
              </a:rPr>
              <a:t>Во-вторых, спор направлен на результат, дискуссия — это процесс. Он может быть длительным и изменяющимся. Под влиянием новой информации, аргументов обеих сторон меняется ход обсуждения и даже его предмет («Начали за здравие — кончили за упокой</a:t>
            </a:r>
            <a:r>
              <a:rPr lang="ru-RU" sz="2800" dirty="0" smtClean="0">
                <a:latin typeface="Times New Roman" pitchFamily="18" charset="0"/>
                <a:ea typeface="Calibri" pitchFamily="34" charset="0"/>
                <a:cs typeface="Times New Roman" pitchFamily="18" charset="0"/>
              </a:rPr>
              <a:t>»). </a:t>
            </a:r>
          </a:p>
          <a:p>
            <a:pPr lvl="0" indent="269875" eaLnBrk="0" fontAlgn="base" hangingPunct="0">
              <a:spcBef>
                <a:spcPct val="0"/>
              </a:spcBef>
              <a:spcAft>
                <a:spcPct val="0"/>
              </a:spcAft>
            </a:pPr>
            <a:r>
              <a:rPr lang="ru-RU" sz="2800" dirty="0" smtClean="0">
                <a:latin typeface="Times New Roman" pitchFamily="18" charset="0"/>
                <a:ea typeface="Calibri" pitchFamily="34" charset="0"/>
                <a:cs typeface="Times New Roman" pitchFamily="18" charset="0"/>
              </a:rPr>
              <a:t>В-третьих, предмет спора обычно конкретный и незначительный, дискуссия же возникает вокруг чего-то глобального и важного. Итак, если обсуждение вопроса с собеседниками плавно перетекает в дискуссию, то, во избежание превращения ее в безрезультатный спор, придерживайтесь следующих правил.</a:t>
            </a:r>
            <a:endParaRPr lang="ru-RU" sz="1200" dirty="0" smtClean="0">
              <a:latin typeface="Arial" pitchFamily="34" charset="0"/>
              <a:cs typeface="Arial" pitchFamily="34" charset="0"/>
            </a:endParaRPr>
          </a:p>
          <a:p>
            <a:pPr lvl="0" indent="269875" eaLnBrk="0" fontAlgn="base" hangingPunct="0">
              <a:spcBef>
                <a:spcPct val="0"/>
              </a:spcBef>
              <a:spcAft>
                <a:spcPct val="0"/>
              </a:spcAft>
            </a:pPr>
            <a:endParaRPr lang="ru-RU" sz="2400" dirty="0" smtClean="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20688"/>
            <a:ext cx="8496944" cy="5170646"/>
          </a:xfrm>
          <a:prstGeom prst="rect">
            <a:avLst/>
          </a:prstGeom>
        </p:spPr>
        <p:txBody>
          <a:bodyPr wrap="square">
            <a:spAutoFit/>
          </a:bodyPr>
          <a:lstStyle/>
          <a:p>
            <a:pPr lvl="0" indent="269875"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Всегда помните о цели дискуссии — найти истину, решение, выход. Обсуждайте только то, что относится к данному вопросу. Пустые сожаления, воспоминания, нелепые сравнения мягко прерывайте. Не давайте обсуждению уходить в сторону от темы. Пресекайте попытки доказать, что кто-то лучше, а кто-то хуже. Стремитесь не к победе, а к истине.</a:t>
            </a:r>
            <a:endParaRPr lang="ru-RU" sz="1100" dirty="0" smtClean="0">
              <a:latin typeface="Arial" pitchFamily="34" charset="0"/>
              <a:cs typeface="Arial" pitchFamily="34" charset="0"/>
            </a:endParaRPr>
          </a:p>
          <a:p>
            <a:pPr lvl="0" indent="269875"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С уважением относитесь к мнению другого человека. Любое мнение — это точка зрения человека. Даже отличаясь от вашей, она имеет право на существование. Не обижайте другого человека, называя его мнение неверным, нелепым, смешным. Пока дискуссия не окончена, любая точка зрения может быть верной. А в конце обсуждения могут оказаться реальными кажущиеся в начале невероятными вещи.</a:t>
            </a:r>
            <a:endParaRPr lang="ru-RU" sz="1100" dirty="0" smtClean="0">
              <a:latin typeface="Arial" pitchFamily="34" charset="0"/>
              <a:cs typeface="Arial" pitchFamily="34" charset="0"/>
            </a:endParaRPr>
          </a:p>
          <a:p>
            <a:pPr lvl="0" indent="269875" eaLnBrk="0" fontAlgn="base" hangingPunct="0">
              <a:spcBef>
                <a:spcPct val="0"/>
              </a:spcBef>
              <a:spcAft>
                <a:spcPct val="0"/>
              </a:spcAft>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92696"/>
            <a:ext cx="8640960" cy="4893647"/>
          </a:xfrm>
          <a:prstGeom prst="rect">
            <a:avLst/>
          </a:prstGeom>
        </p:spPr>
        <p:txBody>
          <a:bodyPr wrap="square">
            <a:spAutoFit/>
          </a:bodyPr>
          <a:lstStyle/>
          <a:p>
            <a:pPr lvl="0" indent="269875"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Любое высказываемое мнение должно быть аргументировано. Этим дискуссия отличается от скандала на базаре. Рассказчик должен доказать, почему он так считает. Выражения типа: «Мне так кажется», «Так было всегда»,  «Это правильно, потому что это верно» и пр. аргументами не являются.</a:t>
            </a:r>
            <a:endParaRPr lang="ru-RU" sz="1100" dirty="0" smtClean="0">
              <a:latin typeface="Arial" pitchFamily="34" charset="0"/>
              <a:cs typeface="Arial" pitchFamily="34" charset="0"/>
            </a:endParaRPr>
          </a:p>
          <a:p>
            <a:pPr lvl="0" indent="269875" eaLnBrk="0" fontAlgn="base" hangingPunct="0">
              <a:spcBef>
                <a:spcPct val="0"/>
              </a:spcBef>
              <a:spcAft>
                <a:spcPct val="0"/>
              </a:spcAft>
            </a:pPr>
            <a:r>
              <a:rPr lang="ru-RU" sz="2400" dirty="0" smtClean="0">
                <a:latin typeface="Times New Roman" pitchFamily="18" charset="0"/>
                <a:ea typeface="Calibri" pitchFamily="34" charset="0"/>
                <a:cs typeface="Times New Roman" pitchFamily="18" charset="0"/>
              </a:rPr>
              <a:t>Уважайте мнение любого человека. Иногда мнение важной персоны или авторитета изначально считается верным просто в силу статуса этого человека (профессор, опытный исследователь). Прислушивайтесь к ним, но без фанатизма. Опирайтесь на реальные факты. Иногда свежий непредвзятый взгляд какого-то новичка помогает по-иному взглянуть на ситуацию, найти новые подходы к решению давней проблемы, считавшейся неразрешимой</a:t>
            </a:r>
            <a:r>
              <a:rPr lang="ru-RU" sz="2400" dirty="0" smtClean="0">
                <a:latin typeface="Times New Roman" pitchFamily="18" charset="0"/>
                <a:ea typeface="Calibri" pitchFamily="34" charset="0"/>
                <a:cs typeface="Times New Roman" pitchFamily="18" charset="0"/>
              </a:rPr>
              <a:t>.</a:t>
            </a:r>
            <a:endParaRPr lang="ru-RU" sz="1100" dirty="0" smtClean="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836712"/>
            <a:ext cx="8568952" cy="4832092"/>
          </a:xfrm>
          <a:prstGeom prst="rect">
            <a:avLst/>
          </a:prstGeom>
        </p:spPr>
        <p:txBody>
          <a:bodyPr wrap="square">
            <a:spAutoFit/>
          </a:bodyPr>
          <a:lstStyle/>
          <a:p>
            <a:pPr lvl="0" indent="269875" eaLnBrk="0" fontAlgn="base" hangingPunct="0">
              <a:spcBef>
                <a:spcPct val="0"/>
              </a:spcBef>
              <a:spcAft>
                <a:spcPct val="0"/>
              </a:spcAft>
            </a:pPr>
            <a:r>
              <a:rPr lang="ru-RU" sz="2800" dirty="0" smtClean="0">
                <a:latin typeface="Times New Roman" pitchFamily="18" charset="0"/>
                <a:ea typeface="Calibri" pitchFamily="34" charset="0"/>
                <a:cs typeface="Times New Roman" pitchFamily="18" charset="0"/>
              </a:rPr>
              <a:t>Придерживайтесь дружелюбного тона. Обращайтесь к человеку по имени или другим уважительным способом («мой коллега, собеседник, оппонент»). Ваш оппонент — не ваш личный враг, он просто человек с другой точкой зрения. Не допускайте проявлений враждебности, оскорблений, перехода на личности.</a:t>
            </a:r>
            <a:endParaRPr lang="ru-RU" sz="1200" dirty="0" smtClean="0">
              <a:latin typeface="Arial" pitchFamily="34" charset="0"/>
              <a:cs typeface="Arial" pitchFamily="34" charset="0"/>
            </a:endParaRPr>
          </a:p>
          <a:p>
            <a:pPr lvl="0" indent="269875" eaLnBrk="0" fontAlgn="base" hangingPunct="0">
              <a:spcBef>
                <a:spcPct val="0"/>
              </a:spcBef>
              <a:spcAft>
                <a:spcPct val="0"/>
              </a:spcAft>
            </a:pPr>
            <a:r>
              <a:rPr lang="ru-RU" sz="2800" dirty="0" smtClean="0">
                <a:latin typeface="Times New Roman" pitchFamily="18" charset="0"/>
                <a:ea typeface="Calibri" pitchFamily="34" charset="0"/>
                <a:cs typeface="Times New Roman" pitchFamily="18" charset="0"/>
              </a:rPr>
              <a:t>Не спорьте ради спора! Подобным профессиональным спорщикам не место среди тех, кого интересует поиск истины. Не давайте дискуссии превратиться в азартный спор и выяснение отношений</a:t>
            </a:r>
            <a:r>
              <a:rPr lang="ru-RU" sz="2800" dirty="0" smtClean="0">
                <a:latin typeface="Times New Roman" pitchFamily="18" charset="0"/>
                <a:ea typeface="Calibri" pitchFamily="34" charset="0"/>
                <a:cs typeface="Times New Roman" pitchFamily="18" charset="0"/>
              </a:rPr>
              <a:t>.</a:t>
            </a:r>
            <a:endParaRPr lang="ru-RU" sz="1200" dirty="0" smtClean="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352928" cy="5262979"/>
          </a:xfrm>
          <a:prstGeom prst="rect">
            <a:avLst/>
          </a:prstGeom>
        </p:spPr>
        <p:txBody>
          <a:bodyPr wrap="square">
            <a:spAutoFit/>
          </a:bodyPr>
          <a:lstStyle/>
          <a:p>
            <a:pPr lvl="0" indent="269875" eaLnBrk="0" fontAlgn="base" hangingPunct="0">
              <a:spcBef>
                <a:spcPct val="0"/>
              </a:spcBef>
              <a:spcAft>
                <a:spcPct val="0"/>
              </a:spcAft>
            </a:pPr>
            <a:r>
              <a:rPr lang="ru-RU" sz="2800" dirty="0" smtClean="0">
                <a:latin typeface="Times New Roman" pitchFamily="18" charset="0"/>
                <a:ea typeface="Calibri" pitchFamily="34" charset="0"/>
                <a:cs typeface="Times New Roman" pitchFamily="18" charset="0"/>
              </a:rPr>
              <a:t>В дискуссии могут участвовать только те, кто открыт для другой точки зрения и терпим к иному мнению. Не пытайтесь доказать что-то тому, кому невозможно что-либо доказать. Иногда это люди, считающие себя лучше и правильнее всех. Люди, слышащие только себя. Люди, неспособные понять иную точку зрения. Люди, закосневшие в своих оценках и стереотипах. Это бывает чертой личности, особенностью характера. Зачастую подобная гибкость оценок и суждений утрачивается с возрастом. Относитесь к ним терпимо, но не тратьте силы, чтобы убедить их в чем-либо.</a:t>
            </a:r>
            <a:endParaRPr lang="ru-RU"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548680"/>
            <a:ext cx="8784976" cy="1569660"/>
          </a:xfrm>
          <a:prstGeom prst="rect">
            <a:avLst/>
          </a:prstGeom>
        </p:spPr>
        <p:txBody>
          <a:bodyPr wrap="square">
            <a:spAutoFit/>
          </a:bodyPr>
          <a:lstStyle/>
          <a:p>
            <a:r>
              <a:rPr lang="ru-RU" sz="2400" b="1" dirty="0" smtClean="0"/>
              <a:t>Ведущая </a:t>
            </a:r>
            <a:r>
              <a:rPr lang="ru-RU" sz="2400" b="1" dirty="0" err="1" smtClean="0"/>
              <a:t>метапредметная</a:t>
            </a:r>
            <a:r>
              <a:rPr lang="ru-RU" sz="2400" b="1" dirty="0" smtClean="0"/>
              <a:t> коммуникативная компетенция </a:t>
            </a:r>
            <a:r>
              <a:rPr lang="ru-RU" sz="2400" dirty="0" smtClean="0"/>
              <a:t>– способность взаимодействовать с Другим, а также добывать и перерабатывать информацию, создавая в ответ на чужой «текст» – свой авторский «текст».</a:t>
            </a:r>
            <a:endParaRPr lang="ru-RU" sz="2400" dirty="0"/>
          </a:p>
        </p:txBody>
      </p:sp>
      <p:sp>
        <p:nvSpPr>
          <p:cNvPr id="4" name="Прямоугольник 3"/>
          <p:cNvSpPr/>
          <p:nvPr/>
        </p:nvSpPr>
        <p:spPr>
          <a:xfrm>
            <a:off x="179512" y="2136338"/>
            <a:ext cx="8640960" cy="2308324"/>
          </a:xfrm>
          <a:prstGeom prst="rect">
            <a:avLst/>
          </a:prstGeom>
        </p:spPr>
        <p:txBody>
          <a:bodyPr wrap="square">
            <a:spAutoFit/>
          </a:bodyPr>
          <a:lstStyle/>
          <a:p>
            <a:r>
              <a:rPr lang="ru-RU" sz="2400" b="1" dirty="0" smtClean="0"/>
              <a:t>Диалог с текстом </a:t>
            </a:r>
            <a:r>
              <a:rPr lang="ru-RU" sz="2400" dirty="0" smtClean="0"/>
              <a:t>– уникальное явление, «работающее</a:t>
            </a:r>
            <a:r>
              <a:rPr lang="ru-RU" sz="2400" dirty="0" smtClean="0"/>
              <a:t>»:</a:t>
            </a:r>
          </a:p>
          <a:p>
            <a:pPr>
              <a:buFont typeface="Arial" pitchFamily="34" charset="0"/>
              <a:buChar char="•"/>
            </a:pPr>
            <a:r>
              <a:rPr lang="ru-RU" sz="2400" dirty="0" smtClean="0"/>
              <a:t> </a:t>
            </a:r>
            <a:r>
              <a:rPr lang="ru-RU" sz="2400" dirty="0" smtClean="0"/>
              <a:t>на реализацию учеником индивидуальной образовательной траектории, </a:t>
            </a:r>
            <a:endParaRPr lang="ru-RU" sz="2400" dirty="0" smtClean="0"/>
          </a:p>
          <a:p>
            <a:pPr>
              <a:buFont typeface="Arial" pitchFamily="34" charset="0"/>
              <a:buChar char="•"/>
            </a:pPr>
            <a:r>
              <a:rPr lang="ru-RU" sz="2400" dirty="0" smtClean="0"/>
              <a:t>на </a:t>
            </a:r>
            <a:r>
              <a:rPr lang="ru-RU" sz="2400" dirty="0" err="1" smtClean="0"/>
              <a:t>креативную</a:t>
            </a:r>
            <a:r>
              <a:rPr lang="ru-RU" sz="2400" dirty="0" smtClean="0"/>
              <a:t> модель диалога, </a:t>
            </a:r>
            <a:endParaRPr lang="ru-RU" sz="2400" dirty="0" smtClean="0"/>
          </a:p>
          <a:p>
            <a:pPr>
              <a:buFont typeface="Arial" pitchFamily="34" charset="0"/>
              <a:buChar char="•"/>
            </a:pPr>
            <a:r>
              <a:rPr lang="ru-RU" sz="2400" dirty="0" smtClean="0"/>
              <a:t>на </a:t>
            </a:r>
            <a:r>
              <a:rPr lang="ru-RU" sz="2400" dirty="0" smtClean="0"/>
              <a:t>формирование и отслеживание </a:t>
            </a:r>
            <a:r>
              <a:rPr lang="ru-RU" sz="2400" dirty="0" err="1" smtClean="0"/>
              <a:t>сформированности</a:t>
            </a:r>
            <a:r>
              <a:rPr lang="ru-RU" sz="2400" dirty="0" smtClean="0"/>
              <a:t> </a:t>
            </a:r>
            <a:r>
              <a:rPr lang="ru-RU" sz="2400" dirty="0" err="1" smtClean="0"/>
              <a:t>метапредметного</a:t>
            </a:r>
            <a:r>
              <a:rPr lang="ru-RU" sz="2400" dirty="0" smtClean="0"/>
              <a:t> и личностного результата.</a:t>
            </a:r>
            <a:endParaRPr lang="ru-RU" sz="2400" dirty="0"/>
          </a:p>
        </p:txBody>
      </p:sp>
      <p:sp>
        <p:nvSpPr>
          <p:cNvPr id="5" name="Прямоугольник 4"/>
          <p:cNvSpPr/>
          <p:nvPr/>
        </p:nvSpPr>
        <p:spPr>
          <a:xfrm>
            <a:off x="251520" y="4869160"/>
            <a:ext cx="8496944" cy="1569660"/>
          </a:xfrm>
          <a:prstGeom prst="rect">
            <a:avLst/>
          </a:prstGeom>
        </p:spPr>
        <p:txBody>
          <a:bodyPr wrap="square">
            <a:spAutoFit/>
          </a:bodyPr>
          <a:lstStyle/>
          <a:p>
            <a:r>
              <a:rPr lang="ru-RU" sz="2400" b="1" dirty="0" smtClean="0"/>
              <a:t>Диалог </a:t>
            </a:r>
            <a:r>
              <a:rPr lang="ru-RU" sz="2400" b="1" dirty="0" smtClean="0"/>
              <a:t>с </a:t>
            </a:r>
            <a:r>
              <a:rPr lang="ru-RU" sz="2400" b="1" dirty="0" smtClean="0"/>
              <a:t>текстом </a:t>
            </a:r>
            <a:r>
              <a:rPr lang="ru-RU" sz="2400" dirty="0" smtClean="0"/>
              <a:t>очень удачно может быть использован как в современных технологиях (проект, портфолио…), </a:t>
            </a:r>
            <a:endParaRPr lang="ru-RU" sz="2400" dirty="0" smtClean="0"/>
          </a:p>
          <a:p>
            <a:r>
              <a:rPr lang="ru-RU" sz="2400" dirty="0" smtClean="0"/>
              <a:t>так </a:t>
            </a:r>
            <a:r>
              <a:rPr lang="ru-RU" sz="2400" dirty="0" smtClean="0"/>
              <a:t>и как самостоятельный процесс на уроке и дома. </a:t>
            </a:r>
            <a:endParaRPr lang="ru-RU"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76672"/>
            <a:ext cx="8892480" cy="6370975"/>
          </a:xfrm>
          <a:prstGeom prst="rect">
            <a:avLst/>
          </a:prstGeom>
          <a:noFill/>
        </p:spPr>
        <p:txBody>
          <a:bodyPr wrap="square" rtlCol="0">
            <a:spAutoFit/>
          </a:bodyPr>
          <a:lstStyle/>
          <a:p>
            <a:pPr algn="ctr"/>
            <a:r>
              <a:rPr lang="ru-RU" sz="2400" b="1" dirty="0" smtClean="0"/>
              <a:t>УУД.</a:t>
            </a:r>
          </a:p>
          <a:p>
            <a:r>
              <a:rPr lang="ru-RU" sz="2400" dirty="0" smtClean="0"/>
              <a:t>-</a:t>
            </a:r>
            <a:r>
              <a:rPr lang="ru-RU" sz="2400" b="1" dirty="0" smtClean="0"/>
              <a:t>коммуникативные</a:t>
            </a:r>
            <a:r>
              <a:rPr lang="ru-RU" sz="2400" dirty="0" smtClean="0"/>
              <a:t> универсальные учебные действия, отражающие умения участвовать в учебном диалоге и строить монологические высказывания:</a:t>
            </a:r>
          </a:p>
          <a:p>
            <a:pPr marL="457200" indent="-457200">
              <a:buAutoNum type="arabicParenR"/>
            </a:pPr>
            <a:r>
              <a:rPr lang="ru-RU" sz="2400" dirty="0" smtClean="0"/>
              <a:t>Оформлять диалогическое высказывание в соответствии с требованиями речевого этикета;</a:t>
            </a:r>
          </a:p>
          <a:p>
            <a:pPr marL="457200" indent="-457200">
              <a:buAutoNum type="arabicParenR"/>
            </a:pPr>
            <a:r>
              <a:rPr lang="ru-RU" sz="2400" dirty="0" smtClean="0"/>
              <a:t>Различать особенности диалогической и монологической речи;</a:t>
            </a:r>
          </a:p>
          <a:p>
            <a:pPr marL="457200" indent="-457200">
              <a:buAutoNum type="arabicParenR"/>
            </a:pPr>
            <a:r>
              <a:rPr lang="ru-RU" sz="2400" dirty="0" smtClean="0"/>
              <a:t>Описывать объект: передавать его внешние характеристики, используя выразительные средства языка;</a:t>
            </a:r>
          </a:p>
          <a:p>
            <a:pPr marL="457200" indent="-457200">
              <a:buAutoNum type="arabicParenR"/>
            </a:pPr>
            <a:r>
              <a:rPr lang="ru-RU" sz="2400" dirty="0" smtClean="0"/>
              <a:t>Характеризовать качества, признаки объекта, относящие его к определенному классу (виду);</a:t>
            </a:r>
          </a:p>
          <a:p>
            <a:pPr marL="457200" indent="-457200">
              <a:buAutoNum type="arabicParenR"/>
            </a:pPr>
            <a:r>
              <a:rPr lang="ru-RU" sz="2400" dirty="0" smtClean="0"/>
              <a:t>Характеризовать существенный признак разбиения объектов на группы (классификации); приводить доказательства истинности проведенной классификации;</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92696"/>
            <a:ext cx="8712968" cy="6001643"/>
          </a:xfrm>
          <a:prstGeom prst="rect">
            <a:avLst/>
          </a:prstGeom>
          <a:noFill/>
        </p:spPr>
        <p:txBody>
          <a:bodyPr wrap="square" rtlCol="0">
            <a:spAutoFit/>
          </a:bodyPr>
          <a:lstStyle/>
          <a:p>
            <a:r>
              <a:rPr lang="ru-RU" sz="2400" dirty="0" smtClean="0"/>
              <a:t>6) Выбирать вид пересказа (полный, краткий, выборочный) в соответствии с поставленной целью;</a:t>
            </a:r>
          </a:p>
          <a:p>
            <a:endParaRPr lang="ru-RU" sz="2400" dirty="0" smtClean="0"/>
          </a:p>
          <a:p>
            <a:r>
              <a:rPr lang="ru-RU" sz="2400" dirty="0" smtClean="0"/>
              <a:t>7) Составлять небольшие устные монологические высказывания, «удерживать»  логику повествования, приводить убедительные доказательства;</a:t>
            </a:r>
          </a:p>
          <a:p>
            <a:endParaRPr lang="ru-RU" sz="2400" dirty="0" smtClean="0"/>
          </a:p>
          <a:p>
            <a:r>
              <a:rPr lang="ru-RU" sz="2400" dirty="0" smtClean="0"/>
              <a:t>8) Писать сочинения (небольшие рефераты, доклады), используя информацию, полученную из разных источников.</a:t>
            </a:r>
          </a:p>
          <a:p>
            <a:r>
              <a:rPr lang="ru-RU" sz="2400" dirty="0" smtClean="0"/>
              <a:t>Все эти действия знакомы и хорошо известны каждому педагогу. </a:t>
            </a:r>
          </a:p>
          <a:p>
            <a:r>
              <a:rPr lang="ru-RU" sz="2400" dirty="0" smtClean="0"/>
              <a:t>Рассмотрим 7)-ой  пункт - что значит  «удерживать» логику повествования? </a:t>
            </a:r>
          </a:p>
          <a:p>
            <a:r>
              <a:rPr lang="ru-RU" sz="2400" dirty="0" smtClean="0"/>
              <a:t>Какие приемы помогут детям при работе с текстом     «удерживать»   логику?</a:t>
            </a:r>
            <a:endParaRPr lang="ru-RU"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92696"/>
            <a:ext cx="8640960" cy="4154984"/>
          </a:xfrm>
          <a:prstGeom prst="rect">
            <a:avLst/>
          </a:prstGeom>
          <a:noFill/>
        </p:spPr>
        <p:txBody>
          <a:bodyPr wrap="square" rtlCol="0">
            <a:spAutoFit/>
          </a:bodyPr>
          <a:lstStyle/>
          <a:p>
            <a:r>
              <a:rPr lang="ru-RU" sz="2400" dirty="0" smtClean="0"/>
              <a:t>У современного ребенка развито фрагментарное, клиповое сознание, т.е. визуальная картинка работает на всё восприятие жизни. </a:t>
            </a:r>
          </a:p>
          <a:p>
            <a:r>
              <a:rPr lang="ru-RU" sz="2400" dirty="0" smtClean="0"/>
              <a:t>Используем это сознание в </a:t>
            </a:r>
            <a:r>
              <a:rPr lang="ru-RU" sz="2400" dirty="0" smtClean="0"/>
              <a:t>его</a:t>
            </a:r>
            <a:r>
              <a:rPr lang="ru-RU" sz="2400" dirty="0" smtClean="0"/>
              <a:t> </a:t>
            </a:r>
            <a:r>
              <a:rPr lang="ru-RU" sz="2400" dirty="0" smtClean="0"/>
              <a:t>пользу!</a:t>
            </a:r>
          </a:p>
          <a:p>
            <a:endParaRPr lang="ru-RU" sz="2400" u="sng" dirty="0" smtClean="0"/>
          </a:p>
          <a:p>
            <a:r>
              <a:rPr lang="ru-RU" sz="2400" u="sng" dirty="0" smtClean="0"/>
              <a:t>На уроках русского языка</a:t>
            </a:r>
            <a:r>
              <a:rPr lang="ru-RU" sz="2400" dirty="0" smtClean="0"/>
              <a:t>: коллективный вывод текста  правила в схему или  алгоритм.</a:t>
            </a:r>
          </a:p>
          <a:p>
            <a:r>
              <a:rPr lang="ru-RU" sz="2400" dirty="0" smtClean="0"/>
              <a:t>Например, правило «Правописание Ъ знака»:</a:t>
            </a:r>
          </a:p>
          <a:p>
            <a:r>
              <a:rPr lang="ru-RU" sz="2400" dirty="0" smtClean="0"/>
              <a:t>Ъ разделительный знак пишется после приставок, оканчивающихся на согласный и перед корнем, начинающимся с гласных Е, Ё, Ю, Я.</a:t>
            </a:r>
            <a:endParaRPr lang="ru-RU" sz="2400" dirty="0"/>
          </a:p>
        </p:txBody>
      </p:sp>
      <p:sp>
        <p:nvSpPr>
          <p:cNvPr id="3" name="Половина рамки 2"/>
          <p:cNvSpPr/>
          <p:nvPr/>
        </p:nvSpPr>
        <p:spPr>
          <a:xfrm rot="5400000">
            <a:off x="1362218" y="3830470"/>
            <a:ext cx="658924" cy="2736304"/>
          </a:xfrm>
          <a:prstGeom prst="halfFram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4" name="TextBox 3"/>
          <p:cNvSpPr txBox="1"/>
          <p:nvPr/>
        </p:nvSpPr>
        <p:spPr>
          <a:xfrm>
            <a:off x="3131840" y="4941168"/>
            <a:ext cx="782587" cy="923330"/>
          </a:xfrm>
          <a:prstGeom prst="rect">
            <a:avLst/>
          </a:prstGeom>
          <a:noFill/>
        </p:spPr>
        <p:txBody>
          <a:bodyPr wrap="none" rtlCol="0">
            <a:spAutoFit/>
          </a:bodyPr>
          <a:lstStyle/>
          <a:p>
            <a:r>
              <a:rPr lang="ru-RU" sz="5400" b="1" dirty="0" smtClean="0"/>
              <a:t>Ъ</a:t>
            </a:r>
            <a:endParaRPr lang="ru-RU" sz="5400" b="1" dirty="0"/>
          </a:p>
        </p:txBody>
      </p:sp>
      <p:sp>
        <p:nvSpPr>
          <p:cNvPr id="5" name="TextBox 4"/>
          <p:cNvSpPr txBox="1"/>
          <p:nvPr/>
        </p:nvSpPr>
        <p:spPr>
          <a:xfrm>
            <a:off x="2216641" y="5085184"/>
            <a:ext cx="738664" cy="1640834"/>
          </a:xfrm>
          <a:prstGeom prst="rect">
            <a:avLst/>
          </a:prstGeom>
          <a:noFill/>
        </p:spPr>
        <p:txBody>
          <a:bodyPr vert="vert" wrap="none" rtlCol="0">
            <a:spAutoFit/>
          </a:bodyPr>
          <a:lstStyle/>
          <a:p>
            <a:r>
              <a:rPr lang="ru-RU" sz="3600" b="1" dirty="0" smtClean="0">
                <a:solidFill>
                  <a:srgbClr val="002060"/>
                </a:solidFill>
              </a:rPr>
              <a:t>СОГЛ.</a:t>
            </a:r>
            <a:endParaRPr lang="ru-RU" sz="3600" b="1" dirty="0">
              <a:solidFill>
                <a:srgbClr val="002060"/>
              </a:solidFill>
            </a:endParaRPr>
          </a:p>
        </p:txBody>
      </p:sp>
      <p:sp>
        <p:nvSpPr>
          <p:cNvPr id="6" name="Арка 5"/>
          <p:cNvSpPr/>
          <p:nvPr/>
        </p:nvSpPr>
        <p:spPr>
          <a:xfrm>
            <a:off x="3923928" y="4797152"/>
            <a:ext cx="3240360" cy="1440160"/>
          </a:xfrm>
          <a:prstGeom prst="blockArc">
            <a:avLst>
              <a:gd name="adj1" fmla="val 10767516"/>
              <a:gd name="adj2" fmla="val 21522993"/>
              <a:gd name="adj3" fmla="val 1031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7" name="TextBox 6"/>
          <p:cNvSpPr txBox="1"/>
          <p:nvPr/>
        </p:nvSpPr>
        <p:spPr>
          <a:xfrm>
            <a:off x="4067944" y="5180297"/>
            <a:ext cx="615553" cy="1677703"/>
          </a:xfrm>
          <a:prstGeom prst="rect">
            <a:avLst/>
          </a:prstGeom>
          <a:noFill/>
        </p:spPr>
        <p:txBody>
          <a:bodyPr vert="vert" wrap="none" rtlCol="0">
            <a:spAutoFit/>
          </a:bodyPr>
          <a:lstStyle/>
          <a:p>
            <a:r>
              <a:rPr lang="ru-RU" sz="2800" b="1" dirty="0" smtClean="0">
                <a:solidFill>
                  <a:srgbClr val="FF0000"/>
                </a:solidFill>
              </a:rPr>
              <a:t>Е,Ё,Ю,Я</a:t>
            </a:r>
            <a:endParaRPr lang="ru-RU"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2000"/>
                                        <p:tgtEl>
                                          <p:spTgt spid="3"/>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3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500"/>
                            </p:stCondLst>
                            <p:childTnLst>
                              <p:par>
                                <p:cTn id="22" presetID="22" presetClass="entr" presetSubtype="8" fill="hold" grpId="0" nodeType="afterEffect">
                                  <p:stCondLst>
                                    <p:cond delay="50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wipe(left)">
                                      <p:cBhvr>
                                        <p:cTn id="24" dur="3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animBg="1"/>
      <p:bldP spid="7" grpId="0" build="p" advAuto="50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76672"/>
            <a:ext cx="8892480" cy="3108543"/>
          </a:xfrm>
          <a:prstGeom prst="rect">
            <a:avLst/>
          </a:prstGeom>
          <a:noFill/>
        </p:spPr>
        <p:txBody>
          <a:bodyPr wrap="square" rtlCol="0">
            <a:spAutoFit/>
          </a:bodyPr>
          <a:lstStyle/>
          <a:p>
            <a:pPr algn="ctr"/>
            <a:r>
              <a:rPr lang="ru-RU" sz="2800" dirty="0" smtClean="0"/>
              <a:t>      Таблицы склонений имен существительных, имен прилагательных, таблицы спряжений глаголов, граф - схемы правил, модели,  алгоритмы – все эти приёмы работают на перестроение текста, а ,значит, и его осмысление. </a:t>
            </a:r>
          </a:p>
          <a:p>
            <a:pPr algn="ctr"/>
            <a:r>
              <a:rPr lang="ru-RU" sz="2800" dirty="0" smtClean="0"/>
              <a:t> </a:t>
            </a:r>
          </a:p>
          <a:p>
            <a:pPr algn="ctr"/>
            <a:endParaRPr lang="ru-RU" sz="2800" dirty="0"/>
          </a:p>
        </p:txBody>
      </p:sp>
      <p:pic>
        <p:nvPicPr>
          <p:cNvPr id="3" name="Рисунок 3" descr="C:\Users\Тимур\Desktop\11.png"/>
          <p:cNvPicPr>
            <a:picLocks noChangeAspect="1" noChangeArrowheads="1"/>
          </p:cNvPicPr>
          <p:nvPr/>
        </p:nvPicPr>
        <p:blipFill>
          <a:blip r:embed="rId2" cstate="print">
            <a:lum/>
          </a:blip>
          <a:srcRect/>
          <a:stretch>
            <a:fillRect/>
          </a:stretch>
        </p:blipFill>
        <p:spPr bwMode="auto">
          <a:xfrm>
            <a:off x="1475656" y="2708920"/>
            <a:ext cx="5976664" cy="4149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25470"/>
            <a:ext cx="8064896" cy="6432530"/>
          </a:xfrm>
          <a:prstGeom prst="rect">
            <a:avLst/>
          </a:prstGeom>
          <a:noFill/>
        </p:spPr>
        <p:txBody>
          <a:bodyPr wrap="square" rtlCol="0">
            <a:spAutoFit/>
          </a:bodyPr>
          <a:lstStyle/>
          <a:p>
            <a:pPr algn="ctr"/>
            <a:r>
              <a:rPr lang="ru-RU" sz="3600" u="sng" dirty="0" smtClean="0"/>
              <a:t>На уроках окружающего мира</a:t>
            </a:r>
            <a:r>
              <a:rPr lang="ru-RU" sz="3200" dirty="0" smtClean="0"/>
              <a:t>:</a:t>
            </a:r>
          </a:p>
          <a:p>
            <a:pPr>
              <a:buFontTx/>
              <a:buChar char="-"/>
            </a:pPr>
            <a:r>
              <a:rPr lang="ru-RU" sz="3200" dirty="0" smtClean="0"/>
              <a:t>чтение карты;</a:t>
            </a:r>
          </a:p>
          <a:p>
            <a:r>
              <a:rPr lang="ru-RU" sz="3200" dirty="0" smtClean="0"/>
              <a:t>-работа с таблицами;</a:t>
            </a:r>
          </a:p>
          <a:p>
            <a:r>
              <a:rPr lang="ru-RU" sz="3200" dirty="0" smtClean="0"/>
              <a:t>-схемы питания;</a:t>
            </a:r>
          </a:p>
          <a:p>
            <a:pPr>
              <a:buFontTx/>
              <a:buChar char="-"/>
            </a:pPr>
            <a:r>
              <a:rPr lang="ru-RU" sz="3200" dirty="0" smtClean="0"/>
              <a:t>чтение научно-познавательных </a:t>
            </a:r>
            <a:r>
              <a:rPr lang="ru-RU" sz="3200" dirty="0" smtClean="0"/>
              <a:t>текстов с пометами</a:t>
            </a:r>
            <a:r>
              <a:rPr lang="ru-RU" sz="3200" dirty="0" smtClean="0"/>
              <a:t>:</a:t>
            </a:r>
          </a:p>
          <a:p>
            <a:pPr>
              <a:buFontTx/>
              <a:buChar char="-"/>
            </a:pPr>
            <a:endParaRPr lang="ru-RU" sz="3200" dirty="0" smtClean="0"/>
          </a:p>
          <a:p>
            <a:r>
              <a:rPr lang="ru-RU" sz="3200" dirty="0" smtClean="0"/>
              <a:t> </a:t>
            </a:r>
            <a:r>
              <a:rPr lang="en-US" sz="3600" b="1" dirty="0" smtClean="0"/>
              <a:t>V</a:t>
            </a:r>
            <a:r>
              <a:rPr lang="ru-RU" sz="3600" dirty="0" smtClean="0"/>
              <a:t> </a:t>
            </a:r>
            <a:r>
              <a:rPr lang="ru-RU" sz="3200" dirty="0" smtClean="0"/>
              <a:t>– информация была известна</a:t>
            </a:r>
          </a:p>
          <a:p>
            <a:r>
              <a:rPr lang="ru-RU" sz="4400" b="1" dirty="0" smtClean="0"/>
              <a:t>+</a:t>
            </a:r>
            <a:r>
              <a:rPr lang="ru-RU" sz="3200" dirty="0" smtClean="0"/>
              <a:t> - новое для меня</a:t>
            </a:r>
          </a:p>
          <a:p>
            <a:r>
              <a:rPr lang="ru-RU" sz="4000" b="1" dirty="0" smtClean="0"/>
              <a:t>!</a:t>
            </a:r>
            <a:r>
              <a:rPr lang="ru-RU" sz="3200" dirty="0" smtClean="0"/>
              <a:t> – очень интересно</a:t>
            </a:r>
          </a:p>
          <a:p>
            <a:r>
              <a:rPr lang="ru-RU" sz="4400" b="1" dirty="0" smtClean="0"/>
              <a:t>?</a:t>
            </a:r>
            <a:r>
              <a:rPr lang="ru-RU" sz="3200" dirty="0" smtClean="0"/>
              <a:t> – мне непонятно</a:t>
            </a:r>
          </a:p>
          <a:p>
            <a:pPr>
              <a:buFontTx/>
              <a:buChar char="-"/>
            </a:pPr>
            <a:endParaRPr lang="ru-RU"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63915"/>
            <a:ext cx="8424936" cy="6494085"/>
          </a:xfrm>
          <a:prstGeom prst="rect">
            <a:avLst/>
          </a:prstGeom>
          <a:noFill/>
        </p:spPr>
        <p:txBody>
          <a:bodyPr wrap="square" rtlCol="0">
            <a:spAutoFit/>
          </a:bodyPr>
          <a:lstStyle/>
          <a:p>
            <a:pPr algn="ctr"/>
            <a:r>
              <a:rPr lang="ru-RU" sz="3200" u="sng" dirty="0" smtClean="0"/>
              <a:t>На уроках литературного чтения</a:t>
            </a:r>
            <a:r>
              <a:rPr lang="ru-RU" sz="3200" dirty="0" smtClean="0"/>
              <a:t>:</a:t>
            </a:r>
          </a:p>
          <a:p>
            <a:r>
              <a:rPr lang="ru-RU" sz="2400" dirty="0" smtClean="0"/>
              <a:t>-пересказ по словесному плану;</a:t>
            </a:r>
          </a:p>
          <a:p>
            <a:pPr>
              <a:buFontTx/>
              <a:buChar char="-"/>
            </a:pPr>
            <a:r>
              <a:rPr lang="ru-RU" sz="2400" dirty="0" smtClean="0"/>
              <a:t>пересказ по картинному плану;</a:t>
            </a:r>
          </a:p>
          <a:p>
            <a:pPr>
              <a:buFontTx/>
              <a:buChar char="-"/>
            </a:pPr>
            <a:r>
              <a:rPr lang="ru-RU" sz="2400" dirty="0" smtClean="0"/>
              <a:t>диафильм;</a:t>
            </a:r>
          </a:p>
          <a:p>
            <a:pPr>
              <a:buFontTx/>
              <a:buChar char="-"/>
            </a:pPr>
            <a:r>
              <a:rPr lang="ru-RU" sz="2400" dirty="0" smtClean="0"/>
              <a:t>работа с деформированным текстом;</a:t>
            </a:r>
          </a:p>
          <a:p>
            <a:pPr>
              <a:buFontTx/>
              <a:buChar char="-"/>
            </a:pPr>
            <a:r>
              <a:rPr lang="ru-RU" sz="2400" dirty="0" smtClean="0"/>
              <a:t>пересказ </a:t>
            </a:r>
            <a:r>
              <a:rPr lang="ru-RU" sz="2400" dirty="0" smtClean="0"/>
              <a:t>текста по плану </a:t>
            </a:r>
            <a:r>
              <a:rPr lang="ru-RU" sz="2400" dirty="0" smtClean="0"/>
              <a:t>по группам; по парам; по цепочке;</a:t>
            </a:r>
          </a:p>
          <a:p>
            <a:pPr>
              <a:buFontTx/>
              <a:buChar char="-"/>
            </a:pPr>
            <a:r>
              <a:rPr lang="ru-RU" sz="2400" dirty="0" smtClean="0"/>
              <a:t>словесное рисование;</a:t>
            </a:r>
          </a:p>
          <a:p>
            <a:pPr>
              <a:buFontTx/>
              <a:buChar char="-"/>
            </a:pPr>
            <a:r>
              <a:rPr lang="ru-RU" sz="2400" dirty="0" smtClean="0"/>
              <a:t>создание своего текста на основе авторского (интерпретация).</a:t>
            </a:r>
          </a:p>
          <a:p>
            <a:r>
              <a:rPr lang="ru-RU" sz="2400" dirty="0" smtClean="0"/>
              <a:t>-антиципация (лат. </a:t>
            </a:r>
            <a:r>
              <a:rPr lang="ru-RU" sz="2400" dirty="0" err="1" smtClean="0"/>
              <a:t>aticipatio</a:t>
            </a:r>
            <a:r>
              <a:rPr lang="ru-RU" sz="2400" dirty="0" smtClean="0"/>
              <a:t>, от </a:t>
            </a:r>
            <a:r>
              <a:rPr lang="ru-RU" sz="2400" dirty="0" err="1" smtClean="0"/>
              <a:t>aticipo</a:t>
            </a:r>
            <a:r>
              <a:rPr lang="ru-RU" sz="2400" dirty="0" smtClean="0"/>
              <a:t> предвосхищаю) - предвосхищение, заранее составленное представление о чём-либо ...</a:t>
            </a:r>
            <a:r>
              <a:rPr lang="ru-RU" sz="1600" b="1" dirty="0" smtClean="0"/>
              <a:t> </a:t>
            </a:r>
          </a:p>
          <a:p>
            <a:r>
              <a:rPr lang="ru-RU" sz="1600" dirty="0" smtClean="0"/>
              <a:t>Виды антиципаций:</a:t>
            </a:r>
          </a:p>
          <a:p>
            <a:r>
              <a:rPr lang="ru-RU" sz="1600" dirty="0" smtClean="0"/>
              <a:t>-по обложке;</a:t>
            </a:r>
          </a:p>
          <a:p>
            <a:r>
              <a:rPr lang="ru-RU" sz="1600" dirty="0" smtClean="0"/>
              <a:t>-по автору;</a:t>
            </a:r>
          </a:p>
          <a:p>
            <a:r>
              <a:rPr lang="ru-RU" sz="1600" dirty="0" smtClean="0"/>
              <a:t>-по иллюстрации;</a:t>
            </a:r>
          </a:p>
          <a:p>
            <a:r>
              <a:rPr lang="ru-RU" sz="1600" dirty="0" smtClean="0"/>
              <a:t>-по </a:t>
            </a:r>
            <a:r>
              <a:rPr lang="ru-RU" sz="1600" dirty="0" smtClean="0"/>
              <a:t>заголовку</a:t>
            </a:r>
            <a:r>
              <a:rPr lang="ru-RU" sz="1600" dirty="0" smtClean="0"/>
              <a:t>.</a:t>
            </a:r>
            <a:endParaRPr lang="ru-RU"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620688"/>
            <a:ext cx="8640960" cy="5632311"/>
          </a:xfrm>
          <a:prstGeom prst="rect">
            <a:avLst/>
          </a:prstGeom>
          <a:noFill/>
        </p:spPr>
        <p:txBody>
          <a:bodyPr wrap="square" rtlCol="0">
            <a:spAutoFit/>
          </a:bodyPr>
          <a:lstStyle/>
          <a:p>
            <a:r>
              <a:rPr lang="ru-RU" sz="2400" b="1" dirty="0" smtClean="0"/>
              <a:t>Интерпретация </a:t>
            </a:r>
            <a:r>
              <a:rPr lang="ru-RU" sz="2400" dirty="0" smtClean="0"/>
              <a:t>– истолкование смысла текста.</a:t>
            </a:r>
          </a:p>
          <a:p>
            <a:r>
              <a:rPr lang="ru-RU" sz="2400" dirty="0" smtClean="0"/>
              <a:t>На творческом уровне</a:t>
            </a:r>
            <a:r>
              <a:rPr lang="ru-RU" sz="2400" b="1" dirty="0" smtClean="0"/>
              <a:t> интерпретация </a:t>
            </a:r>
            <a:r>
              <a:rPr lang="ru-RU" sz="2400" dirty="0" smtClean="0"/>
              <a:t>может иметь такие воплощения:</a:t>
            </a:r>
          </a:p>
          <a:p>
            <a:pPr>
              <a:buFontTx/>
              <a:buChar char="-"/>
            </a:pPr>
            <a:r>
              <a:rPr lang="ru-RU" sz="2400" dirty="0" smtClean="0"/>
              <a:t>Выразительное чтение текста;</a:t>
            </a:r>
          </a:p>
          <a:p>
            <a:pPr>
              <a:buFontTx/>
              <a:buChar char="-"/>
            </a:pPr>
            <a:r>
              <a:rPr lang="ru-RU" sz="2400" dirty="0" smtClean="0"/>
              <a:t>Устное выступление перед слушателями  по поводу прочитанного произведения; (отзыв, сообщение, доклад, изложение точки зрения своей или групповой)</a:t>
            </a:r>
          </a:p>
          <a:p>
            <a:pPr>
              <a:buFontTx/>
              <a:buChar char="-"/>
            </a:pPr>
            <a:r>
              <a:rPr lang="ru-RU" sz="2400" dirty="0" smtClean="0"/>
              <a:t>Создание текста (сочинения) «по следам» прочитанного; на свободную тему;</a:t>
            </a:r>
          </a:p>
          <a:p>
            <a:pPr>
              <a:buFontTx/>
              <a:buChar char="-"/>
            </a:pPr>
            <a:r>
              <a:rPr lang="ru-RU" sz="2400" dirty="0" smtClean="0"/>
              <a:t>«Раскадровка» текста с целью создания виртуального диафильма по сюжету текста;</a:t>
            </a:r>
          </a:p>
          <a:p>
            <a:pPr>
              <a:buFontTx/>
              <a:buChar char="-"/>
            </a:pPr>
            <a:r>
              <a:rPr lang="ru-RU" sz="2400" dirty="0" smtClean="0"/>
              <a:t>Чтение произведения по ролям;</a:t>
            </a:r>
          </a:p>
          <a:p>
            <a:pPr>
              <a:buFontTx/>
              <a:buChar char="-"/>
            </a:pPr>
            <a:r>
              <a:rPr lang="ru-RU" sz="2400" dirty="0" smtClean="0"/>
              <a:t>Драматизация произведения;</a:t>
            </a:r>
          </a:p>
          <a:p>
            <a:pPr>
              <a:buFontTx/>
              <a:buChar char="-"/>
            </a:pPr>
            <a:r>
              <a:rPr lang="ru-RU" sz="2400" dirty="0" smtClean="0"/>
              <a:t>Иллюстрирование произведения, прочитанного  на уроке или самостоятельно.</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48680"/>
            <a:ext cx="8458200" cy="2675160"/>
          </a:xfrm>
        </p:spPr>
        <p:txBody>
          <a:bodyPr>
            <a:normAutofit fontScale="90000"/>
          </a:bodyPr>
          <a:lstStyle/>
          <a:p>
            <a:r>
              <a:rPr lang="ru-RU" dirty="0" smtClean="0"/>
              <a:t>Главная наша задача- помочь каждому ученику научиться самостоятельно вступать в диалог с текстом, т.е. Автором!</a:t>
            </a:r>
            <a:endParaRPr lang="ru-RU" dirty="0"/>
          </a:p>
        </p:txBody>
      </p:sp>
      <p:sp>
        <p:nvSpPr>
          <p:cNvPr id="4" name="Подзаголовок 3"/>
          <p:cNvSpPr>
            <a:spLocks noGrp="1"/>
          </p:cNvSpPr>
          <p:nvPr>
            <p:ph type="subTitle" idx="1"/>
          </p:nvPr>
        </p:nvSpPr>
        <p:spPr>
          <a:xfrm>
            <a:off x="539552" y="4221088"/>
            <a:ext cx="8075240" cy="2193358"/>
          </a:xfrm>
        </p:spPr>
        <p:txBody>
          <a:bodyPr>
            <a:noAutofit/>
          </a:bodyPr>
          <a:lstStyle/>
          <a:p>
            <a:r>
              <a:rPr lang="ru-RU" sz="2800" dirty="0" smtClean="0">
                <a:solidFill>
                  <a:srgbClr val="002060"/>
                </a:solidFill>
              </a:rPr>
              <a:t>«… удивление перед тайной является само по себе плодотворным актом познания, источником дальнейшего исследования и, быть может, целью всего нашего познания…»</a:t>
            </a:r>
          </a:p>
          <a:p>
            <a:pPr algn="r"/>
            <a:r>
              <a:rPr lang="ru-RU" sz="2800" dirty="0" smtClean="0">
                <a:solidFill>
                  <a:srgbClr val="002060"/>
                </a:solidFill>
              </a:rPr>
              <a:t>К. Ясперс, немецкий философ</a:t>
            </a:r>
            <a:endParaRPr lang="ru-RU" sz="2800" dirty="0">
              <a:solidFill>
                <a:srgbClr val="00206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29600" cy="1066800"/>
          </a:xfrm>
        </p:spPr>
        <p:txBody>
          <a:bodyPr>
            <a:normAutofit/>
          </a:bodyPr>
          <a:lstStyle/>
          <a:p>
            <a:r>
              <a:rPr lang="ru-RU" sz="3200" dirty="0" smtClean="0"/>
              <a:t>Библиографический список:</a:t>
            </a:r>
            <a:endParaRPr lang="ru-RU" sz="3200" dirty="0"/>
          </a:p>
        </p:txBody>
      </p:sp>
      <p:sp>
        <p:nvSpPr>
          <p:cNvPr id="3" name="Содержимое 2"/>
          <p:cNvSpPr>
            <a:spLocks noGrp="1"/>
          </p:cNvSpPr>
          <p:nvPr>
            <p:ph idx="1"/>
          </p:nvPr>
        </p:nvSpPr>
        <p:spPr>
          <a:xfrm>
            <a:off x="0" y="1268760"/>
            <a:ext cx="8820472" cy="5040560"/>
          </a:xfrm>
        </p:spPr>
        <p:txBody>
          <a:bodyPr>
            <a:normAutofit lnSpcReduction="10000"/>
          </a:bodyPr>
          <a:lstStyle/>
          <a:p>
            <a:pPr marL="566928" indent="-457200">
              <a:buFont typeface="+mj-lt"/>
              <a:buAutoNum type="arabicPeriod"/>
            </a:pPr>
            <a:r>
              <a:rPr lang="ru-RU" sz="2000" dirty="0" smtClean="0"/>
              <a:t>Как исчислить неизмеримое</a:t>
            </a:r>
            <a:r>
              <a:rPr lang="ru-RU" sz="2000" dirty="0" smtClean="0"/>
              <a:t>... Подходы </a:t>
            </a:r>
            <a:r>
              <a:rPr lang="ru-RU" sz="2000" dirty="0" smtClean="0"/>
              <a:t>к мониторингу </a:t>
            </a:r>
            <a:r>
              <a:rPr lang="ru-RU" sz="2000" dirty="0" err="1" smtClean="0"/>
              <a:t>метапредметного</a:t>
            </a:r>
            <a:r>
              <a:rPr lang="ru-RU" sz="2000" dirty="0" smtClean="0"/>
              <a:t> и личностного результата в контексте ФГОС второго </a:t>
            </a:r>
            <a:r>
              <a:rPr lang="ru-RU" sz="2000" dirty="0" smtClean="0"/>
              <a:t>поколения</a:t>
            </a:r>
            <a:r>
              <a:rPr lang="ru-RU" sz="2000" dirty="0" smtClean="0"/>
              <a:t>. </a:t>
            </a:r>
            <a:r>
              <a:rPr lang="ru-RU" sz="2000" dirty="0" err="1" smtClean="0"/>
              <a:t>Дебердеева</a:t>
            </a:r>
            <a:r>
              <a:rPr lang="ru-RU" sz="2000" dirty="0" smtClean="0"/>
              <a:t> </a:t>
            </a:r>
            <a:r>
              <a:rPr lang="ru-RU" sz="2000" dirty="0" smtClean="0"/>
              <a:t>Т. Х. Режим доступа: </a:t>
            </a:r>
            <a:r>
              <a:rPr lang="en-US" sz="2000" dirty="0" smtClean="0"/>
              <a:t>http://</a:t>
            </a:r>
            <a:r>
              <a:rPr lang="en-US" sz="2000" dirty="0" smtClean="0"/>
              <a:t>novobr.org/aktualnye-voprosi-obrazovania/</a:t>
            </a:r>
            <a:endParaRPr lang="ru-RU" sz="2000" dirty="0" smtClean="0"/>
          </a:p>
          <a:p>
            <a:pPr marL="566928" indent="-457200">
              <a:buFont typeface="+mj-lt"/>
              <a:buAutoNum type="arabicPeriod"/>
            </a:pPr>
            <a:r>
              <a:rPr lang="ru-RU" sz="2000" dirty="0" smtClean="0"/>
              <a:t> Деятельностный подход к обучению в начальной школе: урок литературного чтения (из опыта работы) /Е.И.Матвеева</a:t>
            </a:r>
            <a:r>
              <a:rPr lang="ru-RU" sz="2000" dirty="0" smtClean="0"/>
              <a:t>, </a:t>
            </a:r>
            <a:r>
              <a:rPr lang="ru-RU" sz="2000" dirty="0" smtClean="0"/>
              <a:t>И.Е.Патрикеева//</a:t>
            </a:r>
            <a:r>
              <a:rPr lang="ru-RU" sz="2000" dirty="0" smtClean="0"/>
              <a:t> .  Серия «Новые образовательные стандарты</a:t>
            </a:r>
            <a:r>
              <a:rPr lang="ru-RU" sz="2000" dirty="0" smtClean="0"/>
              <a:t>» - М.:ВИТА-ПРЕСС, 2011.</a:t>
            </a:r>
          </a:p>
          <a:p>
            <a:pPr marL="566928" indent="-457200">
              <a:buFont typeface="+mj-lt"/>
              <a:buAutoNum type="arabicPeriod"/>
            </a:pPr>
            <a:r>
              <a:rPr lang="ru-RU" sz="2000" dirty="0" smtClean="0"/>
              <a:t>Литературное чтение (1-4 классы): учим младших школьников понимать художественный текст: Методические разработки занятий. / Е.И. Матвеева//</a:t>
            </a:r>
            <a:r>
              <a:rPr lang="ru-RU" sz="2000" dirty="0" smtClean="0"/>
              <a:t> (Мастер-класс для учителя)</a:t>
            </a:r>
            <a:r>
              <a:rPr lang="ru-RU" sz="2000" dirty="0" smtClean="0"/>
              <a:t> – М.: Эксмо, 2006.</a:t>
            </a:r>
          </a:p>
          <a:p>
            <a:pPr marL="566928" indent="-457200">
              <a:buFont typeface="+mj-lt"/>
              <a:buAutoNum type="arabicPeriod"/>
            </a:pPr>
            <a:r>
              <a:rPr lang="ru-RU" sz="2000" dirty="0" smtClean="0"/>
              <a:t>Учимся читать выразительно: Тетрадь-пособие для учащихся 1-4 классов общеобразовательных учреждений./ Оморокова М.И. // - М.:  Вентана-Граф.  (Начальная школа 21 века), 2004.</a:t>
            </a:r>
          </a:p>
          <a:p>
            <a:pPr marL="566928" indent="-457200">
              <a:buFont typeface="+mj-lt"/>
              <a:buAutoNum type="arabicPeriod"/>
            </a:pPr>
            <a:r>
              <a:rPr lang="ru-RU" sz="2000" dirty="0" smtClean="0"/>
              <a:t> Материалы стандартов второго поколения [Электронный ресурс]. Режим доступа: http://</a:t>
            </a:r>
            <a:r>
              <a:rPr lang="ru-RU" sz="2000" dirty="0" smtClean="0"/>
              <a:t>standart.edu.ru</a:t>
            </a:r>
          </a:p>
          <a:p>
            <a:pPr marL="566928" indent="-457200">
              <a:buAutoNum type="arabicPeriod" startAt="3"/>
            </a:pP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20688"/>
            <a:ext cx="8568952" cy="1384995"/>
          </a:xfrm>
          <a:prstGeom prst="rect">
            <a:avLst/>
          </a:prstGeom>
        </p:spPr>
        <p:txBody>
          <a:bodyPr wrap="square">
            <a:spAutoFit/>
          </a:bodyPr>
          <a:lstStyle/>
          <a:p>
            <a:r>
              <a:rPr lang="ru-RU" sz="2800" dirty="0" smtClean="0"/>
              <a:t>ОПЫТ РАБОТЫ свидетельствует </a:t>
            </a:r>
            <a:r>
              <a:rPr lang="ru-RU" sz="2800" dirty="0" smtClean="0"/>
              <a:t>о затруднениях, которые возникают у учителей в процессе организации диалога с текстом. </a:t>
            </a:r>
            <a:endParaRPr lang="ru-RU" sz="2800" dirty="0"/>
          </a:p>
        </p:txBody>
      </p:sp>
      <p:sp>
        <p:nvSpPr>
          <p:cNvPr id="3" name="Прямоугольник 2"/>
          <p:cNvSpPr/>
          <p:nvPr/>
        </p:nvSpPr>
        <p:spPr>
          <a:xfrm>
            <a:off x="179512" y="2132856"/>
            <a:ext cx="8748464" cy="830997"/>
          </a:xfrm>
          <a:prstGeom prst="rect">
            <a:avLst/>
          </a:prstGeom>
        </p:spPr>
        <p:txBody>
          <a:bodyPr wrap="square">
            <a:spAutoFit/>
          </a:bodyPr>
          <a:lstStyle/>
          <a:p>
            <a:r>
              <a:rPr lang="ru-RU" sz="2400" b="1" dirty="0" smtClean="0">
                <a:solidFill>
                  <a:srgbClr val="FF0000"/>
                </a:solidFill>
              </a:rPr>
              <a:t>Проблема №1 – подбор текста для организации диалога. </a:t>
            </a:r>
            <a:endParaRPr lang="ru-RU" sz="2400" b="1" dirty="0">
              <a:solidFill>
                <a:srgbClr val="FF0000"/>
              </a:solidFill>
            </a:endParaRPr>
          </a:p>
        </p:txBody>
      </p:sp>
      <p:sp>
        <p:nvSpPr>
          <p:cNvPr id="4" name="Прямоугольник 3"/>
          <p:cNvSpPr/>
          <p:nvPr/>
        </p:nvSpPr>
        <p:spPr>
          <a:xfrm>
            <a:off x="251520" y="3212976"/>
            <a:ext cx="8208912" cy="1938992"/>
          </a:xfrm>
          <a:prstGeom prst="rect">
            <a:avLst/>
          </a:prstGeom>
        </p:spPr>
        <p:txBody>
          <a:bodyPr wrap="square">
            <a:spAutoFit/>
          </a:bodyPr>
          <a:lstStyle/>
          <a:p>
            <a:r>
              <a:rPr lang="ru-RU" sz="3600" b="1" u="sng" dirty="0" smtClean="0">
                <a:solidFill>
                  <a:srgbClr val="FF0000"/>
                </a:solidFill>
              </a:rPr>
              <a:t>Не</a:t>
            </a:r>
            <a:r>
              <a:rPr lang="ru-RU" sz="2800" b="1" u="sng" dirty="0" smtClean="0">
                <a:solidFill>
                  <a:srgbClr val="FF0000"/>
                </a:solidFill>
              </a:rPr>
              <a:t> </a:t>
            </a:r>
            <a:r>
              <a:rPr lang="ru-RU" sz="2800" b="1" u="sng" dirty="0" smtClean="0">
                <a:solidFill>
                  <a:srgbClr val="FF0000"/>
                </a:solidFill>
              </a:rPr>
              <a:t>являются </a:t>
            </a:r>
            <a:r>
              <a:rPr lang="ru-RU" sz="2800" b="1" u="sng" dirty="0" smtClean="0">
                <a:solidFill>
                  <a:srgbClr val="FF0000"/>
                </a:solidFill>
              </a:rPr>
              <a:t>диалоговыми </a:t>
            </a:r>
            <a:r>
              <a:rPr lang="ru-RU" sz="2800" u="sng" dirty="0" smtClean="0"/>
              <a:t>тексты:</a:t>
            </a:r>
          </a:p>
          <a:p>
            <a:pPr>
              <a:buFont typeface="Arial" pitchFamily="34" charset="0"/>
              <a:buChar char="•"/>
            </a:pPr>
            <a:r>
              <a:rPr lang="ru-RU" sz="2800" dirty="0" smtClean="0"/>
              <a:t>учебные,</a:t>
            </a:r>
          </a:p>
          <a:p>
            <a:pPr>
              <a:buFont typeface="Arial" pitchFamily="34" charset="0"/>
              <a:buChar char="•"/>
            </a:pPr>
            <a:r>
              <a:rPr lang="ru-RU" sz="2800" dirty="0" smtClean="0"/>
              <a:t>энциклопедические </a:t>
            </a:r>
            <a:r>
              <a:rPr lang="ru-RU" sz="2800" dirty="0" smtClean="0"/>
              <a:t>статьи, </a:t>
            </a:r>
            <a:endParaRPr lang="ru-RU" sz="2800" dirty="0" smtClean="0"/>
          </a:p>
          <a:p>
            <a:pPr>
              <a:buFont typeface="Arial" pitchFamily="34" charset="0"/>
              <a:buChar char="•"/>
            </a:pPr>
            <a:r>
              <a:rPr lang="ru-RU" sz="2800" dirty="0" smtClean="0"/>
              <a:t>тексты </a:t>
            </a:r>
            <a:r>
              <a:rPr lang="ru-RU" sz="2800" dirty="0" smtClean="0"/>
              <a:t>описательного характера… </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20688"/>
            <a:ext cx="8640960" cy="5940088"/>
          </a:xfrm>
          <a:prstGeom prst="rect">
            <a:avLst/>
          </a:prstGeom>
        </p:spPr>
        <p:txBody>
          <a:bodyPr wrap="square">
            <a:spAutoFit/>
          </a:bodyPr>
          <a:lstStyle/>
          <a:p>
            <a:pPr lvl="0" fontAlgn="base">
              <a:spcBef>
                <a:spcPct val="0"/>
              </a:spcBef>
              <a:spcAft>
                <a:spcPct val="0"/>
              </a:spcAft>
            </a:pPr>
            <a:r>
              <a:rPr lang="ru-RU" sz="2800" b="1" dirty="0" smtClean="0">
                <a:solidFill>
                  <a:srgbClr val="FF0000"/>
                </a:solidFill>
                <a:ea typeface="Calibri" pitchFamily="34" charset="0"/>
                <a:cs typeface="Times New Roman" pitchFamily="18" charset="0"/>
              </a:rPr>
              <a:t>Диалоговые тексты </a:t>
            </a:r>
            <a:r>
              <a:rPr lang="ru-RU" sz="2400" dirty="0" smtClean="0">
                <a:ea typeface="Calibri" pitchFamily="34" charset="0"/>
                <a:cs typeface="Times New Roman" pitchFamily="18" charset="0"/>
              </a:rPr>
              <a:t>должны отвечать следующим требованиям:</a:t>
            </a:r>
            <a:endParaRPr lang="ru-RU" sz="1600" dirty="0" smtClean="0">
              <a:cs typeface="Arial" pitchFamily="34" charset="0"/>
            </a:endParaRPr>
          </a:p>
          <a:p>
            <a:pPr lvl="0" eaLnBrk="0" fontAlgn="base" hangingPunct="0">
              <a:spcBef>
                <a:spcPct val="0"/>
              </a:spcBef>
              <a:spcAft>
                <a:spcPct val="0"/>
              </a:spcAft>
            </a:pPr>
            <a:r>
              <a:rPr lang="ru-RU" sz="2800" dirty="0" smtClean="0">
                <a:ea typeface="Calibri" pitchFamily="34" charset="0"/>
                <a:cs typeface="Times New Roman" pitchFamily="18" charset="0"/>
              </a:rPr>
              <a:t>-</a:t>
            </a:r>
            <a:r>
              <a:rPr lang="ru-RU" sz="2800" b="1" dirty="0" smtClean="0">
                <a:ea typeface="Calibri" pitchFamily="34" charset="0"/>
                <a:cs typeface="Times New Roman" pitchFamily="18" charset="0"/>
              </a:rPr>
              <a:t>по </a:t>
            </a:r>
            <a:r>
              <a:rPr lang="ru-RU" sz="2800" b="1" dirty="0" smtClean="0">
                <a:ea typeface="Calibri" pitchFamily="34" charset="0"/>
                <a:cs typeface="Times New Roman" pitchFamily="18" charset="0"/>
              </a:rPr>
              <a:t>содержанию </a:t>
            </a:r>
            <a:r>
              <a:rPr lang="ru-RU" sz="2800" dirty="0" smtClean="0">
                <a:ea typeface="Calibri" pitchFamily="34" charset="0"/>
                <a:cs typeface="Times New Roman" pitchFamily="18" charset="0"/>
              </a:rPr>
              <a:t>должен быть открытым (</a:t>
            </a:r>
            <a:r>
              <a:rPr lang="ru-RU" sz="2800" b="1" dirty="0" smtClean="0">
                <a:ea typeface="Calibri" pitchFamily="34" charset="0"/>
                <a:cs typeface="Times New Roman" pitchFamily="18" charset="0"/>
              </a:rPr>
              <a:t>дискуссионным, проблемным</a:t>
            </a:r>
            <a:r>
              <a:rPr lang="ru-RU" sz="2800" dirty="0" smtClean="0">
                <a:ea typeface="Calibri" pitchFamily="34" charset="0"/>
                <a:cs typeface="Times New Roman" pitchFamily="18" charset="0"/>
              </a:rPr>
              <a:t>);</a:t>
            </a:r>
          </a:p>
          <a:p>
            <a:pPr lvl="0" eaLnBrk="0" fontAlgn="base" hangingPunct="0">
              <a:spcBef>
                <a:spcPct val="0"/>
              </a:spcBef>
              <a:spcAft>
                <a:spcPct val="0"/>
              </a:spcAft>
            </a:pPr>
            <a:endParaRPr lang="ru-RU" sz="1600" dirty="0" smtClean="0">
              <a:cs typeface="Arial" pitchFamily="34" charset="0"/>
            </a:endParaRPr>
          </a:p>
          <a:p>
            <a:pPr lvl="0" eaLnBrk="0" fontAlgn="base" hangingPunct="0">
              <a:spcBef>
                <a:spcPct val="0"/>
              </a:spcBef>
              <a:spcAft>
                <a:spcPct val="0"/>
              </a:spcAft>
            </a:pPr>
            <a:r>
              <a:rPr lang="ru-RU" sz="2800" dirty="0" smtClean="0">
                <a:ea typeface="Calibri" pitchFamily="34" charset="0"/>
                <a:cs typeface="Times New Roman" pitchFamily="18" charset="0"/>
              </a:rPr>
              <a:t>-должен </a:t>
            </a:r>
            <a:r>
              <a:rPr lang="ru-RU" sz="2800" dirty="0" smtClean="0">
                <a:ea typeface="Calibri" pitchFamily="34" charset="0"/>
                <a:cs typeface="Times New Roman" pitchFamily="18" charset="0"/>
              </a:rPr>
              <a:t>быть </a:t>
            </a:r>
            <a:r>
              <a:rPr lang="ru-RU" sz="2800" b="1" dirty="0" smtClean="0">
                <a:ea typeface="Calibri" pitchFamily="34" charset="0"/>
                <a:cs typeface="Times New Roman" pitchFamily="18" charset="0"/>
              </a:rPr>
              <a:t>«манковым» </a:t>
            </a:r>
            <a:r>
              <a:rPr lang="ru-RU" sz="2800" dirty="0" smtClean="0">
                <a:ea typeface="Calibri" pitchFamily="34" charset="0"/>
                <a:cs typeface="Times New Roman" pitchFamily="18" charset="0"/>
              </a:rPr>
              <a:t>(от слова «манок»), </a:t>
            </a:r>
            <a:r>
              <a:rPr lang="ru-RU" sz="2800" b="1" dirty="0" smtClean="0">
                <a:ea typeface="Calibri" pitchFamily="34" charset="0"/>
                <a:cs typeface="Times New Roman" pitchFamily="18" charset="0"/>
              </a:rPr>
              <a:t>цеплять,</a:t>
            </a:r>
            <a:r>
              <a:rPr lang="ru-RU" sz="2800" dirty="0" smtClean="0">
                <a:ea typeface="Calibri" pitchFamily="34" charset="0"/>
                <a:cs typeface="Times New Roman" pitchFamily="18" charset="0"/>
              </a:rPr>
              <a:t> не оставлять равнодушным читателя</a:t>
            </a:r>
            <a:r>
              <a:rPr lang="ru-RU" sz="2800" dirty="0" smtClean="0">
                <a:ea typeface="Calibri" pitchFamily="34" charset="0"/>
                <a:cs typeface="Times New Roman" pitchFamily="18" charset="0"/>
              </a:rPr>
              <a:t>;</a:t>
            </a:r>
          </a:p>
          <a:p>
            <a:pPr lvl="0" eaLnBrk="0" fontAlgn="base" hangingPunct="0">
              <a:spcBef>
                <a:spcPct val="0"/>
              </a:spcBef>
              <a:spcAft>
                <a:spcPct val="0"/>
              </a:spcAft>
            </a:pPr>
            <a:endParaRPr lang="ru-RU" sz="1600" dirty="0" smtClean="0">
              <a:cs typeface="Arial" pitchFamily="34" charset="0"/>
            </a:endParaRPr>
          </a:p>
          <a:p>
            <a:pPr lvl="0" eaLnBrk="0" fontAlgn="base" hangingPunct="0">
              <a:spcBef>
                <a:spcPct val="0"/>
              </a:spcBef>
              <a:spcAft>
                <a:spcPct val="0"/>
              </a:spcAft>
            </a:pPr>
            <a:r>
              <a:rPr lang="ru-RU" sz="2800" dirty="0" smtClean="0">
                <a:ea typeface="Calibri" pitchFamily="34" charset="0"/>
                <a:cs typeface="Times New Roman" pitchFamily="18" charset="0"/>
              </a:rPr>
              <a:t>-по </a:t>
            </a:r>
            <a:r>
              <a:rPr lang="ru-RU" sz="2800" dirty="0" smtClean="0">
                <a:ea typeface="Calibri" pitchFamily="34" charset="0"/>
                <a:cs typeface="Times New Roman" pitchFamily="18" charset="0"/>
              </a:rPr>
              <a:t>форме должен приглашать к дискуссии: </a:t>
            </a:r>
            <a:r>
              <a:rPr lang="ru-RU" sz="2800" b="1" dirty="0" smtClean="0">
                <a:ea typeface="Calibri" pitchFamily="34" charset="0"/>
                <a:cs typeface="Times New Roman" pitchFamily="18" charset="0"/>
              </a:rPr>
              <a:t>ставить, а не решать проблемы</a:t>
            </a:r>
            <a:r>
              <a:rPr lang="ru-RU" sz="2800" dirty="0" smtClean="0">
                <a:ea typeface="Calibri" pitchFamily="34" charset="0"/>
                <a:cs typeface="Times New Roman" pitchFamily="18" charset="0"/>
              </a:rPr>
              <a:t>, </a:t>
            </a:r>
            <a:endParaRPr lang="ru-RU" sz="2800" dirty="0" smtClean="0">
              <a:ea typeface="Calibri" pitchFamily="34" charset="0"/>
              <a:cs typeface="Times New Roman" pitchFamily="18" charset="0"/>
            </a:endParaRPr>
          </a:p>
          <a:p>
            <a:pPr lvl="0" eaLnBrk="0" fontAlgn="base" hangingPunct="0">
              <a:spcBef>
                <a:spcPct val="0"/>
              </a:spcBef>
              <a:spcAft>
                <a:spcPct val="0"/>
              </a:spcAft>
            </a:pPr>
            <a:r>
              <a:rPr lang="ru-RU" sz="2800" dirty="0" smtClean="0">
                <a:ea typeface="Calibri" pitchFamily="34" charset="0"/>
                <a:cs typeface="Times New Roman" pitchFamily="18" charset="0"/>
              </a:rPr>
              <a:t>если </a:t>
            </a:r>
            <a:r>
              <a:rPr lang="ru-RU" sz="2800" dirty="0" smtClean="0">
                <a:ea typeface="Calibri" pitchFamily="34" charset="0"/>
                <a:cs typeface="Times New Roman" pitchFamily="18" charset="0"/>
              </a:rPr>
              <a:t>давать решение проблемы, то не одно</a:t>
            </a:r>
            <a:r>
              <a:rPr lang="ru-RU" sz="2800" dirty="0" smtClean="0">
                <a:ea typeface="Calibri" pitchFamily="34" charset="0"/>
                <a:cs typeface="Times New Roman" pitchFamily="18" charset="0"/>
              </a:rPr>
              <a:t>.</a:t>
            </a:r>
          </a:p>
          <a:p>
            <a:pPr lvl="0" eaLnBrk="0" fontAlgn="base" hangingPunct="0">
              <a:spcBef>
                <a:spcPct val="0"/>
              </a:spcBef>
              <a:spcAft>
                <a:spcPct val="0"/>
              </a:spcAft>
            </a:pPr>
            <a:endParaRPr lang="ru-RU" sz="1600" dirty="0" smtClean="0">
              <a:cs typeface="Arial" pitchFamily="34" charset="0"/>
            </a:endParaRPr>
          </a:p>
          <a:p>
            <a:pPr lvl="0" eaLnBrk="0" fontAlgn="base" hangingPunct="0">
              <a:spcBef>
                <a:spcPct val="0"/>
              </a:spcBef>
              <a:spcAft>
                <a:spcPct val="0"/>
              </a:spcAft>
            </a:pPr>
            <a:r>
              <a:rPr lang="ru-RU" sz="2800" b="1" dirty="0" smtClean="0">
                <a:ea typeface="Calibri" pitchFamily="34" charset="0"/>
                <a:cs typeface="Times New Roman" pitchFamily="18" charset="0"/>
              </a:rPr>
              <a:t>В любом случае, </a:t>
            </a:r>
            <a:r>
              <a:rPr lang="ru-RU" sz="2800" dirty="0" smtClean="0">
                <a:ea typeface="Calibri" pitchFamily="34" charset="0"/>
                <a:cs typeface="Times New Roman" pitchFamily="18" charset="0"/>
              </a:rPr>
              <a:t>текст следует воспринимать, как повод поговорить «о высоком», т.е. обсудить мировоззренческие проблемы. </a:t>
            </a:r>
            <a:endParaRPr lang="ru-RU" sz="4400" dirty="0" smtClean="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836712"/>
            <a:ext cx="8496944" cy="4457054"/>
          </a:xfrm>
          <a:prstGeom prst="rect">
            <a:avLst/>
          </a:prstGeom>
        </p:spPr>
        <p:txBody>
          <a:bodyPr wrap="square">
            <a:spAutoFit/>
          </a:bodyPr>
          <a:lstStyle/>
          <a:p>
            <a:pPr>
              <a:lnSpc>
                <a:spcPct val="150000"/>
              </a:lnSpc>
            </a:pPr>
            <a:r>
              <a:rPr lang="ru-RU" sz="2400" b="1" dirty="0" smtClean="0">
                <a:solidFill>
                  <a:srgbClr val="FF0000"/>
                </a:solidFill>
              </a:rPr>
              <a:t>Проблема №2 – постановка вопросов к тексту</a:t>
            </a:r>
            <a:r>
              <a:rPr lang="ru-RU" sz="2400" b="1" dirty="0" smtClean="0">
                <a:solidFill>
                  <a:srgbClr val="FF0000"/>
                </a:solidFill>
              </a:rPr>
              <a:t>.</a:t>
            </a:r>
          </a:p>
          <a:p>
            <a:pPr>
              <a:lnSpc>
                <a:spcPct val="150000"/>
              </a:lnSpc>
            </a:pPr>
            <a:r>
              <a:rPr lang="ru-RU" sz="2400" dirty="0" smtClean="0"/>
              <a:t> </a:t>
            </a:r>
            <a:r>
              <a:rPr lang="ru-RU" sz="2400" dirty="0" smtClean="0"/>
              <a:t>70% успеха в организации диалога принадлежит «правильно» сформулированным вопросам. </a:t>
            </a:r>
            <a:endParaRPr lang="ru-RU" sz="2400" dirty="0" smtClean="0"/>
          </a:p>
          <a:p>
            <a:pPr>
              <a:lnSpc>
                <a:spcPct val="150000"/>
              </a:lnSpc>
            </a:pPr>
            <a:endParaRPr lang="ru-RU" sz="2400" dirty="0" smtClean="0"/>
          </a:p>
          <a:p>
            <a:pPr>
              <a:lnSpc>
                <a:spcPct val="150000"/>
              </a:lnSpc>
            </a:pPr>
            <a:r>
              <a:rPr lang="ru-RU" sz="2400" dirty="0" smtClean="0"/>
              <a:t>Например</a:t>
            </a:r>
            <a:r>
              <a:rPr lang="ru-RU" sz="2400" dirty="0" smtClean="0"/>
              <a:t>, исторический источник – это, как правило, описательный текст (следовательно, «не диалоговый»), однако, вдумчиво сформулированные вопросы будут способствовать рождению диалога с текстом.</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568952" cy="3416320"/>
          </a:xfrm>
          <a:prstGeom prst="rect">
            <a:avLst/>
          </a:prstGeom>
        </p:spPr>
        <p:txBody>
          <a:bodyPr wrap="square">
            <a:spAutoFit/>
          </a:bodyPr>
          <a:lstStyle/>
          <a:p>
            <a:pPr algn="ctr"/>
            <a:r>
              <a:rPr lang="ru-RU" sz="2400" b="1" u="sng" dirty="0" smtClean="0">
                <a:solidFill>
                  <a:srgbClr val="FF0000"/>
                </a:solidFill>
              </a:rPr>
              <a:t>Требования к вопросам</a:t>
            </a:r>
            <a:r>
              <a:rPr lang="ru-RU" sz="2400" dirty="0" smtClean="0"/>
              <a:t>:</a:t>
            </a:r>
          </a:p>
          <a:p>
            <a:pPr>
              <a:buFont typeface="Arial" pitchFamily="34" charset="0"/>
              <a:buChar char="•"/>
            </a:pPr>
            <a:r>
              <a:rPr lang="ru-RU" sz="2400" dirty="0" smtClean="0"/>
              <a:t>?? </a:t>
            </a:r>
            <a:r>
              <a:rPr lang="ru-RU" sz="2400" dirty="0" smtClean="0"/>
              <a:t>должны быть открытыми, </a:t>
            </a:r>
            <a:r>
              <a:rPr lang="ru-RU" sz="2400" dirty="0" smtClean="0"/>
              <a:t> создавать </a:t>
            </a:r>
            <a:r>
              <a:rPr lang="ru-RU" sz="2400" dirty="0" smtClean="0"/>
              <a:t>простор для </a:t>
            </a:r>
            <a:r>
              <a:rPr lang="ru-RU" sz="2400" dirty="0" err="1" smtClean="0"/>
              <a:t>отвечания</a:t>
            </a:r>
            <a:r>
              <a:rPr lang="ru-RU" sz="2400" dirty="0" smtClean="0"/>
              <a:t>.</a:t>
            </a:r>
            <a:r>
              <a:rPr lang="ru-RU" sz="2000" dirty="0" smtClean="0"/>
              <a:t> </a:t>
            </a:r>
            <a:r>
              <a:rPr lang="ru-RU" sz="2000" i="1" dirty="0" smtClean="0"/>
              <a:t>(Каково значение?)</a:t>
            </a:r>
            <a:endParaRPr lang="ru-RU" sz="2400" i="1" dirty="0" smtClean="0"/>
          </a:p>
          <a:p>
            <a:pPr>
              <a:buFont typeface="Arial" pitchFamily="34" charset="0"/>
              <a:buChar char="•"/>
            </a:pPr>
            <a:r>
              <a:rPr lang="ru-RU" sz="2400" dirty="0" smtClean="0"/>
              <a:t> ?? </a:t>
            </a:r>
            <a:r>
              <a:rPr lang="ru-RU" sz="2400" dirty="0" smtClean="0"/>
              <a:t>не должны предполагать (подразумевать) некоего «правильного» ответа</a:t>
            </a:r>
            <a:r>
              <a:rPr lang="ru-RU" sz="2400" dirty="0" smtClean="0"/>
              <a:t>.</a:t>
            </a:r>
            <a:r>
              <a:rPr lang="ru-RU" sz="2400" dirty="0" smtClean="0"/>
              <a:t> </a:t>
            </a:r>
            <a:r>
              <a:rPr lang="ru-RU" sz="2400" i="1" dirty="0" smtClean="0"/>
              <a:t>(</a:t>
            </a:r>
            <a:r>
              <a:rPr lang="ru-RU" sz="2000" i="1" dirty="0" smtClean="0"/>
              <a:t>Какие </a:t>
            </a:r>
            <a:r>
              <a:rPr lang="ru-RU" sz="2000" i="1" dirty="0" smtClean="0"/>
              <a:t>условия </a:t>
            </a:r>
            <a:r>
              <a:rPr lang="ru-RU" sz="2000" i="1" dirty="0" smtClean="0"/>
              <a:t>необходимы?)</a:t>
            </a:r>
            <a:endParaRPr lang="ru-RU" sz="2400" i="1" dirty="0" smtClean="0"/>
          </a:p>
          <a:p>
            <a:pPr>
              <a:buFont typeface="Arial" pitchFamily="34" charset="0"/>
              <a:buChar char="•"/>
            </a:pPr>
            <a:r>
              <a:rPr lang="ru-RU" sz="2400" dirty="0" smtClean="0"/>
              <a:t> </a:t>
            </a:r>
            <a:r>
              <a:rPr lang="ru-RU" sz="2400" dirty="0" smtClean="0"/>
              <a:t>?? должны </a:t>
            </a:r>
            <a:r>
              <a:rPr lang="ru-RU" sz="2000" dirty="0" smtClean="0"/>
              <a:t>быть</a:t>
            </a:r>
            <a:r>
              <a:rPr lang="ru-RU" sz="2400" dirty="0" smtClean="0"/>
              <a:t> проблемными, дискуссионными</a:t>
            </a:r>
            <a:r>
              <a:rPr lang="ru-RU" sz="2400" dirty="0" smtClean="0"/>
              <a:t>.</a:t>
            </a:r>
            <a:r>
              <a:rPr lang="ru-RU" sz="2400" dirty="0" smtClean="0"/>
              <a:t> </a:t>
            </a:r>
            <a:r>
              <a:rPr lang="ru-RU" sz="2000" dirty="0" smtClean="0"/>
              <a:t>(</a:t>
            </a:r>
            <a:r>
              <a:rPr lang="ru-RU" sz="2000" i="1" dirty="0" smtClean="0"/>
              <a:t>Какова закономерность?...)</a:t>
            </a:r>
            <a:endParaRPr lang="ru-RU" sz="2400" i="1" dirty="0" smtClean="0"/>
          </a:p>
          <a:p>
            <a:pPr>
              <a:buFont typeface="Arial" pitchFamily="34" charset="0"/>
              <a:buChar char="•"/>
            </a:pPr>
            <a:r>
              <a:rPr lang="ru-RU" sz="2400" dirty="0" smtClean="0"/>
              <a:t> ?? </a:t>
            </a:r>
            <a:r>
              <a:rPr lang="ru-RU" sz="2400" dirty="0" smtClean="0"/>
              <a:t>должны быть интересными и актуальными для учеников.</a:t>
            </a:r>
            <a:endParaRPr lang="ru-RU" sz="2400" dirty="0"/>
          </a:p>
        </p:txBody>
      </p:sp>
      <p:sp>
        <p:nvSpPr>
          <p:cNvPr id="3" name="Прямоугольник 2"/>
          <p:cNvSpPr/>
          <p:nvPr/>
        </p:nvSpPr>
        <p:spPr>
          <a:xfrm>
            <a:off x="251520" y="3789040"/>
            <a:ext cx="8568952" cy="2739211"/>
          </a:xfrm>
          <a:prstGeom prst="rect">
            <a:avLst/>
          </a:prstGeom>
        </p:spPr>
        <p:txBody>
          <a:bodyPr wrap="square">
            <a:spAutoFit/>
          </a:bodyPr>
          <a:lstStyle/>
          <a:p>
            <a:pPr>
              <a:buFont typeface="Arial" pitchFamily="34" charset="0"/>
              <a:buChar char="•"/>
            </a:pPr>
            <a:r>
              <a:rPr lang="ru-RU" sz="2400" dirty="0" smtClean="0"/>
              <a:t> </a:t>
            </a:r>
            <a:r>
              <a:rPr lang="ru-RU" sz="2400" dirty="0" smtClean="0"/>
              <a:t>?? должны </a:t>
            </a:r>
            <a:r>
              <a:rPr lang="ru-RU" sz="2400" dirty="0" smtClean="0"/>
              <a:t>быть независимыми друг от друга. Нельзя составлять </a:t>
            </a:r>
            <a:r>
              <a:rPr lang="ru-RU" sz="2800" dirty="0" smtClean="0"/>
              <a:t>?? </a:t>
            </a:r>
            <a:r>
              <a:rPr lang="ru-RU" sz="2400" dirty="0" smtClean="0"/>
              <a:t> </a:t>
            </a:r>
            <a:r>
              <a:rPr lang="ru-RU" sz="2400" dirty="0" smtClean="0"/>
              <a:t>так, чтобы ответ на один можно было найти в </a:t>
            </a:r>
            <a:r>
              <a:rPr lang="ru-RU" sz="2400" dirty="0" smtClean="0"/>
              <a:t>другом.</a:t>
            </a:r>
            <a:endParaRPr lang="ru-RU" sz="2400" dirty="0" smtClean="0"/>
          </a:p>
          <a:p>
            <a:pPr>
              <a:buFont typeface="Arial" pitchFamily="34" charset="0"/>
              <a:buChar char="•"/>
            </a:pPr>
            <a:r>
              <a:rPr lang="ru-RU" sz="2400" dirty="0" smtClean="0"/>
              <a:t>в  ??  </a:t>
            </a:r>
            <a:r>
              <a:rPr lang="ru-RU" sz="2400" b="1" dirty="0" smtClean="0"/>
              <a:t>не рекомендуется </a:t>
            </a:r>
            <a:r>
              <a:rPr lang="ru-RU" sz="2400" dirty="0" smtClean="0"/>
              <a:t>использовать </a:t>
            </a:r>
            <a:r>
              <a:rPr lang="ru-RU" sz="2400" b="1" dirty="0" smtClean="0"/>
              <a:t>обобщающие</a:t>
            </a:r>
            <a:r>
              <a:rPr lang="ru-RU" sz="2400" dirty="0" smtClean="0"/>
              <a:t> слова (все, всегда, никто, никогда), а также неопределенные слова (обыкновенно, часто, иногда).</a:t>
            </a:r>
          </a:p>
          <a:p>
            <a:pPr>
              <a:buFont typeface="Arial" pitchFamily="34" charset="0"/>
              <a:buChar char="•"/>
            </a:pPr>
            <a:r>
              <a:rPr lang="ru-RU" sz="2400" dirty="0" smtClean="0"/>
              <a:t> </a:t>
            </a:r>
            <a:r>
              <a:rPr lang="ru-RU" sz="2400" dirty="0" smtClean="0"/>
              <a:t>?? </a:t>
            </a:r>
            <a:r>
              <a:rPr lang="ru-RU" sz="2400" dirty="0" smtClean="0"/>
              <a:t>должны выходить на </a:t>
            </a:r>
            <a:r>
              <a:rPr lang="ru-RU" sz="2400" dirty="0" err="1" smtClean="0"/>
              <a:t>метауровень</a:t>
            </a:r>
            <a:r>
              <a:rPr lang="ru-RU" sz="2400" dirty="0" smtClean="0"/>
              <a:t>.</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477253"/>
            <a:ext cx="853244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Этот уровень предполагает следующее: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осмысление;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размышление;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выражение собственной позиции;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привлечение собственного опыта;</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раскрытие личностно значимых смыслов;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выход за пределы узко предметного знания;</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диалог с автором, с другой позицией, с самим собой.</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Таким образом, </a:t>
            </a:r>
            <a:r>
              <a:rPr kumimoji="0" lang="ru-RU"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вопросы </a:t>
            </a:r>
            <a:r>
              <a:rPr kumimoji="0" lang="ru-RU" sz="2800" b="1" i="0" u="none" strike="noStrike" cap="none" normalizeH="0" baseline="0" dirty="0" err="1" smtClean="0">
                <a:ln>
                  <a:noFill/>
                </a:ln>
                <a:solidFill>
                  <a:srgbClr val="FF0000"/>
                </a:solidFill>
                <a:effectLst/>
                <a:latin typeface="Calibri" pitchFamily="34" charset="0"/>
                <a:ea typeface="Calibri" pitchFamily="34" charset="0"/>
                <a:cs typeface="Times New Roman" pitchFamily="18" charset="0"/>
              </a:rPr>
              <a:t>метауровня</a:t>
            </a:r>
            <a:r>
              <a:rPr kumimoji="0" lang="ru-RU"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и являются, по сути, </a:t>
            </a:r>
            <a:r>
              <a:rPr kumimoji="0" lang="ru-RU"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диалоговыми</a:t>
            </a:r>
            <a:r>
              <a:rPr kumimoji="0" lang="ru-RU"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вопросами.</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vggu.jpg"/>
          <p:cNvPicPr>
            <a:picLocks noChangeAspect="1"/>
          </p:cNvPicPr>
          <p:nvPr/>
        </p:nvPicPr>
        <p:blipFill>
          <a:blip r:embed="rId3" cstate="print">
            <a:lum bright="-10000" contrast="20000"/>
          </a:blip>
          <a:stretch>
            <a:fillRect/>
          </a:stretch>
        </p:blipFill>
        <p:spPr>
          <a:xfrm>
            <a:off x="371208" y="548680"/>
            <a:ext cx="8421037" cy="612068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317</TotalTime>
  <Words>2411</Words>
  <Application>Microsoft Office PowerPoint</Application>
  <PresentationFormat>Экран (4:3)</PresentationFormat>
  <Paragraphs>243</Paragraphs>
  <Slides>38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Городская</vt:lpstr>
      <vt:lpstr>Диалог с текстом</vt:lpstr>
      <vt:lpstr>???</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Что мы знаем по теме?</vt:lpstr>
      <vt:lpstr>Текст всегда коммуникативен:</vt:lpstr>
      <vt:lpstr>ПРОБЛЕМА УЧИТЕЛЯ:</vt:lpstr>
      <vt:lpstr>Деятельность учителя и класса</vt:lpstr>
      <vt:lpstr>Мастерство учителя –  открытие смысла ТЕКСТА!</vt:lpstr>
      <vt:lpstr>С чего учитель начинает движение класса к замыслу АВТОРА?</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Главная наша задача- помочь каждому ученику научиться самостоятельно вступать в диалог с текстом, т.е. Автором!</vt:lpstr>
      <vt:lpstr>Библиографический список: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Диалог с текстом</dc:title>
  <dc:creator>Ольга</dc:creator>
  <cp:lastModifiedBy>Ольга</cp:lastModifiedBy>
  <cp:revision>30</cp:revision>
  <dcterms:created xsi:type="dcterms:W3CDTF">2012-01-15T23:32:57Z</dcterms:created>
  <dcterms:modified xsi:type="dcterms:W3CDTF">2012-01-17T03:12:23Z</dcterms:modified>
</cp:coreProperties>
</file>