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65" r:id="rId4"/>
    <p:sldId id="266" r:id="rId5"/>
    <p:sldId id="267" r:id="rId6"/>
    <p:sldId id="268" r:id="rId7"/>
    <p:sldId id="269" r:id="rId8"/>
    <p:sldId id="270" r:id="rId9"/>
    <p:sldId id="287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E57E6-F313-4FF4-8A4E-BBD326DD98BB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4164F-0329-4C5C-AFAF-C1E3D1B42E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9048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164F-0329-4C5C-AFAF-C1E3D1B42E2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A989-5623-4294-897E-BE8CCED4A4CA}" type="datetimeFigureOut">
              <a:rPr lang="ru-RU" smtClean="0"/>
              <a:pPr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09D4-CD6D-4DB1-BCED-EB821D69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846640" cy="2475706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b="1" smtClean="0">
                <a:solidFill>
                  <a:srgbClr val="663300"/>
                </a:solidFill>
              </a:rPr>
              <a:t>КАК СОЗДАВАЛИСЬ </a:t>
            </a:r>
            <a:r>
              <a:rPr lang="ru-RU" b="1" dirty="0" smtClean="0">
                <a:solidFill>
                  <a:srgbClr val="663300"/>
                </a:solidFill>
              </a:rPr>
              <a:t>ПЕРВЫЕ УЧЕБНЫЕ КНИГИ ДЛЯ ДЕТЕЙ </a:t>
            </a:r>
            <a:r>
              <a:rPr lang="ru-RU" b="1" smtClean="0">
                <a:solidFill>
                  <a:srgbClr val="663300"/>
                </a:solidFill>
              </a:rPr>
              <a:t>НА РУСИ?</a:t>
            </a:r>
            <a:endParaRPr lang="ru-RU" b="1" dirty="0">
              <a:solidFill>
                <a:srgbClr val="66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00800" cy="1752600"/>
          </a:xfrm>
        </p:spPr>
        <p:txBody>
          <a:bodyPr>
            <a:normAutofit fontScale="85000" lnSpcReduction="20000"/>
          </a:bodyPr>
          <a:lstStyle/>
          <a:p>
            <a:pPr algn="l"/>
            <a:endParaRPr lang="ru-RU" sz="4200" i="1" dirty="0" smtClean="0">
              <a:solidFill>
                <a:srgbClr val="663300"/>
              </a:solidFill>
            </a:endParaRPr>
          </a:p>
          <a:p>
            <a:pPr algn="r"/>
            <a:endParaRPr lang="ru-RU" i="1" dirty="0">
              <a:solidFill>
                <a:srgbClr val="663300"/>
              </a:solidFill>
            </a:endParaRPr>
          </a:p>
          <a:p>
            <a:r>
              <a:rPr lang="ru-RU" sz="5100" b="1" i="1" dirty="0" smtClean="0">
                <a:solidFill>
                  <a:srgbClr val="663300"/>
                </a:solidFill>
              </a:rPr>
              <a:t>2014</a:t>
            </a:r>
            <a:endParaRPr lang="ru-RU" sz="5100" b="1" i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68344" y="274638"/>
            <a:ext cx="1018456" cy="3460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663300"/>
                </a:solidFill>
              </a:rPr>
              <a:t> </a:t>
            </a:r>
            <a:endParaRPr lang="ru-RU" dirty="0">
              <a:solidFill>
                <a:srgbClr val="663300"/>
              </a:solidFill>
            </a:endParaRPr>
          </a:p>
        </p:txBody>
      </p:sp>
      <p:pic>
        <p:nvPicPr>
          <p:cNvPr id="1026" name="Picture 2" descr="C:\Users\Зайки\Documents\СПАСИБО ЗА ВНИМАНИЕ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368485" cy="3312368"/>
          </a:xfrm>
          <a:prstGeom prst="rect">
            <a:avLst/>
          </a:prstGeom>
          <a:noFill/>
          <a:ln w="38100">
            <a:solidFill>
              <a:srgbClr val="6633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95536" y="0"/>
            <a:ext cx="4101852" cy="1196752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663300"/>
                </a:solidFill>
              </a:rPr>
              <a:t>  КНЯЗЬ   ВЛАДИМИР       СВЯТОСЛАВОВИЧ</a:t>
            </a:r>
            <a:endParaRPr lang="ru-RU" dirty="0">
              <a:solidFill>
                <a:srgbClr val="663300"/>
              </a:solidFill>
            </a:endParaRPr>
          </a:p>
        </p:txBody>
      </p:sp>
      <p:pic>
        <p:nvPicPr>
          <p:cNvPr id="18" name="Содержимое 17" descr="князь владимир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3056338" cy="3951288"/>
          </a:xfrm>
          <a:ln w="38100">
            <a:solidFill>
              <a:srgbClr val="663300"/>
            </a:solidFill>
          </a:ln>
        </p:spPr>
      </p:pic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32040" y="0"/>
            <a:ext cx="3826768" cy="112474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663300"/>
                </a:solidFill>
              </a:rPr>
              <a:t>                      КНЯЗЬ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      ЯРОСЛАВ  МУДРЫЙ</a:t>
            </a:r>
            <a:endParaRPr lang="ru-RU" dirty="0">
              <a:solidFill>
                <a:srgbClr val="663300"/>
              </a:solidFill>
            </a:endParaRPr>
          </a:p>
        </p:txBody>
      </p:sp>
      <p:pic>
        <p:nvPicPr>
          <p:cNvPr id="17" name="Содержимое 16" descr="ярослав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80112" y="1556792"/>
            <a:ext cx="2456688" cy="2950464"/>
          </a:xfrm>
          <a:ln w="38100">
            <a:solidFill>
              <a:schemeClr val="tx1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5288340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663300"/>
                </a:solidFill>
              </a:rPr>
              <a:t>Князья Владимир и Ярослав создавали школы, где кроме чтения, письма и пения, преподавались также философия, риторика и грамматика, а также греческий язык, давались сведения по истории, географии, естествознанию.</a:t>
            </a:r>
            <a:endParaRPr lang="ru-RU" sz="24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6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663300"/>
                </a:solidFill>
              </a:rPr>
              <a:t>«</a:t>
            </a:r>
            <a:r>
              <a:rPr lang="ru-RU" sz="4000" b="1" i="1" dirty="0" smtClean="0">
                <a:solidFill>
                  <a:srgbClr val="663300"/>
                </a:solidFill>
              </a:rPr>
              <a:t>Книги, как глубина морская, окунувшись в них, мы находим драгоценные жемчужины</a:t>
            </a:r>
            <a:r>
              <a:rPr lang="ru-RU" sz="4000" dirty="0" smtClean="0"/>
              <a:t>».</a:t>
            </a:r>
            <a:endParaRPr lang="ru-RU" sz="4000" dirty="0"/>
          </a:p>
        </p:txBody>
      </p:sp>
      <p:pic>
        <p:nvPicPr>
          <p:cNvPr id="10" name="Рисунок 9" descr="первая книга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4564" b="24564"/>
          <a:stretch>
            <a:fillRect/>
          </a:stretch>
        </p:blipFill>
        <p:spPr>
          <a:xfrm>
            <a:off x="1043608" y="1845610"/>
            <a:ext cx="6480720" cy="3743630"/>
          </a:xfrm>
          <a:ln>
            <a:solidFill>
              <a:srgbClr val="663300"/>
            </a:solidFill>
          </a:ln>
        </p:spPr>
      </p:pic>
      <p:sp>
        <p:nvSpPr>
          <p:cNvPr id="6" name="Содержимое 5"/>
          <p:cNvSpPr>
            <a:spLocks noGrp="1"/>
          </p:cNvSpPr>
          <p:nvPr>
            <p:ph type="body" sz="half" idx="2"/>
          </p:nvPr>
        </p:nvSpPr>
        <p:spPr>
          <a:xfrm>
            <a:off x="467544" y="5517232"/>
            <a:ext cx="8136904" cy="134076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1200" dirty="0" smtClean="0"/>
              <a:t>Архангельское Евангелие 1059 г. Одна из самых ранних рукописных книг Древней Руси.</a:t>
            </a:r>
          </a:p>
          <a:p>
            <a:endParaRPr lang="ru-RU" sz="12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древние школы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3250" b="13250"/>
          <a:stretch>
            <a:fillRect/>
          </a:stretch>
        </p:blipFill>
        <p:spPr>
          <a:xfrm>
            <a:off x="4247456" y="0"/>
            <a:ext cx="4896544" cy="3672408"/>
          </a:xfrm>
          <a:ln w="38100">
            <a:solidFill>
              <a:srgbClr val="663300"/>
            </a:solidFill>
          </a:ln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51520" y="260648"/>
            <a:ext cx="3888432" cy="5832648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000" b="1" i="1" dirty="0" smtClean="0"/>
              <a:t>А. Аз словом сим </a:t>
            </a:r>
            <a:r>
              <a:rPr lang="ru-RU" sz="2000" b="1" i="1" dirty="0" err="1" smtClean="0"/>
              <a:t>молюся</a:t>
            </a:r>
            <a:r>
              <a:rPr lang="ru-RU" sz="2000" b="1" i="1" dirty="0" smtClean="0"/>
              <a:t> Богу: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Б. Боже </a:t>
            </a:r>
            <a:r>
              <a:rPr lang="ru-RU" sz="2000" b="1" i="1" dirty="0" err="1" smtClean="0"/>
              <a:t>всеа</a:t>
            </a:r>
            <a:r>
              <a:rPr lang="ru-RU" sz="2000" b="1" i="1" dirty="0" smtClean="0"/>
              <a:t> твори </a:t>
            </a:r>
            <a:r>
              <a:rPr lang="ru-RU" sz="2000" b="1" i="1" dirty="0" err="1" smtClean="0"/>
              <a:t>зижитилю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В. </a:t>
            </a:r>
            <a:r>
              <a:rPr lang="ru-RU" sz="2000" b="1" i="1" dirty="0" err="1" smtClean="0"/>
              <a:t>Видимыа</a:t>
            </a:r>
            <a:r>
              <a:rPr lang="ru-RU" sz="2000" b="1" i="1" dirty="0" smtClean="0"/>
              <a:t> и не </a:t>
            </a:r>
            <a:r>
              <a:rPr lang="ru-RU" sz="2000" b="1" i="1" dirty="0" err="1" smtClean="0"/>
              <a:t>видимыа</a:t>
            </a:r>
            <a:r>
              <a:rPr lang="ru-RU" sz="2000" b="1" i="1" dirty="0" smtClean="0"/>
              <a:t>!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Г. Господня Духа </a:t>
            </a:r>
            <a:r>
              <a:rPr lang="ru-RU" sz="2000" b="1" i="1" dirty="0" err="1" smtClean="0"/>
              <a:t>посли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живущаго</a:t>
            </a:r>
            <a:r>
              <a:rPr lang="ru-RU" sz="2000" b="1" i="1" dirty="0" smtClean="0"/>
              <a:t>,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Д. Да вдохнет в сердце мое слово,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Е. Еже будет на </a:t>
            </a:r>
            <a:r>
              <a:rPr lang="ru-RU" sz="2000" b="1" i="1" dirty="0" err="1" smtClean="0"/>
              <a:t>оуспех</a:t>
            </a:r>
            <a:r>
              <a:rPr lang="ru-RU" sz="2000" b="1" i="1" dirty="0" smtClean="0"/>
              <a:t> всем,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Ж. Живущим в </a:t>
            </a:r>
            <a:r>
              <a:rPr lang="ru-RU" sz="2000" b="1" i="1" dirty="0" err="1" smtClean="0"/>
              <a:t>заповедех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творих</a:t>
            </a:r>
            <a:r>
              <a:rPr lang="ru-RU" sz="2000" b="1" i="1" dirty="0" smtClean="0"/>
              <a:t>. </a:t>
            </a:r>
            <a:endParaRPr lang="ru-RU" sz="2000" b="1" i="1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4283968" y="3738471"/>
            <a:ext cx="46440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Самые первые азбуки, древние пособия для овладения грамотой не сохранились. Известно лишь, что обучение детей грамоте начиналось с заучивания наизусть всего алфавита, затем переходили к чтению (складыванию) слогов и только потом приступали к чтению текста.</a:t>
            </a:r>
            <a:br>
              <a:rPr lang="ru-RU" sz="2000" b="1" dirty="0" smtClean="0"/>
            </a:br>
            <a:endParaRPr lang="ru-RU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3300"/>
                </a:solidFill>
              </a:rPr>
              <a:t>ПЕРВЫЕ РУССКИЕ БУКВАРИ</a:t>
            </a:r>
            <a:endParaRPr lang="ru-RU" b="1" dirty="0">
              <a:solidFill>
                <a:srgbClr val="663300"/>
              </a:solidFill>
            </a:endParaRPr>
          </a:p>
        </p:txBody>
      </p:sp>
      <p:pic>
        <p:nvPicPr>
          <p:cNvPr id="9" name="Содержимое 8" descr="первые буквар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78829" y="1412776"/>
            <a:ext cx="6859087" cy="4713387"/>
          </a:xfrm>
          <a:ln w="38100">
            <a:solidFill>
              <a:srgbClr val="663300"/>
            </a:solidFill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3300"/>
                </a:solidFill>
              </a:rPr>
              <a:t>БУКВАРЬ ИВАНА ФЁДОРОВА</a:t>
            </a:r>
            <a:endParaRPr lang="ru-RU" b="1" dirty="0">
              <a:solidFill>
                <a:srgbClr val="663300"/>
              </a:solidFill>
            </a:endParaRPr>
          </a:p>
        </p:txBody>
      </p:sp>
      <p:pic>
        <p:nvPicPr>
          <p:cNvPr id="13" name="Содержимое 12" descr="буквы из фёдорова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340768"/>
            <a:ext cx="4041775" cy="2428358"/>
          </a:xfrm>
          <a:ln w="38100">
            <a:solidFill>
              <a:srgbClr val="663300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4020060" cy="4968552"/>
          </a:xfrm>
          <a:prstGeom prst="rect">
            <a:avLst/>
          </a:prstGeom>
          <a:noFill/>
          <a:ln w="38100">
            <a:solidFill>
              <a:srgbClr val="663300"/>
            </a:solidFill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283968" y="4365104"/>
            <a:ext cx="457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Иван Фёдоров призывал воспитывать детей «в милости, в благоразумии, в кротости, в долготерпении».</a:t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3300"/>
                </a:solidFill>
              </a:rPr>
              <a:t>БУКВАРЬ ВАСИЛИЯ БУРЦОВА</a:t>
            </a:r>
            <a:endParaRPr lang="ru-RU" b="1" dirty="0">
              <a:solidFill>
                <a:srgbClr val="663300"/>
              </a:solidFill>
            </a:endParaRPr>
          </a:p>
        </p:txBody>
      </p:sp>
      <p:pic>
        <p:nvPicPr>
          <p:cNvPr id="6" name="Содержимое 5" descr="КАРТИНКИ БУРЦЕВ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4446480" cy="3279279"/>
          </a:xfrm>
          <a:ln w="38100">
            <a:solidFill>
              <a:srgbClr val="663300"/>
            </a:solidFill>
          </a:ln>
        </p:spPr>
      </p:pic>
      <p:pic>
        <p:nvPicPr>
          <p:cNvPr id="8" name="Содержимое 7" descr="розги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001483" y="1484784"/>
            <a:ext cx="4142517" cy="3164780"/>
          </a:xfrm>
          <a:ln w="38100">
            <a:solidFill>
              <a:srgbClr val="6633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510367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663300"/>
                </a:solidFill>
              </a:rPr>
              <a:t>В этом букваре выдержано требование последовательности в овладении грамотой: буквы—слоги—слова—связный текст.  </a:t>
            </a:r>
            <a:endParaRPr lang="ru-RU" sz="24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3300"/>
                </a:solidFill>
              </a:rPr>
              <a:t>БУКВАРЬ КАРИОНА ИСТОМИНА</a:t>
            </a:r>
            <a:endParaRPr lang="ru-RU" b="1" dirty="0">
              <a:solidFill>
                <a:srgbClr val="663300"/>
              </a:solidFill>
            </a:endParaRPr>
          </a:p>
        </p:txBody>
      </p:sp>
      <p:pic>
        <p:nvPicPr>
          <p:cNvPr id="5" name="Содержимое 4" descr="истомин 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2638425" cy="4086225"/>
          </a:xfrm>
          <a:ln w="38100">
            <a:solidFill>
              <a:srgbClr val="663300"/>
            </a:solidFill>
          </a:ln>
        </p:spPr>
      </p:pic>
      <p:pic>
        <p:nvPicPr>
          <p:cNvPr id="6" name="Содержимое 5" descr="истомин 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64088" y="1412776"/>
            <a:ext cx="3000333" cy="4176464"/>
          </a:xfrm>
          <a:ln w="38100">
            <a:solidFill>
              <a:srgbClr val="66330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56612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663300"/>
                </a:solidFill>
              </a:rPr>
              <a:t>Это была первая иллюстрированная книга для обучения детей. Детям она была доступна, понятна, интересна.  </a:t>
            </a:r>
            <a:endParaRPr lang="ru-RU" sz="24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700808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 </a:t>
            </a:r>
            <a:r>
              <a:rPr lang="ru-RU" sz="2800" dirty="0" smtClean="0"/>
              <a:t>     Под таким заглавием выходили рукописные сборники, состоящие из коротких статей учебного, энциклопедического и нравственного характера</a:t>
            </a:r>
            <a:r>
              <a:rPr lang="ru-RU" sz="3600" dirty="0" smtClean="0"/>
              <a:t>.  </a:t>
            </a:r>
            <a:r>
              <a:rPr lang="ru-RU" dirty="0" smtClean="0"/>
              <a:t>  </a:t>
            </a:r>
            <a:endParaRPr lang="ru-RU" dirty="0"/>
          </a:p>
        </p:txBody>
      </p:sp>
      <p:pic>
        <p:nvPicPr>
          <p:cNvPr id="4" name="Содержимое 3" descr="АЗБУКОВН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196752"/>
            <a:ext cx="3024336" cy="4125970"/>
          </a:xfrm>
          <a:ln w="38100">
            <a:solidFill>
              <a:srgbClr val="6633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411760" y="332656"/>
            <a:ext cx="3873433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663300"/>
                </a:solidFill>
              </a:rPr>
              <a:t>АЗБУКОВНИКИ</a:t>
            </a:r>
            <a:endParaRPr lang="ru-RU" sz="3600" dirty="0"/>
          </a:p>
        </p:txBody>
      </p:sp>
      <p:pic>
        <p:nvPicPr>
          <p:cNvPr id="2050" name="Picture 2" descr="C:\Users\Зайки\Desktop\азбуковни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96752"/>
            <a:ext cx="3089920" cy="4119893"/>
          </a:xfrm>
          <a:prstGeom prst="rect">
            <a:avLst/>
          </a:prstGeom>
          <a:noFill/>
          <a:ln w="38100">
            <a:solidFill>
              <a:srgbClr val="663300"/>
            </a:solidFill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202</Words>
  <Application>Microsoft Office PowerPoint</Application>
  <PresentationFormat>Экран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КАК СОЗДАВАЛИСЬ ПЕРВЫЕ УЧЕБНЫЕ КНИГИ ДЛЯ ДЕТЕЙ НА РУСИ?</vt:lpstr>
      <vt:lpstr>Слайд 2</vt:lpstr>
      <vt:lpstr>«Книги, как глубина морская, окунувшись в них, мы находим драгоценные жемчужины».</vt:lpstr>
      <vt:lpstr>Слайд 4</vt:lpstr>
      <vt:lpstr>ПЕРВЫЕ РУССКИЕ БУКВАРИ</vt:lpstr>
      <vt:lpstr>БУКВАРЬ ИВАНА ФЁДОРОВА</vt:lpstr>
      <vt:lpstr>БУКВАРЬ ВАСИЛИЯ БУРЦОВА</vt:lpstr>
      <vt:lpstr>БУКВАРЬ КАРИОНА ИСТОМИНА</vt:lpstr>
      <vt:lpstr>      Под таким заглавием выходили рукописные сборники, состоящие из коротких статей учебного, энциклопедического и нравственного характера.    </vt:lpstr>
      <vt:lpstr> 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УЧЕБНЫЕ КНИГИ ДЛЯ ДЕТЕЙ НА РУСИ</dc:title>
  <dc:creator>c400</dc:creator>
  <cp:lastModifiedBy>c400</cp:lastModifiedBy>
  <cp:revision>120</cp:revision>
  <dcterms:created xsi:type="dcterms:W3CDTF">2014-01-09T13:13:58Z</dcterms:created>
  <dcterms:modified xsi:type="dcterms:W3CDTF">2014-01-29T16:17:29Z</dcterms:modified>
</cp:coreProperties>
</file>