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5" r:id="rId3"/>
    <p:sldId id="300" r:id="rId4"/>
    <p:sldId id="302" r:id="rId5"/>
    <p:sldId id="326" r:id="rId6"/>
    <p:sldId id="259" r:id="rId7"/>
    <p:sldId id="321" r:id="rId8"/>
    <p:sldId id="323" r:id="rId9"/>
    <p:sldId id="317" r:id="rId10"/>
    <p:sldId id="261" r:id="rId11"/>
    <p:sldId id="328" r:id="rId12"/>
    <p:sldId id="279" r:id="rId13"/>
    <p:sldId id="280" r:id="rId14"/>
    <p:sldId id="281" r:id="rId15"/>
    <p:sldId id="282" r:id="rId16"/>
    <p:sldId id="329" r:id="rId17"/>
    <p:sldId id="330" r:id="rId18"/>
    <p:sldId id="309" r:id="rId19"/>
    <p:sldId id="310" r:id="rId20"/>
    <p:sldId id="311" r:id="rId21"/>
    <p:sldId id="313" r:id="rId22"/>
    <p:sldId id="2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FF"/>
    <a:srgbClr val="3366FF"/>
    <a:srgbClr val="0033CC"/>
    <a:srgbClr val="FF0000"/>
    <a:srgbClr val="FF9900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545" autoAdjust="0"/>
    <p:restoredTop sz="94326" autoAdjust="0"/>
  </p:normalViewPr>
  <p:slideViewPr>
    <p:cSldViewPr>
      <p:cViewPr varScale="1">
        <p:scale>
          <a:sx n="65" d="100"/>
          <a:sy n="6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B460D-3B0E-4B3F-8C92-6F630E6C46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00FF-5FA0-4086-A047-B9DDD2237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D2BD-C236-49A7-9EB4-4986B81B7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13B7D-D7FB-4099-BE02-FA103B918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9EB74A-687C-448A-9F8A-1677E7137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3C3A6A-FE42-4575-9635-5D1230148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1C7C2-D66A-4244-8300-88A942584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F475-28D7-4507-AC84-AB0B329BF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E239-09B0-4820-9E4F-35A7684DD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C761-3927-4292-9580-7205CC4B7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4491A-0BC8-4CBD-B3B9-B7B1DA1CF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5CAC-94E2-438F-B673-FC3E4B2EB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CD04-3CE7-4203-A2E8-2CD33FAC3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E993-7C57-4D5D-8DAF-29FBAB66D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  <p:sndAc>
      <p:stSnd>
        <p:snd r:embed="rId1" name="Windows XP - восстановление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61B7BC-1968-40E8-B30B-00A288647B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>
    <p:wedge/>
    <p:sndAc>
      <p:stSnd>
        <p:snd r:embed="rId16" name="Windows XP - восстановление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786842" cy="2428892"/>
          </a:xfrm>
        </p:spPr>
        <p:txBody>
          <a:bodyPr/>
          <a:lstStyle/>
          <a:p>
            <a:r>
              <a:rPr lang="ru-RU" dirty="0" smtClean="0"/>
              <a:t>Влияние витаминов на организм человека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429000"/>
            <a:ext cx="5500694" cy="3429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Автор</a:t>
            </a:r>
            <a:r>
              <a:rPr lang="ru-RU" sz="2000" dirty="0" smtClean="0"/>
              <a:t>: Гусев Анатолий Витальевич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учащийся 4Б класса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МБОУ «СОШ № 12»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b="1" dirty="0" smtClean="0"/>
              <a:t>Руководитель</a:t>
            </a:r>
            <a:r>
              <a:rPr lang="ru-RU" sz="2000" dirty="0" smtClean="0"/>
              <a:t>: Москвитина Виктория Алексеевна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 4 класса Б МБОУ «СОШ № 12»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14678" y="3000372"/>
            <a:ext cx="52864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928662" y="2357430"/>
            <a:ext cx="76438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r>
              <a:rPr lang="ru-RU" sz="2200" i="1" dirty="0" smtClean="0">
                <a:latin typeface="+mn-lt"/>
                <a:cs typeface="+mn-cs"/>
              </a:rPr>
              <a:t>Проблемно</a:t>
            </a:r>
            <a:r>
              <a:rPr lang="ru-RU" sz="2200" i="1" dirty="0" smtClean="0">
                <a:latin typeface="+mn-lt"/>
              </a:rPr>
              <a:t>-описательная </a:t>
            </a:r>
            <a:r>
              <a:rPr lang="ru-RU" sz="2200" i="1" dirty="0" smtClean="0">
                <a:latin typeface="+mn-lt"/>
                <a:cs typeface="+mn-cs"/>
              </a:rPr>
              <a:t>работа</a:t>
            </a: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51837" cy="647700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A</a:t>
            </a:r>
            <a:endParaRPr lang="ru-RU" sz="3600" b="1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107950" y="692150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107950" y="1916113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CC"/>
                </a:solidFill>
              </a:rPr>
              <a:t>ИСТОЧНИКИ </a:t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107950" y="522922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900113" y="1125538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5050"/>
                </a:solidFill>
              </a:rPr>
              <a:t>Для здоровой кожи, глаз и иммунной системы. Помогает развитию и росту ребенка. 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827088" y="2492375"/>
            <a:ext cx="597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Печень, молочные продукты, яйца и жирная рыба </a:t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7261" name="Picture 93" descr="a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0"/>
            <a:ext cx="571500" cy="6191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3286148" cy="26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6" descr="a2"/>
          <p:cNvPicPr>
            <a:picLocks noChangeAspect="1" noChangeArrowheads="1"/>
          </p:cNvPicPr>
          <p:nvPr/>
        </p:nvPicPr>
        <p:blipFill>
          <a:blip r:embed="rId5"/>
          <a:srcRect t="18916"/>
          <a:stretch>
            <a:fillRect/>
          </a:stretch>
        </p:blipFill>
        <p:spPr bwMode="auto">
          <a:xfrm>
            <a:off x="6500826" y="1500174"/>
            <a:ext cx="2430659" cy="2374901"/>
          </a:xfrm>
          <a:prstGeom prst="rect">
            <a:avLst/>
          </a:prstGeom>
          <a:noFill/>
        </p:spPr>
      </p:pic>
      <p:pic>
        <p:nvPicPr>
          <p:cNvPr id="13" name="Picture 68" descr="a1"/>
          <p:cNvPicPr>
            <a:picLocks noChangeAspect="1" noChangeArrowheads="1"/>
          </p:cNvPicPr>
          <p:nvPr/>
        </p:nvPicPr>
        <p:blipFill>
          <a:blip r:embed="rId6"/>
          <a:srcRect r="26334"/>
          <a:stretch>
            <a:fillRect/>
          </a:stretch>
        </p:blipFill>
        <p:spPr bwMode="auto">
          <a:xfrm>
            <a:off x="3571868" y="3286124"/>
            <a:ext cx="2571768" cy="23206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1" grpId="0"/>
      <p:bldP spid="7249" grpId="0"/>
      <p:bldP spid="7251" grpId="0"/>
      <p:bldP spid="7252" grpId="0"/>
      <p:bldP spid="72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b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2247905" cy="2792429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4450"/>
            <a:ext cx="3744913" cy="574675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   B</a:t>
            </a:r>
            <a:r>
              <a:rPr lang="ru-RU" sz="3600" b="1"/>
              <a:t>5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7950" y="77152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ИСТОЧНИКИ </a:t>
            </a:r>
            <a:br>
              <a:rPr lang="ru-RU" b="1">
                <a:solidFill>
                  <a:srgbClr val="0033CC"/>
                </a:solidFill>
              </a:rPr>
            </a:br>
            <a:endParaRPr lang="ru-RU">
              <a:solidFill>
                <a:srgbClr val="0033CC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7950" y="3284538"/>
            <a:ext cx="5976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85720" y="4429132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00113" y="1203325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Здоровая нервная система. Также помогает вашему организму извлекать полезные вещества из еды.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7088" y="2205038"/>
            <a:ext cx="6553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Печень, почки, дрожжи, орехи, хлеб из непросеянной муки, обогащенные витаминами хлопья для завтрака, бобовые и свежие овощи.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57224" y="4000504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2625" y="5019675"/>
            <a:ext cx="7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22542" name="Picture 14" descr="b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928934"/>
            <a:ext cx="2257430" cy="2786951"/>
          </a:xfrm>
          <a:prstGeom prst="rect">
            <a:avLst/>
          </a:prstGeom>
          <a:noFill/>
        </p:spPr>
      </p:pic>
      <p:pic>
        <p:nvPicPr>
          <p:cNvPr id="22548" name="Picture 20" descr="b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0"/>
            <a:ext cx="785818" cy="928694"/>
          </a:xfrm>
          <a:prstGeom prst="rect">
            <a:avLst/>
          </a:prstGeom>
          <a:noFill/>
        </p:spPr>
      </p:pic>
      <p:pic>
        <p:nvPicPr>
          <p:cNvPr id="1026" name="Picture 2" descr="http://im7-tub-ru.yandex.net/i?id=65884789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071810"/>
            <a:ext cx="3214710" cy="27682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c2"/>
          <p:cNvPicPr>
            <a:picLocks noChangeAspect="1" noChangeArrowheads="1"/>
          </p:cNvPicPr>
          <p:nvPr/>
        </p:nvPicPr>
        <p:blipFill>
          <a:blip r:embed="rId3" cstate="print"/>
          <a:srcRect r="39583"/>
          <a:stretch>
            <a:fillRect/>
          </a:stretch>
        </p:blipFill>
        <p:spPr bwMode="auto">
          <a:xfrm>
            <a:off x="428596" y="3357562"/>
            <a:ext cx="1954437" cy="2571768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44450"/>
            <a:ext cx="3529013" cy="574675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  </a:t>
            </a:r>
            <a:r>
              <a:rPr lang="ru-RU" sz="3600" b="1"/>
              <a:t>С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7950" y="692150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7950" y="1995488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ИСТОЧНИКИ </a:t>
            </a:r>
            <a:br>
              <a:rPr lang="ru-RU" b="1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00113" y="1125538"/>
            <a:ext cx="6911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Предохраняет от некоторых видов рака и коронарного заболевания сердца. Здоровые кости, зубы, десны, кровяные капилляры и все соединительные ткани.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27088" y="2468563"/>
            <a:ext cx="6840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Большинство фруктов и овощей. Киви, цитрусовые, сладкие перцы, черная смородина и клубника - все они особенно богатые источники витамина С. </a:t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6638" name="Picture 14" descr="c1"/>
          <p:cNvPicPr>
            <a:picLocks noChangeAspect="1" noChangeArrowheads="1"/>
          </p:cNvPicPr>
          <p:nvPr/>
        </p:nvPicPr>
        <p:blipFill>
          <a:blip r:embed="rId4" cstate="print"/>
          <a:srcRect l="15167" r="24333"/>
          <a:stretch>
            <a:fillRect/>
          </a:stretch>
        </p:blipFill>
        <p:spPr bwMode="auto">
          <a:xfrm>
            <a:off x="6429388" y="3214686"/>
            <a:ext cx="2469713" cy="2714644"/>
          </a:xfrm>
          <a:prstGeom prst="rect">
            <a:avLst/>
          </a:prstGeom>
          <a:noFill/>
        </p:spPr>
      </p:pic>
      <p:pic>
        <p:nvPicPr>
          <p:cNvPr id="26642" name="Picture 18" descr="c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0"/>
            <a:ext cx="628650" cy="619125"/>
          </a:xfrm>
          <a:prstGeom prst="rect">
            <a:avLst/>
          </a:prstGeom>
          <a:noFill/>
        </p:spPr>
      </p:pic>
      <p:pic>
        <p:nvPicPr>
          <p:cNvPr id="12290" name="Picture 2" descr="http://im5-tub-ru.yandex.net/i?id=162837927-4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411140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  <p:bldP spid="26632" grpId="0"/>
      <p:bldP spid="266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44450"/>
            <a:ext cx="3529013" cy="574675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 D</a:t>
            </a:r>
            <a:endParaRPr lang="ru-RU" sz="3600" b="1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950" y="700088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ИСТОЧНИКИ </a:t>
            </a:r>
            <a:br>
              <a:rPr lang="ru-RU" b="1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7950" y="4941888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27088" y="1125538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Здоровая нервная система и формирование здоровых костей и зубов.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7088" y="2420938"/>
            <a:ext cx="68167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Жирная рыба, яйца и молочные продукты. Некоторые продукты, как например, маргарин, обогащены витамином D. </a:t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7664" name="Picture 16" descr="d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0"/>
            <a:ext cx="609600" cy="6191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71810"/>
            <a:ext cx="2857520" cy="27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500174"/>
            <a:ext cx="1643042" cy="13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im7-tub-ru.yandex.net/i?id=264727343-3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167061"/>
            <a:ext cx="4143404" cy="27622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5" grpId="0"/>
      <p:bldP spid="27656" grpId="0"/>
      <p:bldP spid="276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44450"/>
            <a:ext cx="3529013" cy="574675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  E</a:t>
            </a:r>
            <a:endParaRPr lang="ru-RU" sz="3600" b="1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950" y="712788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7950" y="2035175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ИСТОЧНИКИ </a:t>
            </a:r>
            <a:br>
              <a:rPr lang="ru-RU" b="1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0113" y="1144588"/>
            <a:ext cx="6911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Предохранение от сердечных заболеваний и рака - это мощный антиоксидант, которые предохраняет клетки от повреждения свободными радикалами.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27088" y="2611438"/>
            <a:ext cx="7489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Растительные масла, полиненасыщенный маргарин, подсолнечные семечки, жирная рыба, яйца, фундук, хлопья к завтраку из непросеянной муки, авокадо и шпинат. </a:t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8686" name="Picture 14" descr="e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0"/>
            <a:ext cx="609600" cy="61912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14686"/>
            <a:ext cx="2714644" cy="26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353617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80" grpId="0"/>
      <p:bldP spid="286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44450"/>
            <a:ext cx="3529013" cy="574675"/>
          </a:xfrm>
        </p:spPr>
        <p:txBody>
          <a:bodyPr/>
          <a:lstStyle/>
          <a:p>
            <a:pPr algn="r"/>
            <a:r>
              <a:rPr lang="ru-RU" sz="3600" b="1"/>
              <a:t>ВИТАМИН</a:t>
            </a:r>
            <a:r>
              <a:rPr lang="en-US" sz="3600" b="1"/>
              <a:t>  K</a:t>
            </a:r>
            <a:endParaRPr lang="ru-RU" sz="3600" b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950" y="75882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ДЛЯ ЧЕГО ОН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7950" y="1989138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ИСТОЧНИКИ </a:t>
            </a:r>
            <a:br>
              <a:rPr lang="ru-RU" b="1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07950" y="4941888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00113" y="1131888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Благодаря витамину К кровь свертывается тогда, когда организму это нужно.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27088" y="256540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Брокколи, белокочанная капуста, шпинат, печень, люцерна, помидоры. </a:t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9709" name="Picture 13" descr="k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0"/>
            <a:ext cx="628650" cy="6191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071546"/>
            <a:ext cx="1428760" cy="18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://im4-tub-ru.yandex.net/i?id=89464770-1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43248"/>
            <a:ext cx="3714776" cy="2786083"/>
          </a:xfrm>
          <a:prstGeom prst="rect">
            <a:avLst/>
          </a:prstGeom>
          <a:noFill/>
        </p:spPr>
      </p:pic>
      <p:pic>
        <p:nvPicPr>
          <p:cNvPr id="7174" name="Picture 6" descr="http://im3-tub-ru.yandex.net/i?id=377929200-4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496"/>
            <a:ext cx="3681418" cy="30011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3" grpId="0"/>
      <p:bldP spid="29704" grpId="0"/>
      <p:bldP spid="297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642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Сравнительная характеристика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6" descr="C:\Documents and Settings\User\Рабочий стол\img003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1285860"/>
            <a:ext cx="4429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pZtrKAAvM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633" y="1785926"/>
            <a:ext cx="4016765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642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Обобщение и вывод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" name="Содержимое 7" descr="C:\Documents and Settings\User\Рабочий стол\img00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929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m8-tub-ru.yandex.net/i?id=56447599-2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57364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ru-RU" b="1" i="1"/>
              <a:t>Практическая работа</a:t>
            </a:r>
            <a:r>
              <a:rPr lang="ru-RU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28802"/>
            <a:ext cx="8229600" cy="380524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	</a:t>
            </a:r>
            <a:r>
              <a:rPr lang="ru-RU" b="1" dirty="0">
                <a:latin typeface="Times New Roman" pitchFamily="18" charset="0"/>
              </a:rPr>
              <a:t>Мною </a:t>
            </a:r>
            <a:r>
              <a:rPr lang="ru-RU" b="1" dirty="0" smtClean="0">
                <a:latin typeface="Times New Roman" pitchFamily="18" charset="0"/>
              </a:rPr>
              <a:t>проделан эксперимент, </a:t>
            </a:r>
            <a:r>
              <a:rPr lang="ru-RU" b="1" dirty="0">
                <a:latin typeface="Times New Roman" pitchFamily="18" charset="0"/>
              </a:rPr>
              <a:t>где я </a:t>
            </a:r>
            <a:r>
              <a:rPr lang="ru-RU" b="1" dirty="0" smtClean="0">
                <a:latin typeface="Times New Roman" pitchFamily="18" charset="0"/>
              </a:rPr>
              <a:t>убедился </a:t>
            </a:r>
            <a:r>
              <a:rPr lang="ru-RU" b="1" dirty="0">
                <a:latin typeface="Times New Roman" pitchFamily="18" charset="0"/>
              </a:rPr>
              <a:t>в верном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 высказывании 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ученых 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о 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том, что </a:t>
            </a:r>
            <a:r>
              <a:rPr lang="en-US" b="1" dirty="0">
                <a:latin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</a:rPr>
              <a:t>витамины </a:t>
            </a:r>
            <a:r>
              <a:rPr lang="en-US" b="1" dirty="0">
                <a:latin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</a:rPr>
              <a:t>подразделяются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на жирорастворимые</a:t>
            </a:r>
            <a:r>
              <a:rPr lang="en-US" b="1" dirty="0">
                <a:latin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</a:rPr>
              <a:t> и </a:t>
            </a:r>
            <a:r>
              <a:rPr lang="en-US" b="1" dirty="0">
                <a:latin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</a:rPr>
              <a:t>водорастворимые</a:t>
            </a:r>
            <a:r>
              <a:rPr lang="ru-RU" b="1" dirty="0" smtClean="0">
                <a:latin typeface="Times New Roman" pitchFamily="18" charset="0"/>
              </a:rPr>
              <a:t>.</a:t>
            </a:r>
            <a:endParaRPr lang="ru-RU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dirty="0"/>
              <a:t> </a:t>
            </a:r>
            <a:endParaRPr lang="ru-RU" b="1" i="1" dirty="0">
              <a:solidFill>
                <a:srgbClr val="FF9900"/>
              </a:solidFill>
            </a:endParaRPr>
          </a:p>
        </p:txBody>
      </p:sp>
      <p:pic>
        <p:nvPicPr>
          <p:cNvPr id="12291" name="Picture 3" descr="http://www.zemaitijosgidas.lt/get.php?i.78430:w.200:h.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1720831" cy="1500198"/>
          </a:xfrm>
          <a:prstGeom prst="rect">
            <a:avLst/>
          </a:prstGeom>
          <a:noFill/>
        </p:spPr>
      </p:pic>
      <p:sp>
        <p:nvSpPr>
          <p:cNvPr id="12293" name="AutoShape 5" descr="http://www.znaikak.ru/design/pic/visred/sportivnoe_pitanie_readmas_ru_03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http://www.znaikak.ru/design/pic/visred/sportivnoe_pitanie_readmas_ru_03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http://www.znaikak.ru/design/pic/visred/sportivnoe_pitanie_readmas_ru_03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3929066"/>
            <a:ext cx="2786082" cy="208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292600"/>
            <a:ext cx="3240088" cy="863600"/>
          </a:xfrm>
        </p:spPr>
        <p:txBody>
          <a:bodyPr/>
          <a:lstStyle/>
          <a:p>
            <a:r>
              <a:rPr lang="ru-RU" sz="1800">
                <a:latin typeface="Times New Roman" pitchFamily="18" charset="0"/>
              </a:rPr>
              <a:t>Кристаллы порошка в масле не растворились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498317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       Витамин С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50825" y="4221163"/>
            <a:ext cx="3240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Кристаллы порошка в воде растворились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684213" y="5229225"/>
            <a:ext cx="7956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i="1" u="sng">
                <a:solidFill>
                  <a:srgbClr val="FF0000"/>
                </a:solidFill>
              </a:rPr>
              <a:t>Вывод: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 i="1" u="sng">
                <a:solidFill>
                  <a:srgbClr val="FF0000"/>
                </a:solidFill>
              </a:rPr>
              <a:t>витамин С относится к водорастворимым.</a:t>
            </a:r>
          </a:p>
        </p:txBody>
      </p:sp>
      <p:pic>
        <p:nvPicPr>
          <p:cNvPr id="11" name="Рисунок 10" descr="G:\DCIM\101CANON\IMG_1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242889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DCIM\101CANON\IMG_1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972821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serv-frukt-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4286280" cy="415359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latin typeface="Monotype Corsiva" pitchFamily="66" charset="0"/>
              </a:rPr>
              <a:t>Наши питательные вещества должны быть лечебными, а наши лечебные средства должны быть питательными веществами.</a:t>
            </a:r>
          </a:p>
          <a:p>
            <a:pPr algn="r">
              <a:buNone/>
            </a:pPr>
            <a:r>
              <a:rPr lang="ru-RU" sz="2400" b="1" dirty="0" smtClean="0">
                <a:latin typeface="Monotype Corsiva" pitchFamily="66" charset="0"/>
              </a:rPr>
              <a:t>Гиппократ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042988" y="168275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       Витамин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79388" y="4149725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Кристаллы не растворились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284663" y="4149725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Они медленно растворились. У нас получился масляный раствор витамина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, который представляет собой желтую прозрачную жидкость без мути и осадка на дне, запаха и вкуса, свойственных рафинированному маслу, и без порчи масла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468313" y="5302250"/>
            <a:ext cx="8064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i="1" u="sng">
                <a:solidFill>
                  <a:srgbClr val="FF0000"/>
                </a:solidFill>
              </a:rPr>
              <a:t>Вывод: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 i="1" u="sng">
                <a:solidFill>
                  <a:srgbClr val="FF0000"/>
                </a:solidFill>
              </a:rPr>
              <a:t>витамин </a:t>
            </a:r>
            <a:r>
              <a:rPr lang="en-US" sz="2000" b="1" i="1" u="sng">
                <a:solidFill>
                  <a:srgbClr val="FF0000"/>
                </a:solidFill>
              </a:rPr>
              <a:t>D</a:t>
            </a:r>
            <a:r>
              <a:rPr lang="ru-RU" sz="2000" b="1" i="1" u="sng">
                <a:solidFill>
                  <a:srgbClr val="FF0000"/>
                </a:solidFill>
              </a:rPr>
              <a:t> является жирорастворимым.</a:t>
            </a:r>
          </a:p>
        </p:txBody>
      </p:sp>
      <p:pic>
        <p:nvPicPr>
          <p:cNvPr id="11" name="Рисунок 10" descr="G:\DCIM\101CANON\IMG_1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297441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DCIM\101CANON\IMG_1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297441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ru-RU" b="1" i="1"/>
              <a:t>Заключение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200" dirty="0" smtClean="0"/>
              <a:t>        В ходе написания моей работы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выяснил, что в овощах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фруктах содержатся почти все витамины. Они занимают одно из первых мест среди продуктов.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 влияют на обмен веществ, рост и развитие организма и на его сопротивляемость к заболеваниям.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en-US" sz="2200" dirty="0" smtClean="0"/>
              <a:t>        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Проконсультировавшись со специалистами, я узнал, что  рекомендовано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принимать препараты, которые содержат в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своем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составе весь спектр жизненно важных 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витаминов.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23" name="Picture 7" descr="http://assets.a1.ro/original/2012/06/28/15915/avocado-sursa-de-sanatate-pentru-organis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00372"/>
            <a:ext cx="2357454" cy="1569016"/>
          </a:xfrm>
          <a:prstGeom prst="rect">
            <a:avLst/>
          </a:prstGeom>
          <a:noFill/>
        </p:spPr>
      </p:pic>
      <p:pic>
        <p:nvPicPr>
          <p:cNvPr id="9226" name="Picture 10" descr="http://im8-tub-ru.yandex.net/i?id=318818724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86124"/>
            <a:ext cx="21240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00113" y="3284538"/>
            <a:ext cx="700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dirty="0"/>
              <a:t>Вы узнали много нового!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929066"/>
            <a:ext cx="1928825" cy="19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2190752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679450" y="303213"/>
            <a:ext cx="7772400" cy="1470025"/>
          </a:xfrm>
        </p:spPr>
        <p:txBody>
          <a:bodyPr/>
          <a:lstStyle/>
          <a:p>
            <a:r>
              <a:rPr lang="ru-RU" b="1">
                <a:latin typeface="Comic Sans MS" pitchFamily="66" charset="0"/>
              </a:rPr>
              <a:t>Цель исследования: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3850" y="2090738"/>
            <a:ext cx="84248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Все, что вам нужно знать о витаминах плюс немного больше - Вы узнаете из моей работы!</a:t>
            </a: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ru-RU" b="1" u="sng">
              <a:solidFill>
                <a:srgbClr val="0033CC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371600" y="78579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Значение витаминов в жизни человека</a:t>
            </a:r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5057775" cy="24860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667" y="3071810"/>
            <a:ext cx="31747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476250"/>
            <a:ext cx="8229600" cy="1143000"/>
          </a:xfrm>
        </p:spPr>
        <p:txBody>
          <a:bodyPr/>
          <a:lstStyle/>
          <a:p>
            <a:r>
              <a:rPr lang="ru-RU" b="1" i="1" dirty="0">
                <a:latin typeface="Comic Sans MS" pitchFamily="66" charset="0"/>
              </a:rPr>
              <a:t>Задачи: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i="1" dirty="0"/>
              <a:t>    </a:t>
            </a:r>
            <a:endParaRPr lang="ru-RU" sz="1800" b="1" i="1" dirty="0" smtClean="0"/>
          </a:p>
          <a:p>
            <a:pPr>
              <a:buFontTx/>
              <a:buNone/>
            </a:pPr>
            <a:r>
              <a:rPr lang="ru-RU" sz="1400" b="1" i="1" dirty="0" smtClean="0"/>
              <a:t>     - знакомство с разнообразием витаминов;</a:t>
            </a:r>
          </a:p>
          <a:p>
            <a:pPr>
              <a:buFontTx/>
              <a:buNone/>
            </a:pPr>
            <a:endParaRPr lang="ru-RU" sz="1400" b="1" i="1" dirty="0"/>
          </a:p>
          <a:p>
            <a:pPr>
              <a:buFontTx/>
              <a:buNone/>
            </a:pPr>
            <a:r>
              <a:rPr lang="ru-RU" sz="1400" b="1" i="1" dirty="0" smtClean="0"/>
              <a:t>     - понять причину необходимости открытия витаминов;</a:t>
            </a:r>
          </a:p>
          <a:p>
            <a:pPr>
              <a:buFontTx/>
              <a:buNone/>
            </a:pPr>
            <a:endParaRPr lang="ru-RU" sz="1400" b="1" i="1" dirty="0" smtClean="0"/>
          </a:p>
          <a:p>
            <a:pPr>
              <a:buFontTx/>
              <a:buNone/>
            </a:pPr>
            <a:r>
              <a:rPr lang="ru-RU" sz="1400" b="1" i="1" dirty="0" smtClean="0"/>
              <a:t>     - узнать о значении витаминов в жизни человека;</a:t>
            </a:r>
          </a:p>
          <a:p>
            <a:pPr>
              <a:buFontTx/>
              <a:buNone/>
            </a:pPr>
            <a:endParaRPr lang="ru-RU" sz="1400" b="1" i="1" dirty="0"/>
          </a:p>
          <a:p>
            <a:pPr>
              <a:buFontTx/>
              <a:buNone/>
            </a:pPr>
            <a:r>
              <a:rPr lang="ru-RU" sz="1400" b="1" i="1" dirty="0"/>
              <a:t>     -  узнать о лучших натуральных источниках витаминов;</a:t>
            </a:r>
          </a:p>
          <a:p>
            <a:pPr>
              <a:buFontTx/>
              <a:buNone/>
            </a:pPr>
            <a:endParaRPr lang="ru-RU" sz="1400" b="1" i="1" dirty="0"/>
          </a:p>
          <a:p>
            <a:pPr>
              <a:buFontTx/>
              <a:buNone/>
            </a:pPr>
            <a:r>
              <a:rPr lang="ru-RU" sz="1400" b="1" i="1" dirty="0"/>
              <a:t>     - узнать о проявлениях при недостатке витамина в организме;</a:t>
            </a:r>
          </a:p>
          <a:p>
            <a:pPr>
              <a:buFontTx/>
              <a:buNone/>
            </a:pPr>
            <a:endParaRPr lang="ru-RU" sz="1400" b="1" i="1" dirty="0"/>
          </a:p>
          <a:p>
            <a:pPr>
              <a:buFontTx/>
              <a:buNone/>
            </a:pPr>
            <a:r>
              <a:rPr lang="ru-RU" sz="1400" b="1" i="1" dirty="0"/>
              <a:t>     - провести практическую работу;</a:t>
            </a:r>
          </a:p>
          <a:p>
            <a:pPr>
              <a:buFontTx/>
              <a:buNone/>
            </a:pPr>
            <a:endParaRPr lang="ru-RU" sz="1400" b="1" i="1" dirty="0"/>
          </a:p>
          <a:p>
            <a:pPr>
              <a:buFontTx/>
              <a:buNone/>
            </a:pPr>
            <a:r>
              <a:rPr lang="ru-RU" sz="1400" b="1" i="1" dirty="0"/>
              <a:t>    </a:t>
            </a:r>
            <a:r>
              <a:rPr lang="ru-RU" sz="1400" b="1" i="1" dirty="0" smtClean="0"/>
              <a:t>  </a:t>
            </a:r>
            <a:r>
              <a:rPr lang="ru-RU" sz="1400" b="1" i="1" dirty="0"/>
              <a:t>- проанализировать знания учащихся о значимости витаминов.</a:t>
            </a:r>
          </a:p>
        </p:txBody>
      </p:sp>
      <p:pic>
        <p:nvPicPr>
          <p:cNvPr id="1027" name="Picture 3" descr="C:\Documents and Settings\User\Рабочий стол\yand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41" y="4286256"/>
            <a:ext cx="2747959" cy="210509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786" y="785794"/>
            <a:ext cx="3090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86808" cy="92869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 информации о витаминах;</a:t>
            </a:r>
          </a:p>
          <a:p>
            <a:r>
              <a:rPr lang="ru-RU" b="1" dirty="0" smtClean="0">
                <a:latin typeface="Times New Roman" pitchFamily="18" charset="0"/>
              </a:rPr>
              <a:t>Беседы со специалистами;</a:t>
            </a:r>
          </a:p>
          <a:p>
            <a:r>
              <a:rPr lang="ru-RU" b="1" dirty="0" smtClean="0">
                <a:latin typeface="Times New Roman" pitchFamily="18" charset="0"/>
              </a:rPr>
              <a:t>Эксперименты и наблюдения;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</a:rPr>
              <a:t>Анкетирование;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</a:rPr>
              <a:t> Обобщение и анализ.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" name="Picture 1" descr="C:\Documents and Settings\Администратор\Рабочий стол\1327133994_0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304258"/>
            <a:ext cx="3571900" cy="26761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6423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 indent="722313"/>
            <a:r>
              <a:rPr lang="ru-RU" b="1" dirty="0" smtClean="0"/>
              <a:t>На этот вопрос не было ответа до тех пор, пока в 1880 году русский ученый Николай Лунин, изучавший роль минеральных веществ в питании.</a:t>
            </a:r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ru-RU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  <a:p>
            <a:pPr indent="722313"/>
            <a:endParaRPr lang="en-US" b="1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История открытия витаминов</a:t>
            </a:r>
          </a:p>
        </p:txBody>
      </p:sp>
      <p:pic>
        <p:nvPicPr>
          <p:cNvPr id="15364" name="Picture 4" descr="http://im6-tub-ru.yandex.net/i?id=100670458-4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4714908" cy="3315641"/>
          </a:xfrm>
          <a:prstGeom prst="rect">
            <a:avLst/>
          </a:prstGeom>
          <a:noFill/>
        </p:spPr>
      </p:pic>
      <p:pic>
        <p:nvPicPr>
          <p:cNvPr id="15366" name="Picture 6" descr="http://xvatit.com/upload/medialibrary/faa/faaa6e34f54b70f2e9e12f2aa76b79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643182"/>
            <a:ext cx="23812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numCol="1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latin typeface="Comic Sans MS" pitchFamily="66" charset="0"/>
              </a:rPr>
              <a:t>   Значение витаминов</a:t>
            </a:r>
            <a:endParaRPr lang="ru-RU" sz="3600" b="1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В пище, которую </a:t>
            </a:r>
            <a:r>
              <a:rPr lang="ru-RU" sz="2400" dirty="0" smtClean="0">
                <a:latin typeface="Times New Roman" pitchFamily="18" charset="0"/>
              </a:rPr>
              <a:t>мы употребляем</a:t>
            </a:r>
            <a:r>
              <a:rPr lang="ru-RU" sz="2400" dirty="0">
                <a:latin typeface="Times New Roman" pitchFamily="18" charset="0"/>
              </a:rPr>
              <a:t>, содержится большое количество </a:t>
            </a:r>
            <a:r>
              <a:rPr lang="ru-RU" sz="2400" dirty="0" smtClean="0">
                <a:latin typeface="Times New Roman" pitchFamily="18" charset="0"/>
              </a:rPr>
              <a:t>питательных </a:t>
            </a:r>
            <a:r>
              <a:rPr lang="ru-RU" sz="2400" dirty="0">
                <a:latin typeface="Times New Roman" pitchFamily="18" charset="0"/>
              </a:rPr>
              <a:t>веществ, которые называются витаминами и минеральными солями.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23917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643174" cy="160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Беседы со специалистами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4572008"/>
            <a:ext cx="8501122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   Из беседы со специалистами я узнал, что витамины делятся на натуральные и синтетические . Натуральные делятся на растительного и животного происхождения. Синтетические витамины (таблетки)  нужно принимать только по назначению врача.</a:t>
            </a:r>
            <a:endParaRPr lang="ru-RU" sz="1800" b="1" dirty="0"/>
          </a:p>
        </p:txBody>
      </p:sp>
      <p:pic>
        <p:nvPicPr>
          <p:cNvPr id="7" name="Содержимое 6" descr="IMG_1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59"/>
            <a:ext cx="3500462" cy="2625347"/>
          </a:xfrm>
        </p:spPr>
      </p:pic>
      <p:pic>
        <p:nvPicPr>
          <p:cNvPr id="10" name="Рисунок 9" descr="IMG_1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357298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ru-RU" sz="3200" b="1" i="1" dirty="0"/>
              <a:t>Социологический опрос  друзей    “Что для вас  значат витамины ? ”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600200"/>
            <a:ext cx="8545542" cy="75723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000" dirty="0" smtClean="0"/>
              <a:t>       		</a:t>
            </a:r>
            <a:r>
              <a:rPr lang="ru-RU" sz="2000" b="1" dirty="0" smtClean="0"/>
              <a:t>С целью  изучения  значимости  витаминов  для  человека  мною  был  проведён социологический  опрос.  </a:t>
            </a:r>
            <a:endParaRPr lang="ru-RU" sz="2000" b="1" i="1" dirty="0"/>
          </a:p>
        </p:txBody>
      </p:sp>
      <p:pic>
        <p:nvPicPr>
          <p:cNvPr id="5" name="Содержимое 4" descr="IMG_1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2500306"/>
            <a:ext cx="3143272" cy="2250273"/>
          </a:xfrm>
        </p:spPr>
      </p:pic>
      <p:pic>
        <p:nvPicPr>
          <p:cNvPr id="7" name="Рисунок 6" descr="IMG_1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428868"/>
            <a:ext cx="3071836" cy="23038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478632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Таким образом, в результате опроса,  было выявлено: большинство детей знают, что такое витамины, частично обладают информацией о влиянии витаминов на организм и при регулярном применении по совету врача болеют не более 2 раз в год.</a:t>
            </a:r>
            <a:endParaRPr lang="ru-RU" b="1" dirty="0"/>
          </a:p>
        </p:txBody>
      </p:sp>
    </p:spTree>
  </p:cSld>
  <p:clrMapOvr>
    <a:masterClrMapping/>
  </p:clrMapOvr>
  <p:transition spd="med" advClick="0">
    <p:wedge/>
    <p:sndAc>
      <p:stSnd>
        <p:snd r:embed="rId2" name="Windows XP - восстановление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66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5C"/>
      </a:accent6>
      <a:hlink>
        <a:srgbClr val="0033CC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0033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706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Влияние витаминов на организм человека</vt:lpstr>
      <vt:lpstr>Слайд 2</vt:lpstr>
      <vt:lpstr>Цель исследования:</vt:lpstr>
      <vt:lpstr>Задачи:</vt:lpstr>
      <vt:lpstr> Методы: </vt:lpstr>
      <vt:lpstr>История открытия витаминов</vt:lpstr>
      <vt:lpstr>Слайд 7</vt:lpstr>
      <vt:lpstr>Беседы со специалистами</vt:lpstr>
      <vt:lpstr>Социологический опрос  друзей    “Что для вас  значат витамины ? ”</vt:lpstr>
      <vt:lpstr>ВИТАМИН A</vt:lpstr>
      <vt:lpstr>ВИТАМИН    B5</vt:lpstr>
      <vt:lpstr>ВИТАМИН   С</vt:lpstr>
      <vt:lpstr>ВИТАМИН  D</vt:lpstr>
      <vt:lpstr>ВИТАМИН   E</vt:lpstr>
      <vt:lpstr>ВИТАМИН  K</vt:lpstr>
      <vt:lpstr>Сравнительная характеристика</vt:lpstr>
      <vt:lpstr>Обобщение и вывод</vt:lpstr>
      <vt:lpstr>Практическая работа </vt:lpstr>
      <vt:lpstr>Кристаллы порошка в масле не растворились</vt:lpstr>
      <vt:lpstr>Слайд 20</vt:lpstr>
      <vt:lpstr>Заключение</vt:lpstr>
      <vt:lpstr>Спасибо за внимание!!!</vt:lpstr>
    </vt:vector>
  </TitlesOfParts>
  <Company>User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Витаминный алфавит  </dc:title>
  <dc:creator>User</dc:creator>
  <cp:lastModifiedBy>User</cp:lastModifiedBy>
  <cp:revision>177</cp:revision>
  <dcterms:created xsi:type="dcterms:W3CDTF">2006-12-09T06:04:09Z</dcterms:created>
  <dcterms:modified xsi:type="dcterms:W3CDTF">2013-04-05T08:18:43Z</dcterms:modified>
</cp:coreProperties>
</file>