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8" r:id="rId5"/>
    <p:sldId id="263" r:id="rId6"/>
    <p:sldId id="260" r:id="rId7"/>
    <p:sldId id="261" r:id="rId8"/>
    <p:sldId id="262" r:id="rId9"/>
    <p:sldId id="264" r:id="rId10"/>
    <p:sldId id="269" r:id="rId11"/>
    <p:sldId id="268" r:id="rId12"/>
    <p:sldId id="271" r:id="rId13"/>
    <p:sldId id="270" r:id="rId14"/>
    <p:sldId id="265" r:id="rId15"/>
    <p:sldId id="285" r:id="rId16"/>
    <p:sldId id="274" r:id="rId17"/>
    <p:sldId id="284" r:id="rId18"/>
    <p:sldId id="283" r:id="rId19"/>
    <p:sldId id="277" r:id="rId20"/>
    <p:sldId id="278" r:id="rId21"/>
    <p:sldId id="279" r:id="rId22"/>
    <p:sldId id="280" r:id="rId23"/>
    <p:sldId id="281" r:id="rId24"/>
    <p:sldId id="273" r:id="rId25"/>
    <p:sldId id="275" r:id="rId26"/>
    <p:sldId id="276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74238-6B60-42E8-93A0-C13C38069BC5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6D6272CD-A974-4A72-A77F-F44A16D00535}">
      <dgm:prSet phldrT="[Текст]"/>
      <dgm:spPr/>
      <dgm:t>
        <a:bodyPr/>
        <a:lstStyle/>
        <a:p>
          <a:r>
            <a:rPr lang="ru-RU" dirty="0" smtClean="0"/>
            <a:t>– предметные результаты (знания и умения, опыт творческой деятельности и др.);</a:t>
          </a:r>
          <a:endParaRPr lang="ru-RU" dirty="0"/>
        </a:p>
      </dgm:t>
    </dgm:pt>
    <dgm:pt modelId="{2BB3D5DE-BB59-4C97-B427-A5E0253340F3}" type="parTrans" cxnId="{6AA11E80-E778-4F0F-B98F-AFE28359A648}">
      <dgm:prSet/>
      <dgm:spPr/>
      <dgm:t>
        <a:bodyPr/>
        <a:lstStyle/>
        <a:p>
          <a:endParaRPr lang="ru-RU"/>
        </a:p>
      </dgm:t>
    </dgm:pt>
    <dgm:pt modelId="{566EE324-1D9E-4D21-A17F-0E7B133798A6}" type="sibTrans" cxnId="{6AA11E80-E778-4F0F-B98F-AFE28359A648}">
      <dgm:prSet/>
      <dgm:spPr/>
      <dgm:t>
        <a:bodyPr/>
        <a:lstStyle/>
        <a:p>
          <a:endParaRPr lang="ru-RU"/>
        </a:p>
      </dgm:t>
    </dgm:pt>
    <dgm:pt modelId="{96F96A42-FA08-4552-86ED-A67D5B298BB5}">
      <dgm:prSet/>
      <dgm:spPr/>
      <dgm:t>
        <a:bodyPr/>
        <a:lstStyle/>
        <a:p>
          <a:r>
            <a:rPr lang="ru-RU" dirty="0" smtClean="0"/>
            <a:t>–  </a:t>
          </a:r>
          <a:r>
            <a:rPr lang="ru-RU" dirty="0" err="1" smtClean="0"/>
            <a:t>метапредметные</a:t>
          </a:r>
          <a:r>
            <a:rPr lang="ru-RU" dirty="0" smtClean="0"/>
            <a:t> результаты (способы деятельности, освоенные на базе одного или нескольких предметов, применимые как в рамках образовательного процесса, так и при решении проблем в реальных жизненных ситуациях);</a:t>
          </a:r>
          <a:endParaRPr lang="ru-RU" dirty="0"/>
        </a:p>
      </dgm:t>
    </dgm:pt>
    <dgm:pt modelId="{809937EA-FB0C-4E67-BEC1-AAF3E9984245}" type="parTrans" cxnId="{8D00E5AC-BACA-4432-A5B9-29E816EAB8B7}">
      <dgm:prSet/>
      <dgm:spPr/>
      <dgm:t>
        <a:bodyPr/>
        <a:lstStyle/>
        <a:p>
          <a:endParaRPr lang="ru-RU"/>
        </a:p>
      </dgm:t>
    </dgm:pt>
    <dgm:pt modelId="{A24C6B71-7902-410D-8E4A-194931933307}" type="sibTrans" cxnId="{8D00E5AC-BACA-4432-A5B9-29E816EAB8B7}">
      <dgm:prSet/>
      <dgm:spPr/>
      <dgm:t>
        <a:bodyPr/>
        <a:lstStyle/>
        <a:p>
          <a:endParaRPr lang="ru-RU"/>
        </a:p>
      </dgm:t>
    </dgm:pt>
    <dgm:pt modelId="{FDA84C4B-9857-4CD0-B0A3-9258BD77D81F}">
      <dgm:prSet/>
      <dgm:spPr/>
      <dgm:t>
        <a:bodyPr/>
        <a:lstStyle/>
        <a:p>
          <a:r>
            <a:rPr lang="ru-RU" dirty="0" smtClean="0"/>
            <a:t>– личностные результаты (система ценностных отношений, интересов, мотивации учащихся и др.).</a:t>
          </a:r>
          <a:endParaRPr lang="ru-RU" dirty="0"/>
        </a:p>
      </dgm:t>
    </dgm:pt>
    <dgm:pt modelId="{D5DF2220-BB35-4375-893D-82C48E4072DF}" type="parTrans" cxnId="{02CFCAC7-2902-4F9A-8449-B35490BA4AE5}">
      <dgm:prSet/>
      <dgm:spPr/>
      <dgm:t>
        <a:bodyPr/>
        <a:lstStyle/>
        <a:p>
          <a:endParaRPr lang="ru-RU"/>
        </a:p>
      </dgm:t>
    </dgm:pt>
    <dgm:pt modelId="{30BF78B8-2C38-4029-BE65-1DB34AB8E5DE}" type="sibTrans" cxnId="{02CFCAC7-2902-4F9A-8449-B35490BA4AE5}">
      <dgm:prSet/>
      <dgm:spPr/>
      <dgm:t>
        <a:bodyPr/>
        <a:lstStyle/>
        <a:p>
          <a:endParaRPr lang="ru-RU"/>
        </a:p>
      </dgm:t>
    </dgm:pt>
    <dgm:pt modelId="{77C287D1-4645-498D-AF2A-56F660EE7F7B}" type="pres">
      <dgm:prSet presAssocID="{5BA74238-6B60-42E8-93A0-C13C38069BC5}" presName="Name0" presStyleCnt="0">
        <dgm:presLayoutVars>
          <dgm:dir/>
          <dgm:resizeHandles val="exact"/>
        </dgm:presLayoutVars>
      </dgm:prSet>
      <dgm:spPr/>
    </dgm:pt>
    <dgm:pt modelId="{8D9C6177-3CC9-4639-9824-5DEA5DBE029B}" type="pres">
      <dgm:prSet presAssocID="{5BA74238-6B60-42E8-93A0-C13C38069BC5}" presName="fgShape" presStyleLbl="fgShp" presStyleIdx="0" presStyleCnt="1"/>
      <dgm:spPr/>
    </dgm:pt>
    <dgm:pt modelId="{B1DF7C2A-58B4-422A-88AB-F03C2C1B8B15}" type="pres">
      <dgm:prSet presAssocID="{5BA74238-6B60-42E8-93A0-C13C38069BC5}" presName="linComp" presStyleCnt="0"/>
      <dgm:spPr/>
    </dgm:pt>
    <dgm:pt modelId="{A6D58D44-E7EE-4AE6-863C-D29B805E4976}" type="pres">
      <dgm:prSet presAssocID="{6D6272CD-A974-4A72-A77F-F44A16D00535}" presName="compNode" presStyleCnt="0"/>
      <dgm:spPr/>
    </dgm:pt>
    <dgm:pt modelId="{DB8DF315-E0A3-4525-95BD-E330F1AD1DF1}" type="pres">
      <dgm:prSet presAssocID="{6D6272CD-A974-4A72-A77F-F44A16D00535}" presName="bkgdShape" presStyleLbl="node1" presStyleIdx="0" presStyleCnt="3"/>
      <dgm:spPr/>
      <dgm:t>
        <a:bodyPr/>
        <a:lstStyle/>
        <a:p>
          <a:endParaRPr lang="ru-RU"/>
        </a:p>
      </dgm:t>
    </dgm:pt>
    <dgm:pt modelId="{B1F7C933-9FA3-4A56-9198-9B1BD9452135}" type="pres">
      <dgm:prSet presAssocID="{6D6272CD-A974-4A72-A77F-F44A16D0053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ADDA6-E3D2-4418-91F1-3FD0103E12B3}" type="pres">
      <dgm:prSet presAssocID="{6D6272CD-A974-4A72-A77F-F44A16D00535}" presName="invisiNode" presStyleLbl="node1" presStyleIdx="0" presStyleCnt="3"/>
      <dgm:spPr/>
    </dgm:pt>
    <dgm:pt modelId="{05144022-482C-47D6-99C6-A4EABCCFD06F}" type="pres">
      <dgm:prSet presAssocID="{6D6272CD-A974-4A72-A77F-F44A16D0053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99C7AA9-16CC-451B-84C0-DFE447825342}" type="pres">
      <dgm:prSet presAssocID="{566EE324-1D9E-4D21-A17F-0E7B133798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8FBE7F-48D6-480A-ACF0-3AAC900B2E02}" type="pres">
      <dgm:prSet presAssocID="{96F96A42-FA08-4552-86ED-A67D5B298BB5}" presName="compNode" presStyleCnt="0"/>
      <dgm:spPr/>
    </dgm:pt>
    <dgm:pt modelId="{77A9C58F-6743-4B6D-AAA9-38E40BE0EB87}" type="pres">
      <dgm:prSet presAssocID="{96F96A42-FA08-4552-86ED-A67D5B298BB5}" presName="bkgdShape" presStyleLbl="node1" presStyleIdx="1" presStyleCnt="3"/>
      <dgm:spPr/>
      <dgm:t>
        <a:bodyPr/>
        <a:lstStyle/>
        <a:p>
          <a:endParaRPr lang="ru-RU"/>
        </a:p>
      </dgm:t>
    </dgm:pt>
    <dgm:pt modelId="{469ED7DC-2882-4486-90AC-90D48B6FFF34}" type="pres">
      <dgm:prSet presAssocID="{96F96A42-FA08-4552-86ED-A67D5B298BB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5B54-92BA-49E8-A61B-5B16C8236665}" type="pres">
      <dgm:prSet presAssocID="{96F96A42-FA08-4552-86ED-A67D5B298BB5}" presName="invisiNode" presStyleLbl="node1" presStyleIdx="1" presStyleCnt="3"/>
      <dgm:spPr/>
    </dgm:pt>
    <dgm:pt modelId="{CF9A006F-2BF0-46C0-89D5-1F8F581C3374}" type="pres">
      <dgm:prSet presAssocID="{96F96A42-FA08-4552-86ED-A67D5B298BB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F925DDF-FDFC-4961-9CB6-891306140841}" type="pres">
      <dgm:prSet presAssocID="{A24C6B71-7902-410D-8E4A-1949319333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416DA1-DA0A-45FC-8BE0-724829DB40BF}" type="pres">
      <dgm:prSet presAssocID="{FDA84C4B-9857-4CD0-B0A3-9258BD77D81F}" presName="compNode" presStyleCnt="0"/>
      <dgm:spPr/>
    </dgm:pt>
    <dgm:pt modelId="{2D1A6A17-3441-4223-B032-FA7E41FF1071}" type="pres">
      <dgm:prSet presAssocID="{FDA84C4B-9857-4CD0-B0A3-9258BD77D81F}" presName="bkgdShape" presStyleLbl="node1" presStyleIdx="2" presStyleCnt="3"/>
      <dgm:spPr/>
      <dgm:t>
        <a:bodyPr/>
        <a:lstStyle/>
        <a:p>
          <a:endParaRPr lang="ru-RU"/>
        </a:p>
      </dgm:t>
    </dgm:pt>
    <dgm:pt modelId="{77CAB3E2-078A-46C9-AFAA-040D2628E81A}" type="pres">
      <dgm:prSet presAssocID="{FDA84C4B-9857-4CD0-B0A3-9258BD77D81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28A30-5F4E-45BB-8840-DE5E6AACC281}" type="pres">
      <dgm:prSet presAssocID="{FDA84C4B-9857-4CD0-B0A3-9258BD77D81F}" presName="invisiNode" presStyleLbl="node1" presStyleIdx="2" presStyleCnt="3"/>
      <dgm:spPr/>
    </dgm:pt>
    <dgm:pt modelId="{13CF28C9-85C0-4E21-9D27-772058BD42B1}" type="pres">
      <dgm:prSet presAssocID="{FDA84C4B-9857-4CD0-B0A3-9258BD77D81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E2EAEE9-0CEE-4600-B775-88D074CC1C7F}" type="presOf" srcId="{566EE324-1D9E-4D21-A17F-0E7B133798A6}" destId="{A99C7AA9-16CC-451B-84C0-DFE447825342}" srcOrd="0" destOrd="0" presId="urn:microsoft.com/office/officeart/2005/8/layout/hList7"/>
    <dgm:cxn modelId="{4E6CDACB-5F2C-4279-9898-86E153D33FC0}" type="presOf" srcId="{96F96A42-FA08-4552-86ED-A67D5B298BB5}" destId="{469ED7DC-2882-4486-90AC-90D48B6FFF34}" srcOrd="1" destOrd="0" presId="urn:microsoft.com/office/officeart/2005/8/layout/hList7"/>
    <dgm:cxn modelId="{02CFCAC7-2902-4F9A-8449-B35490BA4AE5}" srcId="{5BA74238-6B60-42E8-93A0-C13C38069BC5}" destId="{FDA84C4B-9857-4CD0-B0A3-9258BD77D81F}" srcOrd="2" destOrd="0" parTransId="{D5DF2220-BB35-4375-893D-82C48E4072DF}" sibTransId="{30BF78B8-2C38-4029-BE65-1DB34AB8E5DE}"/>
    <dgm:cxn modelId="{8D00E5AC-BACA-4432-A5B9-29E816EAB8B7}" srcId="{5BA74238-6B60-42E8-93A0-C13C38069BC5}" destId="{96F96A42-FA08-4552-86ED-A67D5B298BB5}" srcOrd="1" destOrd="0" parTransId="{809937EA-FB0C-4E67-BEC1-AAF3E9984245}" sibTransId="{A24C6B71-7902-410D-8E4A-194931933307}"/>
    <dgm:cxn modelId="{2997FBED-E706-4772-BE52-20B73CB25C12}" type="presOf" srcId="{96F96A42-FA08-4552-86ED-A67D5B298BB5}" destId="{77A9C58F-6743-4B6D-AAA9-38E40BE0EB87}" srcOrd="0" destOrd="0" presId="urn:microsoft.com/office/officeart/2005/8/layout/hList7"/>
    <dgm:cxn modelId="{FEB320E6-910B-4573-8C22-50F5411E8C8A}" type="presOf" srcId="{5BA74238-6B60-42E8-93A0-C13C38069BC5}" destId="{77C287D1-4645-498D-AF2A-56F660EE7F7B}" srcOrd="0" destOrd="0" presId="urn:microsoft.com/office/officeart/2005/8/layout/hList7"/>
    <dgm:cxn modelId="{8C8B3274-2574-495D-BD64-538F396E0479}" type="presOf" srcId="{A24C6B71-7902-410D-8E4A-194931933307}" destId="{2F925DDF-FDFC-4961-9CB6-891306140841}" srcOrd="0" destOrd="0" presId="urn:microsoft.com/office/officeart/2005/8/layout/hList7"/>
    <dgm:cxn modelId="{4870D080-5EBE-46C6-BFDC-C67673F1482C}" type="presOf" srcId="{6D6272CD-A974-4A72-A77F-F44A16D00535}" destId="{DB8DF315-E0A3-4525-95BD-E330F1AD1DF1}" srcOrd="0" destOrd="0" presId="urn:microsoft.com/office/officeart/2005/8/layout/hList7"/>
    <dgm:cxn modelId="{FABABB8F-D050-4DCE-8217-CCFE58E0AFF5}" type="presOf" srcId="{FDA84C4B-9857-4CD0-B0A3-9258BD77D81F}" destId="{2D1A6A17-3441-4223-B032-FA7E41FF1071}" srcOrd="0" destOrd="0" presId="urn:microsoft.com/office/officeart/2005/8/layout/hList7"/>
    <dgm:cxn modelId="{1DA3CDB9-047B-41FC-9D71-65895D1F5BFE}" type="presOf" srcId="{FDA84C4B-9857-4CD0-B0A3-9258BD77D81F}" destId="{77CAB3E2-078A-46C9-AFAA-040D2628E81A}" srcOrd="1" destOrd="0" presId="urn:microsoft.com/office/officeart/2005/8/layout/hList7"/>
    <dgm:cxn modelId="{6AA11E80-E778-4F0F-B98F-AFE28359A648}" srcId="{5BA74238-6B60-42E8-93A0-C13C38069BC5}" destId="{6D6272CD-A974-4A72-A77F-F44A16D00535}" srcOrd="0" destOrd="0" parTransId="{2BB3D5DE-BB59-4C97-B427-A5E0253340F3}" sibTransId="{566EE324-1D9E-4D21-A17F-0E7B133798A6}"/>
    <dgm:cxn modelId="{3B11D286-F2AF-478E-A214-80654FEEE2AD}" type="presOf" srcId="{6D6272CD-A974-4A72-A77F-F44A16D00535}" destId="{B1F7C933-9FA3-4A56-9198-9B1BD9452135}" srcOrd="1" destOrd="0" presId="urn:microsoft.com/office/officeart/2005/8/layout/hList7"/>
    <dgm:cxn modelId="{B8DBE3BB-6952-4414-A154-BF99CF24E792}" type="presParOf" srcId="{77C287D1-4645-498D-AF2A-56F660EE7F7B}" destId="{8D9C6177-3CC9-4639-9824-5DEA5DBE029B}" srcOrd="0" destOrd="0" presId="urn:microsoft.com/office/officeart/2005/8/layout/hList7"/>
    <dgm:cxn modelId="{1C80B4D1-733B-475D-9359-8979B15B39B2}" type="presParOf" srcId="{77C287D1-4645-498D-AF2A-56F660EE7F7B}" destId="{B1DF7C2A-58B4-422A-88AB-F03C2C1B8B15}" srcOrd="1" destOrd="0" presId="urn:microsoft.com/office/officeart/2005/8/layout/hList7"/>
    <dgm:cxn modelId="{B6358908-B372-49D0-981F-515E4539F5B5}" type="presParOf" srcId="{B1DF7C2A-58B4-422A-88AB-F03C2C1B8B15}" destId="{A6D58D44-E7EE-4AE6-863C-D29B805E4976}" srcOrd="0" destOrd="0" presId="urn:microsoft.com/office/officeart/2005/8/layout/hList7"/>
    <dgm:cxn modelId="{0817ED1C-711E-4D8D-A360-8B362139C3AD}" type="presParOf" srcId="{A6D58D44-E7EE-4AE6-863C-D29B805E4976}" destId="{DB8DF315-E0A3-4525-95BD-E330F1AD1DF1}" srcOrd="0" destOrd="0" presId="urn:microsoft.com/office/officeart/2005/8/layout/hList7"/>
    <dgm:cxn modelId="{E017C1A6-A7DC-4865-B4F4-6CC65450A31E}" type="presParOf" srcId="{A6D58D44-E7EE-4AE6-863C-D29B805E4976}" destId="{B1F7C933-9FA3-4A56-9198-9B1BD9452135}" srcOrd="1" destOrd="0" presId="urn:microsoft.com/office/officeart/2005/8/layout/hList7"/>
    <dgm:cxn modelId="{54B755DD-CCDD-493D-97B1-AE88ED27B31D}" type="presParOf" srcId="{A6D58D44-E7EE-4AE6-863C-D29B805E4976}" destId="{2A0ADDA6-E3D2-4418-91F1-3FD0103E12B3}" srcOrd="2" destOrd="0" presId="urn:microsoft.com/office/officeart/2005/8/layout/hList7"/>
    <dgm:cxn modelId="{14FA657C-E400-4381-BD43-84055D76F21D}" type="presParOf" srcId="{A6D58D44-E7EE-4AE6-863C-D29B805E4976}" destId="{05144022-482C-47D6-99C6-A4EABCCFD06F}" srcOrd="3" destOrd="0" presId="urn:microsoft.com/office/officeart/2005/8/layout/hList7"/>
    <dgm:cxn modelId="{25A4EBB9-0A1C-4B20-B4C7-28F490F23D22}" type="presParOf" srcId="{B1DF7C2A-58B4-422A-88AB-F03C2C1B8B15}" destId="{A99C7AA9-16CC-451B-84C0-DFE447825342}" srcOrd="1" destOrd="0" presId="urn:microsoft.com/office/officeart/2005/8/layout/hList7"/>
    <dgm:cxn modelId="{0DAB9629-2342-4A49-AF78-0EA505D8E35A}" type="presParOf" srcId="{B1DF7C2A-58B4-422A-88AB-F03C2C1B8B15}" destId="{558FBE7F-48D6-480A-ACF0-3AAC900B2E02}" srcOrd="2" destOrd="0" presId="urn:microsoft.com/office/officeart/2005/8/layout/hList7"/>
    <dgm:cxn modelId="{2C4B0855-D04F-4A86-899D-90FF5EEBD7A6}" type="presParOf" srcId="{558FBE7F-48D6-480A-ACF0-3AAC900B2E02}" destId="{77A9C58F-6743-4B6D-AAA9-38E40BE0EB87}" srcOrd="0" destOrd="0" presId="urn:microsoft.com/office/officeart/2005/8/layout/hList7"/>
    <dgm:cxn modelId="{71280E06-17A4-4EBA-9539-217899CEBEC8}" type="presParOf" srcId="{558FBE7F-48D6-480A-ACF0-3AAC900B2E02}" destId="{469ED7DC-2882-4486-90AC-90D48B6FFF34}" srcOrd="1" destOrd="0" presId="urn:microsoft.com/office/officeart/2005/8/layout/hList7"/>
    <dgm:cxn modelId="{E527AA47-5970-4671-ACF4-BFA1333B6338}" type="presParOf" srcId="{558FBE7F-48D6-480A-ACF0-3AAC900B2E02}" destId="{74255B54-92BA-49E8-A61B-5B16C8236665}" srcOrd="2" destOrd="0" presId="urn:microsoft.com/office/officeart/2005/8/layout/hList7"/>
    <dgm:cxn modelId="{F5D2E646-BE5A-4177-A5BD-63695EDA6FE6}" type="presParOf" srcId="{558FBE7F-48D6-480A-ACF0-3AAC900B2E02}" destId="{CF9A006F-2BF0-46C0-89D5-1F8F581C3374}" srcOrd="3" destOrd="0" presId="urn:microsoft.com/office/officeart/2005/8/layout/hList7"/>
    <dgm:cxn modelId="{DCCE108A-7EF7-467D-939F-360D1BABB814}" type="presParOf" srcId="{B1DF7C2A-58B4-422A-88AB-F03C2C1B8B15}" destId="{2F925DDF-FDFC-4961-9CB6-891306140841}" srcOrd="3" destOrd="0" presId="urn:microsoft.com/office/officeart/2005/8/layout/hList7"/>
    <dgm:cxn modelId="{C9E825CB-755A-4608-9345-69D8D3D7CBDA}" type="presParOf" srcId="{B1DF7C2A-58B4-422A-88AB-F03C2C1B8B15}" destId="{6E416DA1-DA0A-45FC-8BE0-724829DB40BF}" srcOrd="4" destOrd="0" presId="urn:microsoft.com/office/officeart/2005/8/layout/hList7"/>
    <dgm:cxn modelId="{EC406246-2661-47A3-AD45-9324AA323CD1}" type="presParOf" srcId="{6E416DA1-DA0A-45FC-8BE0-724829DB40BF}" destId="{2D1A6A17-3441-4223-B032-FA7E41FF1071}" srcOrd="0" destOrd="0" presId="urn:microsoft.com/office/officeart/2005/8/layout/hList7"/>
    <dgm:cxn modelId="{BA2B428A-263B-40E7-BE28-64E9936F783B}" type="presParOf" srcId="{6E416DA1-DA0A-45FC-8BE0-724829DB40BF}" destId="{77CAB3E2-078A-46C9-AFAA-040D2628E81A}" srcOrd="1" destOrd="0" presId="urn:microsoft.com/office/officeart/2005/8/layout/hList7"/>
    <dgm:cxn modelId="{159576DC-F920-4883-86F7-9BB001470B8F}" type="presParOf" srcId="{6E416DA1-DA0A-45FC-8BE0-724829DB40BF}" destId="{AAD28A30-5F4E-45BB-8840-DE5E6AACC281}" srcOrd="2" destOrd="0" presId="urn:microsoft.com/office/officeart/2005/8/layout/hList7"/>
    <dgm:cxn modelId="{52BA3402-A4B1-4370-BC8A-8197E36E8FA4}" type="presParOf" srcId="{6E416DA1-DA0A-45FC-8BE0-724829DB40BF}" destId="{13CF28C9-85C0-4E21-9D27-772058BD42B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F315-E0A3-4525-95BD-E330F1AD1DF1}">
      <dsp:nvSpPr>
        <dsp:cNvPr id="0" name=""/>
        <dsp:cNvSpPr/>
      </dsp:nvSpPr>
      <dsp:spPr>
        <a:xfrm>
          <a:off x="1727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– предметные результаты (знания и умения, опыт творческой деятельности и др.);</a:t>
          </a:r>
          <a:endParaRPr lang="ru-RU" sz="1200" kern="1200" dirty="0"/>
        </a:p>
      </dsp:txBody>
      <dsp:txXfrm>
        <a:off x="1727" y="1755774"/>
        <a:ext cx="2688282" cy="1755774"/>
      </dsp:txXfrm>
    </dsp:sp>
    <dsp:sp modelId="{05144022-482C-47D6-99C6-A4EABCCFD06F}">
      <dsp:nvSpPr>
        <dsp:cNvPr id="0" name=""/>
        <dsp:cNvSpPr/>
      </dsp:nvSpPr>
      <dsp:spPr>
        <a:xfrm>
          <a:off x="615027" y="263366"/>
          <a:ext cx="1461682" cy="14616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9C58F-6743-4B6D-AAA9-38E40BE0EB87}">
      <dsp:nvSpPr>
        <dsp:cNvPr id="0" name=""/>
        <dsp:cNvSpPr/>
      </dsp:nvSpPr>
      <dsp:spPr>
        <a:xfrm>
          <a:off x="2770658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–  </a:t>
          </a:r>
          <a:r>
            <a:rPr lang="ru-RU" sz="1200" kern="1200" dirty="0" err="1" smtClean="0"/>
            <a:t>метапредметные</a:t>
          </a:r>
          <a:r>
            <a:rPr lang="ru-RU" sz="1200" kern="1200" dirty="0" smtClean="0"/>
            <a:t> результаты (способы деятельности, освоенные на базе одного или нескольких предметов, применимые как в рамках образовательного процесса, так и при решении проблем в реальных жизненных ситуациях);</a:t>
          </a:r>
          <a:endParaRPr lang="ru-RU" sz="1200" kern="1200" dirty="0"/>
        </a:p>
      </dsp:txBody>
      <dsp:txXfrm>
        <a:off x="2770658" y="1755774"/>
        <a:ext cx="2688282" cy="1755774"/>
      </dsp:txXfrm>
    </dsp:sp>
    <dsp:sp modelId="{CF9A006F-2BF0-46C0-89D5-1F8F581C3374}">
      <dsp:nvSpPr>
        <dsp:cNvPr id="0" name=""/>
        <dsp:cNvSpPr/>
      </dsp:nvSpPr>
      <dsp:spPr>
        <a:xfrm>
          <a:off x="3383958" y="263366"/>
          <a:ext cx="1461682" cy="146168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A6A17-3441-4223-B032-FA7E41FF1071}">
      <dsp:nvSpPr>
        <dsp:cNvPr id="0" name=""/>
        <dsp:cNvSpPr/>
      </dsp:nvSpPr>
      <dsp:spPr>
        <a:xfrm>
          <a:off x="5539589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– личностные результаты (система ценностных отношений, интересов, мотивации учащихся и др.).</a:t>
          </a:r>
          <a:endParaRPr lang="ru-RU" sz="1200" kern="1200" dirty="0"/>
        </a:p>
      </dsp:txBody>
      <dsp:txXfrm>
        <a:off x="5539589" y="1755774"/>
        <a:ext cx="2688282" cy="1755774"/>
      </dsp:txXfrm>
    </dsp:sp>
    <dsp:sp modelId="{13CF28C9-85C0-4E21-9D27-772058BD42B1}">
      <dsp:nvSpPr>
        <dsp:cNvPr id="0" name=""/>
        <dsp:cNvSpPr/>
      </dsp:nvSpPr>
      <dsp:spPr>
        <a:xfrm>
          <a:off x="6152889" y="263366"/>
          <a:ext cx="1461682" cy="14616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C6177-3CC9-4639-9824-5DEA5DBE029B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Система оценки качества знаний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25" y="256490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00" y="450912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39" y="764704"/>
            <a:ext cx="42484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Отлично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3526" y="2967335"/>
            <a:ext cx="2916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Хорошо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813994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Плохо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348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Текущее</a:t>
            </a:r>
            <a:r>
              <a:rPr lang="en-US" dirty="0" smtClean="0"/>
              <a:t> </a:t>
            </a:r>
            <a:r>
              <a:rPr lang="ru-RU" dirty="0" smtClean="0"/>
              <a:t>оценивание: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18192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0" y="76470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826693" y="188640"/>
            <a:ext cx="4392488" cy="1362447"/>
          </a:xfrm>
          <a:prstGeom prst="cloudCallout">
            <a:avLst>
              <a:gd name="adj1" fmla="val -65504"/>
              <a:gd name="adj2" fmla="val 604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Отлично! Все получилось!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3707904" y="1988840"/>
            <a:ext cx="4104456" cy="1440160"/>
          </a:xfrm>
          <a:prstGeom prst="cloudCallout">
            <a:avLst>
              <a:gd name="adj1" fmla="val -73976"/>
              <a:gd name="adj2" fmla="val 6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Неплохо, но не все получилось…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10800000" flipH="1" flipV="1">
            <a:off x="2996267" y="4509120"/>
            <a:ext cx="5313033" cy="1613078"/>
          </a:xfrm>
          <a:prstGeom prst="cloudCallout">
            <a:avLst>
              <a:gd name="adj1" fmla="val -51848"/>
              <a:gd name="adj2" fmla="val 512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Нужно повторить материал…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2088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2538"/>
            <a:ext cx="68580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968552" cy="48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75" y="874488"/>
            <a:ext cx="13620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49" y="1770055"/>
            <a:ext cx="1374651" cy="114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86" y="3645024"/>
            <a:ext cx="151888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1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Самоконтроль - один из важнейших факторов, обеспечивающих самостоятельную деятельность учащихся. Его назначение заключается в своевременном предотвращении или обнаружении уже совершенных ошибок. Между тем </a:t>
            </a:r>
            <a:r>
              <a:rPr lang="ru-RU" sz="2800" dirty="0" smtClean="0"/>
              <a:t>,именно </a:t>
            </a:r>
            <a:r>
              <a:rPr lang="ru-RU" sz="2800" dirty="0"/>
              <a:t>навык самоконтроля наиболее слабо сформирован у учащихся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Создавая условия для накопления детьми опыта контроля, </a:t>
            </a:r>
            <a:r>
              <a:rPr lang="ru-RU" sz="2800" dirty="0" smtClean="0"/>
              <a:t> используется </a:t>
            </a:r>
            <a:r>
              <a:rPr lang="ru-RU" sz="2800" dirty="0"/>
              <a:t>комплекс последовательно усложняющихся заданий, стимулирующий развитие итогового, пооперационного, прогнозирующего самоконтроля.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29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r>
              <a:rPr lang="ru-RU" sz="4000" dirty="0"/>
              <a:t>Взаимопроверка служит хорошей школой воспитания самоконтроля - ведь обнаружить ошибки в работе товарища гораздо легче, чем в собственной, а полученные навыки контроля ученик переносит на свою деятельность (самоконтроль).</a:t>
            </a:r>
          </a:p>
        </p:txBody>
      </p:sp>
    </p:spTree>
    <p:extLst>
      <p:ext uri="{BB962C8B-B14F-4D97-AF65-F5344CB8AC3E}">
        <p14:creationId xmlns:p14="http://schemas.microsoft.com/office/powerpoint/2010/main" val="21810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Самоконтроль и самоанализ тесно взаимосвязаны. Формируя у детей различные приемы самоконтроля, мы тем самым воспитываем у них способность к самоанализу и самооценке.</a:t>
            </a:r>
          </a:p>
        </p:txBody>
      </p:sp>
    </p:spTree>
    <p:extLst>
      <p:ext uri="{BB962C8B-B14F-4D97-AF65-F5344CB8AC3E}">
        <p14:creationId xmlns:p14="http://schemas.microsoft.com/office/powerpoint/2010/main" val="20765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Так </a:t>
            </a:r>
            <a:r>
              <a:rPr lang="ru-RU" b="1" dirty="0" smtClean="0"/>
              <a:t>,в </a:t>
            </a:r>
            <a:r>
              <a:rPr lang="ru-RU" b="1" dirty="0"/>
              <a:t>1 классе дети учатся:</a:t>
            </a:r>
          </a:p>
          <a:p>
            <a:r>
              <a:rPr lang="ru-RU" dirty="0"/>
              <a:t>- сравнивать результат своей деятельности с образцом, заданным в материальной форме;</a:t>
            </a:r>
          </a:p>
          <a:p>
            <a:r>
              <a:rPr lang="ru-RU" dirty="0"/>
              <a:t>- воспроизводить состав контрольных действий и операций, заданных учителем;</a:t>
            </a:r>
          </a:p>
          <a:p>
            <a:r>
              <a:rPr lang="ru-RU" dirty="0"/>
              <a:t>- выполнять действия по развернутой инструкции; </a:t>
            </a:r>
          </a:p>
          <a:p>
            <a:r>
              <a:rPr lang="ru-RU" dirty="0"/>
              <a:t>- осуществлять самопроверку по плану, включающему 1-2 пункта;</a:t>
            </a:r>
          </a:p>
          <a:p>
            <a:r>
              <a:rPr lang="ru-RU" dirty="0"/>
              <a:t>- использовать для самоконтроля схемы-модели, составленные учителем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8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6885384" cy="55778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rebuchet MS" pitchFamily="34" charset="0"/>
              </a:rPr>
              <a:t>Система оценки – сложная и многофункциональная система, включающая  текущую  и итоговую оценку результатов деятельности младших </a:t>
            </a:r>
            <a:r>
              <a:rPr lang="ru-RU" sz="3200" b="1" dirty="0" smtClean="0">
                <a:latin typeface="Trebuchet MS" pitchFamily="34" charset="0"/>
              </a:rPr>
              <a:t>школьников. </a:t>
            </a:r>
            <a:endParaRPr lang="ru-RU" sz="32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Во 2 классе ученикам предлагается:</a:t>
            </a:r>
          </a:p>
          <a:p>
            <a:r>
              <a:rPr lang="ru-RU" dirty="0"/>
              <a:t>- сравнивать промежуточный результат с эталоном;</a:t>
            </a:r>
          </a:p>
          <a:p>
            <a:r>
              <a:rPr lang="ru-RU" dirty="0"/>
              <a:t>- перечислять последовательность действий и операций контроля;</a:t>
            </a:r>
          </a:p>
          <a:p>
            <a:r>
              <a:rPr lang="ru-RU" dirty="0"/>
              <a:t>- корректировать памятки;</a:t>
            </a:r>
          </a:p>
          <a:p>
            <a:r>
              <a:rPr lang="ru-RU" dirty="0"/>
              <a:t>- выполнять действия по инструкции, в которой отсутствуют некоторые звенья;</a:t>
            </a:r>
          </a:p>
          <a:p>
            <a:r>
              <a:rPr lang="ru-RU" dirty="0"/>
              <a:t>- осуществлять самопроверку по плану, включающему 3-4 пункта;</a:t>
            </a:r>
          </a:p>
          <a:p>
            <a:r>
              <a:rPr lang="ru-RU" dirty="0"/>
              <a:t>- участвовать в коллективно-распределенной деятельности по составлению схем, алгоритмов к правилам и определениям.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В 3 классе ученики тренируются в:</a:t>
            </a:r>
          </a:p>
          <a:p>
            <a:r>
              <a:rPr lang="ru-RU" dirty="0"/>
              <a:t>- сравнении результата деятельности с образцом, заданным через систему условий;</a:t>
            </a:r>
          </a:p>
          <a:p>
            <a:r>
              <a:rPr lang="ru-RU" dirty="0"/>
              <a:t>- составлении проверочных заданий для самоконтроля;</a:t>
            </a:r>
          </a:p>
          <a:p>
            <a:r>
              <a:rPr lang="ru-RU" dirty="0"/>
              <a:t>- коллективно-распределительном составлении алгоритмов;</a:t>
            </a:r>
          </a:p>
          <a:p>
            <a:r>
              <a:rPr lang="ru-RU" dirty="0"/>
              <a:t>- выполнении действий по инструкции с ограничениями;</a:t>
            </a:r>
          </a:p>
          <a:p>
            <a:r>
              <a:rPr lang="ru-RU" dirty="0"/>
              <a:t>- самопроверке по плану с отсутствующими звеньями;</a:t>
            </a:r>
          </a:p>
          <a:p>
            <a:r>
              <a:rPr lang="ru-RU" dirty="0"/>
              <a:t>- составлении модели значимых условий деятельности под руководством учителя.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4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В 4 классе школьники упражняются в:</a:t>
            </a:r>
          </a:p>
          <a:p>
            <a:r>
              <a:rPr lang="ru-RU" dirty="0"/>
              <a:t>- сличении результата деятельности с образцом на основе самостоятельно прогнозируемых условий эффективности;</a:t>
            </a:r>
          </a:p>
          <a:p>
            <a:r>
              <a:rPr lang="ru-RU" dirty="0"/>
              <a:t>- определении состава действий и операций и действий предстоящей деятельности с анализом субъектных трудностей;</a:t>
            </a:r>
          </a:p>
          <a:p>
            <a:r>
              <a:rPr lang="ru-RU" dirty="0"/>
              <a:t>- выполнении действий по общей инструкции;</a:t>
            </a:r>
          </a:p>
          <a:p>
            <a:r>
              <a:rPr lang="ru-RU" dirty="0"/>
              <a:t>- самопроверке по плану с отсутствующими (неопределенными) звеньями;</a:t>
            </a:r>
          </a:p>
          <a:p>
            <a:r>
              <a:rPr lang="ru-RU" dirty="0"/>
              <a:t>- самостоятельном корректировании плана проверки;</a:t>
            </a:r>
          </a:p>
          <a:p>
            <a:r>
              <a:rPr lang="ru-RU" dirty="0"/>
              <a:t>- целенаправленной разработке общего способа контроля всех подобных задач под руководством педагога.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7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5608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 процессу формирования адекватной самооценки и навыков самоконтроля необходимо привлечь родителей учеников, чтобы были единые требования в школе и дома.     На родительских собраниях и на индивидуальных консультациях проводятся беседы о способах формирования и значении самооценки и самоконтроля. Родители, которые принимают участие в формировании у своего </a:t>
            </a:r>
            <a:r>
              <a:rPr lang="ru-RU" sz="2000" b="1" dirty="0" err="1"/>
              <a:t>ребѐнка</a:t>
            </a:r>
            <a:r>
              <a:rPr lang="ru-RU" sz="2000" b="1" dirty="0"/>
              <a:t> адекватной самооценки и навыков самоконтроля, впоследствии реально оценивают возможности и учебную деятельность своих детей. Опыт показывает, что при совместной работе учителя и родителей результаты получаются более высокие и поставленные цели достигаются быстрее.        </a:t>
            </a:r>
          </a:p>
          <a:p>
            <a:r>
              <a:rPr lang="ru-RU" sz="2000" b="1" dirty="0"/>
              <a:t> От способности ученика к самоанализу и самооценке зависит успешность его - обучения, требовательность к своей учебной деятельности и адекватная реакция на оценку его деятельности учителем.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Промежуточное оценивание: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Методика «Беседа о школе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dirty="0" smtClean="0"/>
              <a:t> </a:t>
            </a:r>
            <a:r>
              <a:rPr lang="ru-RU" dirty="0"/>
              <a:t>Цель: выявление сформированности внутренней позиции школьника, его мотивации учения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Оцениваемые универсальные учебные действия: действия, направленные на определение своего отношения к поступлению в школу и школьной действительности; действия, устанавливающие смысл учения.</a:t>
            </a:r>
          </a:p>
          <a:p>
            <a:pPr marL="0" indent="0">
              <a:buNone/>
            </a:pPr>
            <a:r>
              <a:rPr lang="ru-RU" b="1" dirty="0" smtClean="0"/>
              <a:t>Ученик </a:t>
            </a:r>
            <a:r>
              <a:rPr lang="ru-RU" b="1" dirty="0"/>
              <a:t>должен ответить на вопросы:</a:t>
            </a:r>
          </a:p>
          <a:p>
            <a:endParaRPr lang="ru-RU" dirty="0"/>
          </a:p>
          <a:p>
            <a:r>
              <a:rPr lang="ru-RU" dirty="0"/>
              <a:t>1. Тебе нравится в школе?</a:t>
            </a:r>
          </a:p>
          <a:p>
            <a:endParaRPr lang="ru-RU" dirty="0"/>
          </a:p>
          <a:p>
            <a:r>
              <a:rPr lang="ru-RU" dirty="0"/>
              <a:t>2. Что тебе в школе больше всего нравится, что для тебя самое интересное</a:t>
            </a:r>
            <a:r>
              <a:rPr lang="ru-RU" dirty="0" smtClean="0"/>
              <a:t>? И т.д.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dirty="0"/>
              <a:t>«Незавершенная сказка»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Цель: выявление развития познавательных интересов и инициативы школьника.</a:t>
            </a:r>
          </a:p>
          <a:p>
            <a:endParaRPr lang="ru-RU" dirty="0"/>
          </a:p>
          <a:p>
            <a:r>
              <a:rPr lang="ru-RU" dirty="0"/>
              <a:t>Оцениваемые универсальные учебные действия: действие </a:t>
            </a:r>
            <a:r>
              <a:rPr lang="ru-RU" dirty="0" err="1"/>
              <a:t>смыслообразования</a:t>
            </a:r>
            <a:r>
              <a:rPr lang="ru-RU" dirty="0"/>
              <a:t>, устанавливающее значимость познавательной деятельности для ребенка; коммуникативное действие — умение задавать вопрос.</a:t>
            </a:r>
          </a:p>
          <a:p>
            <a:endParaRPr lang="ru-RU" dirty="0"/>
          </a:p>
          <a:p>
            <a:r>
              <a:rPr lang="ru-RU" dirty="0"/>
              <a:t>Возраст; 6,5—8 лет.</a:t>
            </a:r>
          </a:p>
          <a:p>
            <a:endParaRPr lang="ru-RU" dirty="0"/>
          </a:p>
          <a:p>
            <a:r>
              <a:rPr lang="ru-RU" dirty="0"/>
              <a:t>Метод оценивания: чтение незавершенной сказки в индивидуальном обследовании.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Описание задания: ребенку читают незнакомую ему сказку и на кульминационном моменте прекращают чтение. Психолог выдерживает паузу. Если ребенок молчит и не проявляет заинтересованности в продолжении чтения сказки, психолог задает ему вопрос: «Ты хочешь у меня что-то спросить?»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4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Методика </a:t>
            </a:r>
            <a:r>
              <a:rPr lang="ru-RU" b="1" i="1" dirty="0"/>
              <a:t>«Кто Я?» </a:t>
            </a:r>
            <a:endParaRPr lang="ru-RU" dirty="0"/>
          </a:p>
          <a:p>
            <a:endParaRPr lang="ru-RU" dirty="0"/>
          </a:p>
          <a:p>
            <a:r>
              <a:rPr lang="ru-RU" dirty="0"/>
              <a:t>Цель: выявление сформированности Я-концепции и </a:t>
            </a:r>
            <a:r>
              <a:rPr lang="ru-RU" dirty="0" err="1"/>
              <a:t>самоотношения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Оцениваемые универсальные учебные действия: действия, направленные на определение своей позиции в отношении социальной роли ученика и школьной действительности; действия, устанавливающие смысл учения.</a:t>
            </a:r>
          </a:p>
          <a:p>
            <a:endParaRPr lang="ru-RU" dirty="0"/>
          </a:p>
          <a:p>
            <a:r>
              <a:rPr lang="ru-RU" dirty="0"/>
              <a:t>Возраст: 9—10 лет. </a:t>
            </a:r>
          </a:p>
          <a:p>
            <a:endParaRPr lang="ru-RU" dirty="0"/>
          </a:p>
          <a:p>
            <a:r>
              <a:rPr lang="ru-RU" dirty="0"/>
              <a:t>Метод оценивания: фронтальный письменный опрос. </a:t>
            </a:r>
          </a:p>
          <a:p>
            <a:endParaRPr lang="ru-RU" dirty="0"/>
          </a:p>
          <a:p>
            <a:r>
              <a:rPr lang="ru-RU" dirty="0" smtClean="0"/>
              <a:t>Описание </a:t>
            </a:r>
            <a:r>
              <a:rPr lang="ru-RU" dirty="0"/>
              <a:t>задания: каждому учащемуся предлагается написать как можно больше ответов на вопрос «Кто Я?».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оценивание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Диагностические работы</a:t>
            </a:r>
          </a:p>
          <a:p>
            <a:r>
              <a:rPr lang="ru-RU" dirty="0" smtClean="0"/>
              <a:t>Интегрированные комплексные работы</a:t>
            </a:r>
          </a:p>
          <a:p>
            <a:r>
              <a:rPr lang="ru-RU" dirty="0" smtClean="0"/>
              <a:t>Творческие работы</a:t>
            </a:r>
          </a:p>
          <a:p>
            <a:r>
              <a:rPr lang="ru-RU" dirty="0" smtClean="0"/>
              <a:t>Проекты </a:t>
            </a:r>
          </a:p>
          <a:p>
            <a:r>
              <a:rPr lang="ru-RU" dirty="0" smtClean="0"/>
              <a:t>Тестирование</a:t>
            </a:r>
          </a:p>
          <a:p>
            <a:r>
              <a:rPr lang="ru-RU" dirty="0" smtClean="0"/>
              <a:t>Контрольные работы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54041"/>
            <a:ext cx="1009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166773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04953"/>
            <a:ext cx="1190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9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31520"/>
            <a:ext cx="8424936" cy="507374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rebuchet MS" pitchFamily="34" charset="0"/>
              </a:rPr>
              <a:t>Цели системы оценивания:</a:t>
            </a:r>
          </a:p>
          <a:p>
            <a:r>
              <a:rPr lang="ru-RU" sz="2800" b="1" dirty="0">
                <a:latin typeface="Trebuchet MS" pitchFamily="34" charset="0"/>
              </a:rPr>
              <a:t>o	обеспечение адекватной обратной связи, встроенной в образовательный процесс;</a:t>
            </a:r>
          </a:p>
          <a:p>
            <a:r>
              <a:rPr lang="ru-RU" sz="2800" b="1" dirty="0">
                <a:latin typeface="Trebuchet MS" pitchFamily="34" charset="0"/>
              </a:rPr>
              <a:t>o	определение степени достижения обучающимися планируемых результатов освоения ООП(личностных, </a:t>
            </a:r>
            <a:r>
              <a:rPr lang="ru-RU" sz="2800" b="1" dirty="0" err="1">
                <a:latin typeface="Trebuchet MS" pitchFamily="34" charset="0"/>
              </a:rPr>
              <a:t>метапредметных</a:t>
            </a:r>
            <a:r>
              <a:rPr lang="ru-RU" sz="2800" b="1" dirty="0">
                <a:latin typeface="Trebuchet MS" pitchFamily="34" charset="0"/>
              </a:rPr>
              <a:t>, предметных);</a:t>
            </a:r>
          </a:p>
          <a:p>
            <a:r>
              <a:rPr lang="ru-RU" sz="2800" b="1" dirty="0">
                <a:latin typeface="Trebuchet MS" pitchFamily="34" charset="0"/>
              </a:rPr>
              <a:t>o	стимулирование учеников, принятие ими активной роли в образовательном процессе.</a:t>
            </a:r>
          </a:p>
          <a:p>
            <a:endParaRPr lang="ru-RU" sz="28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2088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rebuchet MS" pitchFamily="34" charset="0"/>
              </a:rPr>
              <a:t>Федеральный государственный образовательный стандарт содержит чёткие требования к системе оценки достижения планируемых результатов.  В соответствии с ними система оценки </a:t>
            </a:r>
            <a:r>
              <a:rPr lang="ru-RU" sz="2400" b="1" dirty="0" smtClean="0">
                <a:latin typeface="Trebuchet MS" pitchFamily="34" charset="0"/>
              </a:rPr>
              <a:t>должна </a:t>
            </a:r>
            <a:r>
              <a:rPr lang="ru-RU" sz="2400" b="1" dirty="0">
                <a:latin typeface="Trebuchet MS" pitchFamily="34" charset="0"/>
              </a:rPr>
              <a:t>ориентировать на достижение результата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rebuchet MS" pitchFamily="34" charset="0"/>
              </a:rPr>
              <a:t> </a:t>
            </a:r>
            <a:r>
              <a:rPr lang="ru-RU" sz="2400" b="1" dirty="0">
                <a:latin typeface="Trebuchet MS" pitchFamily="34" charset="0"/>
              </a:rPr>
              <a:t>духовно-нравственного развития и воспитания (личностные результаты),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b="1" dirty="0"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rebuchet MS" pitchFamily="34" charset="0"/>
              </a:rPr>
              <a:t> </a:t>
            </a:r>
            <a:r>
              <a:rPr lang="ru-RU" sz="2400" b="1" dirty="0">
                <a:latin typeface="Trebuchet MS" pitchFamily="34" charset="0"/>
              </a:rPr>
              <a:t>формирования универсальных учебных действий (</a:t>
            </a:r>
            <a:r>
              <a:rPr lang="ru-RU" sz="2400" b="1" dirty="0" err="1">
                <a:latin typeface="Trebuchet MS" pitchFamily="34" charset="0"/>
              </a:rPr>
              <a:t>метапредметные</a:t>
            </a:r>
            <a:r>
              <a:rPr lang="ru-RU" sz="2400" b="1" dirty="0">
                <a:latin typeface="Trebuchet MS" pitchFamily="34" charset="0"/>
              </a:rPr>
              <a:t> результаты),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rebuchet MS" pitchFamily="34" charset="0"/>
              </a:rPr>
              <a:t> </a:t>
            </a:r>
            <a:r>
              <a:rPr lang="ru-RU" sz="2400" b="1" dirty="0">
                <a:latin typeface="Trebuchet MS" pitchFamily="34" charset="0"/>
              </a:rPr>
              <a:t>освоения содержания учебных предметов (предметные результаты);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b="1" dirty="0"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rebuchet MS" pitchFamily="34" charset="0"/>
              </a:rPr>
              <a:t> </a:t>
            </a:r>
            <a:r>
              <a:rPr lang="ru-RU" sz="2400" b="1" dirty="0">
                <a:latin typeface="Trebuchet MS" pitchFamily="34" charset="0"/>
              </a:rPr>
              <a:t>обеспечивать комплексный подход к оценке всех перечисленных результатов образования (предметных, </a:t>
            </a:r>
            <a:r>
              <a:rPr lang="ru-RU" sz="2400" b="1" dirty="0" err="1">
                <a:latin typeface="Trebuchet MS" pitchFamily="34" charset="0"/>
              </a:rPr>
              <a:t>метапредметных</a:t>
            </a:r>
            <a:r>
              <a:rPr lang="ru-RU" sz="2400" b="1" dirty="0">
                <a:latin typeface="Trebuchet MS" pitchFamily="34" charset="0"/>
              </a:rPr>
              <a:t> и личностных);</a:t>
            </a:r>
          </a:p>
          <a:p>
            <a:endParaRPr lang="ru-RU" sz="2400" b="1" dirty="0">
              <a:latin typeface="Trebuchet MS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В соответствии с концепцией образовательных стандартов второго поколения результаты образования включают: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14285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2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i="1" dirty="0"/>
              <a:t>Личностные </a:t>
            </a:r>
            <a:r>
              <a:rPr lang="ru-RU" dirty="0"/>
              <a:t> результаты рассматриваются как достижения учащихся в их личностном развитии. Основное содержание оценки личностных результатов в начальной школе строится вокруг оценки:</a:t>
            </a:r>
            <a:endParaRPr lang="ru-RU" dirty="0" smtClean="0"/>
          </a:p>
          <a:p>
            <a:r>
              <a:rPr lang="ru-RU" dirty="0"/>
              <a:t>сформированности внутренней позиции школьника,  эмоционально-положительное отношение ученика к школе, сформированности самооценки, включая осознание своих возможностей в учении, способности адекватно судить о причинах своего успеха/неуспеха в учении; умение видеть свои достоинства и недостатки, уважать себя и верить в </a:t>
            </a:r>
            <a:r>
              <a:rPr lang="ru-RU" dirty="0" smtClean="0"/>
              <a:t>успех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9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Основной объект оценки </a:t>
            </a:r>
            <a:r>
              <a:rPr lang="ru-RU" b="1" i="1" dirty="0" err="1"/>
              <a:t>метапредметных</a:t>
            </a:r>
            <a:r>
              <a:rPr lang="ru-RU" b="1" i="1" dirty="0"/>
              <a:t> </a:t>
            </a:r>
            <a:r>
              <a:rPr lang="ru-RU" dirty="0" smtClean="0"/>
              <a:t>результатов– </a:t>
            </a:r>
          </a:p>
          <a:p>
            <a:pPr marL="0" indent="0">
              <a:buNone/>
            </a:pPr>
            <a:r>
              <a:rPr lang="ru-RU" dirty="0" smtClean="0"/>
              <a:t>Это</a:t>
            </a:r>
          </a:p>
          <a:p>
            <a:r>
              <a:rPr lang="ru-RU" dirty="0" smtClean="0"/>
              <a:t>способность </a:t>
            </a:r>
            <a:r>
              <a:rPr lang="ru-RU" dirty="0"/>
              <a:t>принимать и сохранять учебную цель и задачи; самостоятельно преобразовывать практическую задачу в познавательную, умение планировать собственную деятельность в соответствии с поставленной задачей и условиями ее реализации и искать средства ее осуществления; умение контролировать и оценивать свои действия, вносить коррективы в их выполнение на основе оценки и учета характера ошибок, проявлять инициативу и самостоятельность в обучении;</a:t>
            </a:r>
          </a:p>
          <a:p>
            <a:endParaRPr lang="ru-RU" dirty="0"/>
          </a:p>
          <a:p>
            <a:r>
              <a:rPr lang="ru-RU" dirty="0"/>
              <a:t>      – </a:t>
            </a:r>
            <a:r>
              <a:rPr lang="ru-RU" dirty="0" smtClean="0"/>
              <a:t>умение </a:t>
            </a:r>
            <a:r>
              <a:rPr lang="ru-RU" dirty="0"/>
              <a:t>осуществлять информационный поиск, сбор и выделение существенной информации из различных информационных источников;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      – </a:t>
            </a:r>
            <a:r>
              <a:rPr lang="ru-RU" dirty="0" smtClean="0"/>
              <a:t>умение </a:t>
            </a:r>
            <a:r>
              <a:rPr lang="ru-RU" dirty="0"/>
              <a:t>сотрудничать с учителем и сверстниками при решении учебных проблем, принимать на себя ответственность за результаты своих действий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Основное содержание оценки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в начальной школе строится вокруг умения </a:t>
            </a:r>
            <a:r>
              <a:rPr lang="ru-RU" dirty="0" smtClean="0"/>
              <a:t>учиться.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9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r>
              <a:rPr lang="ru-RU" dirty="0"/>
              <a:t> Оценка </a:t>
            </a:r>
            <a:r>
              <a:rPr lang="ru-RU" b="1" i="1" dirty="0"/>
              <a:t>предметных </a:t>
            </a:r>
            <a:r>
              <a:rPr lang="ru-RU" dirty="0"/>
              <a:t>результатов -это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оценка планируемых результатов по отдельным предметам.</a:t>
            </a:r>
          </a:p>
          <a:p>
            <a:endParaRPr lang="ru-RU" dirty="0"/>
          </a:p>
          <a:p>
            <a:r>
              <a:rPr lang="ru-RU" dirty="0"/>
              <a:t>          Достижение этих результатов обеспечивается за счет основных компонентов образовательного процесса — учебных предметов, представленных в инвариантной части базисного учебного плана.</a:t>
            </a:r>
          </a:p>
        </p:txBody>
      </p:sp>
    </p:spTree>
    <p:extLst>
      <p:ext uri="{BB962C8B-B14F-4D97-AF65-F5344CB8AC3E}">
        <p14:creationId xmlns:p14="http://schemas.microsoft.com/office/powerpoint/2010/main" val="3207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Структура внутришкольной  </a:t>
            </a:r>
            <a:r>
              <a:rPr lang="ru-RU" sz="3600" dirty="0"/>
              <a:t>системы оценки достижения планируемых результатов освоения ООП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083061"/>
              </p:ext>
            </p:extLst>
          </p:nvPr>
        </p:nvGraphicFramePr>
        <p:xfrm>
          <a:off x="395536" y="1935163"/>
          <a:ext cx="8064896" cy="4389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378"/>
                <a:gridCol w="1909174"/>
                <a:gridCol w="2099672"/>
                <a:gridCol w="2099672"/>
              </a:tblGrid>
              <a:tr h="157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оценивание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текущее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промежуточное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итоговое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</a:tr>
              <a:tr h="20258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Личностные планируемые результаты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5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инструментарий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самооценка,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самоанализ,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цветовые шкалы, дерево Творчества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методика «Беседа о школе», «Кто я?»,  «Дерево желаний»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методика «Успеха/не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успеха», опросник  мотивации, лестница успешности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</a:tr>
              <a:tr h="20258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Метапредметные планируемые результаты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0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измерительные шкалы, оценочные листы, самооценка, самоанализ, маршрутные листы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диагностические работы, интегрированные комплексные работы,  методика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«Незавершенная сказка»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диагностические работы, интегрированные комплексные работы, Кимы, творческие работы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</a:tr>
              <a:tr h="20258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Предметные планируемые результаты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8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самостоятельные, контрольные работы, тестирование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контрольные работы, проверочные работы, диагностические работы, диктанты, тестирование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контрольные работы, проверочные работы, диагностические работы, диктанты, тестирование, </a:t>
                      </a:r>
                      <a:r>
                        <a:rPr lang="ru-RU" sz="1200" b="1" dirty="0" err="1">
                          <a:effectLst/>
                        </a:rPr>
                        <a:t>КИМы</a:t>
                      </a:r>
                      <a:r>
                        <a:rPr lang="ru-RU" sz="1200" b="1" dirty="0">
                          <a:effectLst/>
                        </a:rPr>
                        <a:t>(внешний контроль)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7" marR="506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1279</Words>
  <Application>Microsoft Office PowerPoint</Application>
  <PresentationFormat>Экран (4:3)</PresentationFormat>
  <Paragraphs>138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Система оценки качества знаний</vt:lpstr>
      <vt:lpstr>Презентация PowerPoint</vt:lpstr>
      <vt:lpstr>Презентация PowerPoint</vt:lpstr>
      <vt:lpstr>Презентация PowerPoint</vt:lpstr>
      <vt:lpstr>В соответствии с концепцией образовательных стандартов второго поколения результаты образования включают:  </vt:lpstr>
      <vt:lpstr>Презентация PowerPoint</vt:lpstr>
      <vt:lpstr>Презентация PowerPoint</vt:lpstr>
      <vt:lpstr>Презентация PowerPoint</vt:lpstr>
      <vt:lpstr>Структура внутришкольной  системы оценки достижения планируемых результатов освоения ООП</vt:lpstr>
      <vt:lpstr>Текущее оценивание: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Промежуточное оценивание:</vt:lpstr>
      <vt:lpstr>Презентация PowerPoint</vt:lpstr>
      <vt:lpstr>Презентация PowerPoint</vt:lpstr>
      <vt:lpstr>Итоговое оценивание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оценки качества знаний</dc:title>
  <dc:creator>User</dc:creator>
  <cp:lastModifiedBy>User</cp:lastModifiedBy>
  <cp:revision>19</cp:revision>
  <dcterms:created xsi:type="dcterms:W3CDTF">2013-03-15T11:15:16Z</dcterms:created>
  <dcterms:modified xsi:type="dcterms:W3CDTF">2013-03-17T15:57:26Z</dcterms:modified>
</cp:coreProperties>
</file>