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33"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06" r:id="rId17"/>
    <p:sldId id="307" r:id="rId18"/>
    <p:sldId id="308" r:id="rId19"/>
    <p:sldId id="363" r:id="rId20"/>
    <p:sldId id="362" r:id="rId21"/>
    <p:sldId id="359" r:id="rId22"/>
    <p:sldId id="365" r:id="rId23"/>
    <p:sldId id="319" r:id="rId24"/>
    <p:sldId id="366" r:id="rId25"/>
    <p:sldId id="347" r:id="rId26"/>
    <p:sldId id="330" r:id="rId27"/>
    <p:sldId id="348" r:id="rId28"/>
    <p:sldId id="320" r:id="rId29"/>
    <p:sldId id="349" r:id="rId30"/>
    <p:sldId id="350" r:id="rId31"/>
    <p:sldId id="368" r:id="rId32"/>
    <p:sldId id="355" r:id="rId33"/>
    <p:sldId id="367" r:id="rId34"/>
    <p:sldId id="331" r:id="rId35"/>
    <p:sldId id="356" r:id="rId36"/>
    <p:sldId id="370" r:id="rId37"/>
    <p:sldId id="357" r:id="rId38"/>
    <p:sldId id="358" r:id="rId39"/>
    <p:sldId id="322" r:id="rId40"/>
    <p:sldId id="314" r:id="rId41"/>
    <p:sldId id="324" r:id="rId42"/>
    <p:sldId id="326" r:id="rId43"/>
    <p:sldId id="301" r:id="rId44"/>
    <p:sldId id="325" r:id="rId45"/>
    <p:sldId id="302" r:id="rId46"/>
    <p:sldId id="327" r:id="rId47"/>
    <p:sldId id="332" r:id="rId48"/>
    <p:sldId id="352" r:id="rId49"/>
    <p:sldId id="328" r:id="rId50"/>
    <p:sldId id="329" r:id="rId51"/>
    <p:sldId id="371" r:id="rId52"/>
    <p:sldId id="353" r:id="rId53"/>
    <p:sldId id="354" r:id="rId54"/>
    <p:sldId id="369" r:id="rId55"/>
    <p:sldId id="318"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76"/>
    <a:srgbClr val="005696"/>
    <a:srgbClr val="0053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86C92A-A8DF-4DB0-B659-96A30D27AB3C}" type="datetimeFigureOut">
              <a:rPr lang="ru-RU" smtClean="0"/>
              <a:pPr/>
              <a:t>30.01.2012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476786-4AD3-4325-8AA2-4EF3762B2D7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6C92A-A8DF-4DB0-B659-96A30D27AB3C}" type="datetimeFigureOut">
              <a:rPr lang="ru-RU" smtClean="0"/>
              <a:pPr/>
              <a:t>30.01.2012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76786-4AD3-4325-8AA2-4EF3762B2D7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Documents%20and%20Settings\All%20Users\&#1044;&#1086;&#1082;&#1091;&#1084;&#1077;&#1085;&#1090;&#1099;\&#1052;&#1086;&#1103;%20&#1084;&#1091;&#1079;&#1099;&#1082;&#1072;\&#1054;&#1073;&#1088;&#1072;&#1079;&#1094;&#1099;%20&#1084;&#1091;&#1079;&#1099;&#1082;&#1080;\&#1058;&#1067;%20&#1057;&#1051;&#1067;&#1064;&#1048;&#1064;&#1068;,%20&#1052;&#1054;&#1056;&#1045;.mp3"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Documents%20and%20Settings\All%20Users\&#1044;&#1086;&#1082;&#1091;&#1084;&#1077;&#1085;&#1090;&#1099;\&#1052;&#1086;&#1103;%20&#1084;&#1091;&#1079;&#1099;&#1082;&#1072;\&#1054;&#1073;&#1088;&#1072;&#1079;&#1094;&#1099;%20&#1084;&#1091;&#1079;&#1099;&#1082;&#1080;\&#1082;&#1086;&#1089;&#1084;&#1080;&#1095;%20&#1086;&#1087;&#1077;&#1088;&#1072;%20&#1095;%203.mp3" TargetMode="Externa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r>
            <a:br>
              <a:rPr lang="ru-RU" dirty="0" smtClean="0"/>
            </a:br>
            <a:endParaRPr lang="ru-RU" dirty="0" smtClean="0"/>
          </a:p>
        </p:txBody>
      </p:sp>
      <p:sp>
        <p:nvSpPr>
          <p:cNvPr id="7" name="Прямоугольник 6"/>
          <p:cNvSpPr/>
          <p:nvPr/>
        </p:nvSpPr>
        <p:spPr>
          <a:xfrm>
            <a:off x="785786" y="1500174"/>
            <a:ext cx="7572428" cy="2246769"/>
          </a:xfrm>
          <a:prstGeom prst="rect">
            <a:avLst/>
          </a:prstGeom>
        </p:spPr>
        <p:txBody>
          <a:bodyPr wrap="square">
            <a:spAutoFit/>
          </a:bodyPr>
          <a:lstStyle/>
          <a:p>
            <a:pPr algn="ctr"/>
            <a:r>
              <a:rPr lang="ru-RU" sz="28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МБОУ «НОШ № 19»</a:t>
            </a:r>
          </a:p>
          <a:p>
            <a:pPr algn="ctr"/>
            <a:r>
              <a:rPr lang="ru-RU" sz="28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2 «Б»класс</a:t>
            </a:r>
          </a:p>
          <a:p>
            <a:pPr algn="ctr"/>
            <a:endParaRPr lang="ru-RU" sz="28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endParaRPr>
          </a:p>
          <a:p>
            <a:pPr algn="ctr"/>
            <a:r>
              <a:rPr lang="ru-RU" sz="28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Учитель:  Савинова Е. Ю.</a:t>
            </a:r>
          </a:p>
          <a:p>
            <a:pPr algn="ctr"/>
            <a:r>
              <a:rPr lang="ru-RU" sz="28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Педагог ДОД: </a:t>
            </a:r>
            <a:r>
              <a:rPr lang="ru-RU" sz="2800" cap="all" dirty="0" err="1"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Овчинникова</a:t>
            </a:r>
            <a:r>
              <a:rPr lang="ru-RU" sz="28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 А.В.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noAutofit/>
          </a:bodyPr>
          <a:lstStyle/>
          <a:p>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Регулятивные:</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Учиться совместно с учителем обнаруживать и формулировать учебную проблему.</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Учиться планировать учебную деятельность на уроке.</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Высказывать свою версию, пытаться предлагать способ её проверки.</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Работая по предложенному плану, использовать необходимые средства (учебник, простейшие приборы и инструменты).</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endParaRPr lang="ru-RU"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noAutofit/>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Познавательные:</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Ориентироваться в своей системе знаний: понимать, что нужна дополнительная информация (знания) для решения учебной задачи.</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Делать предварительный отбор источников информации для решения учебной задачи.</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Добывать новые знания: находить необходимую информацию как в учебнике, так и в предложенных учителем словарях и энциклопедиях.</a:t>
            </a:r>
            <a:br>
              <a:rPr lang="ru-RU" sz="3200" dirty="0" smtClean="0">
                <a:latin typeface="Times New Roman" pitchFamily="18" charset="0"/>
                <a:cs typeface="Times New Roman" pitchFamily="18" charset="0"/>
              </a:rPr>
            </a:br>
            <a:endParaRPr lang="ru-RU"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noAutofit/>
          </a:bodyPr>
          <a:lstStyle/>
          <a:p>
            <a:r>
              <a:rPr lang="ru-RU" sz="3200" dirty="0" smtClean="0">
                <a:latin typeface="Times New Roman" pitchFamily="18" charset="0"/>
                <a:cs typeface="Times New Roman" pitchFamily="18" charset="0"/>
              </a:rPr>
              <a:t>Добывать новые знания: извлекать информацию, представленную в разных формах (текст, таблица, схема, иллюстрация и др.).</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Перерабатывать полученную информацию: наблюдать и делать самостоятельные выводы.</a:t>
            </a:r>
            <a:br>
              <a:rPr lang="ru-RU" sz="3200" dirty="0" smtClean="0">
                <a:latin typeface="Times New Roman" pitchFamily="18" charset="0"/>
                <a:cs typeface="Times New Roman" pitchFamily="18" charset="0"/>
              </a:rPr>
            </a:br>
            <a:endParaRPr lang="ru-RU"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normAutofit fontScale="90000"/>
          </a:bodyPr>
          <a:lstStyle/>
          <a:p>
            <a:r>
              <a:rPr lang="ru-RU" dirty="0" smtClean="0"/>
              <a:t/>
            </a:r>
            <a:br>
              <a:rPr lang="ru-RU" dirty="0" smtClean="0"/>
            </a:br>
            <a:r>
              <a:rPr lang="ru-RU" dirty="0" smtClean="0"/>
              <a:t/>
            </a:r>
            <a:br>
              <a:rPr lang="ru-RU" dirty="0" smtClean="0"/>
            </a:br>
            <a:r>
              <a:rPr lang="ru-RU" b="1" dirty="0" smtClean="0">
                <a:latin typeface="Times New Roman" pitchFamily="18" charset="0"/>
                <a:cs typeface="Times New Roman" pitchFamily="18" charset="0"/>
              </a:rPr>
              <a:t>Коммуникативные:</a:t>
            </a:r>
            <a:r>
              <a:rPr lang="ru-RU" dirty="0" smtClean="0"/>
              <a:t/>
            </a:r>
            <a:br>
              <a:rPr lang="ru-RU" dirty="0" smtClean="0"/>
            </a:br>
            <a:r>
              <a:rPr lang="ru-RU" sz="4000" dirty="0" smtClean="0">
                <a:latin typeface="Times New Roman" pitchFamily="18" charset="0"/>
                <a:cs typeface="Times New Roman" pitchFamily="18" charset="0"/>
              </a:rPr>
              <a:t>Донести свою позицию до других: оформлять свою мысль в устной и письменной речи.</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Слушать и понимать речь других.</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Выразительно читать и пересказывать текст.</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Вступать в беседу на уроке и в жизни.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smtClean="0"/>
              <a:t/>
            </a:r>
            <a:br>
              <a:rPr lang="ru-RU" dirty="0" smtClean="0"/>
            </a:br>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normAutofit/>
          </a:bodyPr>
          <a:lstStyle/>
          <a:p>
            <a:r>
              <a:rPr lang="ru-RU" sz="3600" b="1" dirty="0" smtClean="0">
                <a:latin typeface="Times New Roman" pitchFamily="18" charset="0"/>
                <a:cs typeface="Times New Roman" pitchFamily="18" charset="0"/>
              </a:rPr>
              <a:t>Личностные результаты</a:t>
            </a:r>
            <a:br>
              <a:rPr lang="ru-RU" sz="3600" b="1" dirty="0" smtClean="0">
                <a:latin typeface="Times New Roman" pitchFamily="18" charset="0"/>
                <a:cs typeface="Times New Roman" pitchFamily="18" charset="0"/>
              </a:rPr>
            </a:br>
            <a:endParaRPr lang="ru-RU" sz="3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r>
              <a:rPr lang="ru-RU" b="1" dirty="0" smtClean="0"/>
              <a:t/>
            </a:r>
            <a:br>
              <a:rPr lang="ru-RU" b="1" dirty="0" smtClean="0"/>
            </a:br>
            <a:endParaRPr lang="ru-RU" b="1" dirty="0" smtClean="0"/>
          </a:p>
        </p:txBody>
      </p:sp>
      <p:sp>
        <p:nvSpPr>
          <p:cNvPr id="36865" name="Rectangle 1"/>
          <p:cNvSpPr>
            <a:spLocks noChangeArrowheads="1"/>
          </p:cNvSpPr>
          <p:nvPr/>
        </p:nvSpPr>
        <p:spPr bwMode="auto">
          <a:xfrm>
            <a:off x="285720" y="1000108"/>
            <a:ext cx="7436010"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предложенных ситуациях, опираясь на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общие для всех простые правила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поведения, делать выбор, какой поступок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совершить.</a:t>
            </a:r>
            <a:endParaRPr kumimoji="0" lang="ru-RU"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9" name="Прямоугольник 8"/>
          <p:cNvSpPr/>
          <p:nvPr/>
        </p:nvSpPr>
        <p:spPr>
          <a:xfrm>
            <a:off x="357158" y="1000108"/>
            <a:ext cx="8286776" cy="4031873"/>
          </a:xfrm>
          <a:prstGeom prst="rect">
            <a:avLst/>
          </a:prstGeom>
        </p:spPr>
        <p:txBody>
          <a:bodyPr wrap="square">
            <a:spAutoFit/>
          </a:bodyPr>
          <a:lstStyle/>
          <a:p>
            <a:r>
              <a:rPr lang="ru-RU" sz="3200" dirty="0" smtClean="0">
                <a:latin typeface="Times New Roman" pitchFamily="18" charset="0"/>
                <a:cs typeface="Times New Roman" pitchFamily="18" charset="0"/>
              </a:rPr>
              <a:t>Актуальность исследования : недостаточное освещение данного вопроса в начальной школе. </a:t>
            </a:r>
          </a:p>
          <a:p>
            <a:r>
              <a:rPr lang="ru-RU" sz="3200" dirty="0" smtClean="0">
                <a:latin typeface="Times New Roman" pitchFamily="18" charset="0"/>
                <a:cs typeface="Times New Roman" pitchFamily="18" charset="0"/>
              </a:rPr>
              <a:t>Необходимость работы :</a:t>
            </a:r>
          </a:p>
          <a:p>
            <a:r>
              <a:rPr lang="ru-RU" sz="3200" dirty="0" smtClean="0">
                <a:latin typeface="Times New Roman" pitchFamily="18" charset="0"/>
                <a:cs typeface="Times New Roman" pitchFamily="18" charset="0"/>
              </a:rPr>
              <a:t> углубленное изучение созвездий, названия которых связано с животными и использование данной информации на уроках и внеурочной деятельности.</a:t>
            </a:r>
            <a:endParaRPr lang="ru-RU"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5" name="Прямоугольник 4"/>
          <p:cNvSpPr/>
          <p:nvPr/>
        </p:nvSpPr>
        <p:spPr>
          <a:xfrm>
            <a:off x="214282" y="302359"/>
            <a:ext cx="8929718" cy="6093976"/>
          </a:xfrm>
          <a:prstGeom prst="rect">
            <a:avLst/>
          </a:prstGeom>
        </p:spPr>
        <p:txBody>
          <a:bodyPr wrap="square">
            <a:spAutoFit/>
          </a:bodyPr>
          <a:lstStyle/>
          <a:p>
            <a:pPr>
              <a:buNone/>
            </a:pPr>
            <a:r>
              <a:rPr lang="ru-RU" sz="3000" dirty="0" smtClean="0">
                <a:latin typeface="Times New Roman" pitchFamily="18" charset="0"/>
                <a:cs typeface="Times New Roman" pitchFamily="18" charset="0"/>
              </a:rPr>
              <a:t>Цель исследовательской работы:  выяснение кол-ва созвездий, названных в честь животных, почему они получили такие названия, как отыскать их на небе.</a:t>
            </a:r>
          </a:p>
          <a:p>
            <a:pPr>
              <a:buNone/>
            </a:pPr>
            <a:r>
              <a:rPr lang="ru-RU" sz="3000" dirty="0" smtClean="0">
                <a:latin typeface="Times New Roman" pitchFamily="18" charset="0"/>
                <a:cs typeface="Times New Roman" pitchFamily="18" charset="0"/>
              </a:rPr>
              <a:t>Задачи:</a:t>
            </a:r>
          </a:p>
          <a:p>
            <a:pPr>
              <a:buNone/>
            </a:pPr>
            <a:r>
              <a:rPr lang="ru-RU" sz="3000" dirty="0" smtClean="0">
                <a:latin typeface="Times New Roman" pitchFamily="18" charset="0"/>
                <a:cs typeface="Times New Roman" pitchFamily="18" charset="0"/>
              </a:rPr>
              <a:t>1. Узнать, сколько созвездий носят названия животных.</a:t>
            </a:r>
          </a:p>
          <a:p>
            <a:pPr>
              <a:buNone/>
            </a:pPr>
            <a:r>
              <a:rPr lang="ru-RU" sz="3000" dirty="0" smtClean="0">
                <a:latin typeface="Times New Roman" pitchFamily="18" charset="0"/>
                <a:cs typeface="Times New Roman" pitchFamily="18" charset="0"/>
              </a:rPr>
              <a:t>2. Узнать, почему эти созвездия получили свои названия.</a:t>
            </a:r>
          </a:p>
          <a:p>
            <a:pPr>
              <a:buNone/>
            </a:pPr>
            <a:r>
              <a:rPr lang="ru-RU" sz="3000" dirty="0" smtClean="0">
                <a:latin typeface="Times New Roman" pitchFamily="18" charset="0"/>
                <a:cs typeface="Times New Roman" pitchFamily="18" charset="0"/>
              </a:rPr>
              <a:t>3. Изучить расположение звезд в созвездиях в процессе просматривания изображений.</a:t>
            </a:r>
          </a:p>
          <a:p>
            <a:pPr>
              <a:buNone/>
            </a:pPr>
            <a:r>
              <a:rPr lang="ru-RU" sz="3000" dirty="0" smtClean="0">
                <a:latin typeface="Times New Roman" pitchFamily="18" charset="0"/>
                <a:cs typeface="Times New Roman" pitchFamily="18" charset="0"/>
              </a:rPr>
              <a:t>4. Узнать, как найти то или иное созвездие в небе.</a:t>
            </a:r>
          </a:p>
          <a:p>
            <a:pPr>
              <a:buNone/>
            </a:pPr>
            <a:r>
              <a:rPr lang="ru-RU" sz="3000" dirty="0" smtClean="0">
                <a:latin typeface="Times New Roman" pitchFamily="18" charset="0"/>
                <a:cs typeface="Times New Roman" pitchFamily="18" charset="0"/>
              </a:rPr>
              <a:t>5. Помочь одноклассникам углубить знания о созвездиях.</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6" name="Прямоугольник 5"/>
          <p:cNvSpPr/>
          <p:nvPr/>
        </p:nvSpPr>
        <p:spPr>
          <a:xfrm>
            <a:off x="571472" y="363915"/>
            <a:ext cx="8001056" cy="6494085"/>
          </a:xfrm>
          <a:prstGeom prst="rect">
            <a:avLst/>
          </a:prstGeom>
        </p:spPr>
        <p:txBody>
          <a:bodyPr wrap="square">
            <a:spAutoFit/>
          </a:bodyPr>
          <a:lstStyle/>
          <a:p>
            <a:pPr>
              <a:buNone/>
            </a:pP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План деятельности :</a:t>
            </a:r>
          </a:p>
          <a:p>
            <a:pPr>
              <a:buNone/>
            </a:pPr>
            <a:r>
              <a:rPr lang="ru-RU" sz="3200" dirty="0" smtClean="0">
                <a:latin typeface="Times New Roman" pitchFamily="18" charset="0"/>
                <a:cs typeface="Times New Roman" pitchFamily="18" charset="0"/>
              </a:rPr>
              <a:t>1.Проведение анкетирования среди одноклассников по теме:«Созвездия, носящие названия животных».</a:t>
            </a:r>
          </a:p>
          <a:p>
            <a:pPr>
              <a:buNone/>
            </a:pPr>
            <a:r>
              <a:rPr lang="ru-RU" sz="3200" dirty="0" smtClean="0">
                <a:latin typeface="Times New Roman" pitchFamily="18" charset="0"/>
                <a:cs typeface="Times New Roman" pitchFamily="18" charset="0"/>
              </a:rPr>
              <a:t>2.Сбор информации о созвездиях из разных источников (Интернет, научная  литература и др.).</a:t>
            </a:r>
          </a:p>
          <a:p>
            <a:pPr>
              <a:buNone/>
            </a:pPr>
            <a:r>
              <a:rPr lang="ru-RU" sz="3200" dirty="0" smtClean="0">
                <a:latin typeface="Times New Roman" pitchFamily="18" charset="0"/>
                <a:cs typeface="Times New Roman" pitchFamily="18" charset="0"/>
              </a:rPr>
              <a:t>3. Проведение практической работы по нахождению созвездий в небе , на карте.</a:t>
            </a:r>
          </a:p>
          <a:p>
            <a:pPr>
              <a:buNone/>
            </a:pPr>
            <a:r>
              <a:rPr lang="ru-RU" sz="3200" dirty="0" smtClean="0">
                <a:latin typeface="Times New Roman" pitchFamily="18" charset="0"/>
                <a:cs typeface="Times New Roman" pitchFamily="18" charset="0"/>
              </a:rPr>
              <a:t>4. Формулировка выводов по исследуемой работе.</a:t>
            </a:r>
          </a:p>
          <a:p>
            <a:pPr>
              <a:buNone/>
            </a:pPr>
            <a:r>
              <a:rPr lang="ru-RU" sz="3200" dirty="0" smtClean="0">
                <a:latin typeface="Times New Roman" pitchFamily="18" charset="0"/>
                <a:cs typeface="Times New Roman" pitchFamily="18" charset="0"/>
              </a:rPr>
              <a:t>5. Представление результатов работы на уроке.</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descr="C:\Documents and Settings\Владелец\Рабочий стол\СОЗВЕЗДИЯ\звезды.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3073" name="Rectangle 1"/>
          <p:cNvSpPr>
            <a:spLocks noChangeArrowheads="1"/>
          </p:cNvSpPr>
          <p:nvPr/>
        </p:nvSpPr>
        <p:spPr bwMode="auto">
          <a:xfrm>
            <a:off x="357158" y="1071546"/>
            <a:ext cx="6792116"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 </a:t>
            </a: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Учебно-исследовательская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деятельность в начальной школе.</a:t>
            </a:r>
            <a:endParaRPr kumimoji="0" lang="ru-RU" sz="32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Презентация детского коллективного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творческого образовательного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продукта «Созвездие»</a:t>
            </a:r>
            <a:endParaRPr kumimoji="0" lang="ru-RU" sz="32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357158" y="571480"/>
            <a:ext cx="8172450" cy="2928937"/>
          </a:xfrm>
        </p:spPr>
        <p:txBody>
          <a:bodyPr>
            <a:normAutofit fontScale="90000"/>
          </a:bodyPr>
          <a:lstStyle/>
          <a:p>
            <a:pPr lvl="0" algn="l" fontAlgn="base">
              <a:spcAft>
                <a:spcPct val="0"/>
              </a:spcAft>
            </a:pP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sz="3600" dirty="0" smtClean="0">
                <a:latin typeface="Arial" pitchFamily="34" charset="0"/>
              </a:rPr>
              <a:t/>
            </a:r>
            <a:br>
              <a:rPr lang="ru-RU" sz="3600" dirty="0" smtClean="0">
                <a:latin typeface="Arial" pitchFamily="34" charset="0"/>
              </a:rPr>
            </a:br>
            <a:r>
              <a:rPr lang="ru-RU" sz="5400" dirty="0" smtClean="0">
                <a:latin typeface="Arial" pitchFamily="34" charset="0"/>
              </a:rPr>
              <a:t/>
            </a:r>
            <a:br>
              <a:rPr lang="ru-RU" sz="5400" dirty="0" smtClean="0">
                <a:latin typeface="Arial" pitchFamily="34" charset="0"/>
              </a:rPr>
            </a:br>
            <a:r>
              <a:rPr lang="ru-RU" dirty="0" smtClean="0"/>
              <a:t> </a:t>
            </a:r>
          </a:p>
        </p:txBody>
      </p:sp>
      <p:sp>
        <p:nvSpPr>
          <p:cNvPr id="11" name="Прямоугольник 10"/>
          <p:cNvSpPr/>
          <p:nvPr/>
        </p:nvSpPr>
        <p:spPr>
          <a:xfrm>
            <a:off x="357158" y="5286388"/>
            <a:ext cx="6429420" cy="584775"/>
          </a:xfrm>
          <a:prstGeom prst="rect">
            <a:avLst/>
          </a:prstGeom>
        </p:spPr>
        <p:txBody>
          <a:bodyPr wrap="square">
            <a:spAutoFit/>
          </a:bodyPr>
          <a:lstStyle/>
          <a:p>
            <a:r>
              <a:rPr lang="ru-RU" sz="3200" dirty="0" smtClean="0"/>
              <a:t> </a:t>
            </a:r>
            <a:endParaRPr lang="ru-RU" sz="3200" dirty="0"/>
          </a:p>
        </p:txBody>
      </p:sp>
      <p:pic>
        <p:nvPicPr>
          <p:cNvPr id="1026" name="Picture 2" descr="C:\Documents and Settings\Владелец\Рабочий стол\DSC01622.JPG"/>
          <p:cNvPicPr>
            <a:picLocks noChangeAspect="1" noChangeArrowheads="1"/>
          </p:cNvPicPr>
          <p:nvPr/>
        </p:nvPicPr>
        <p:blipFill>
          <a:blip r:embed="rId3" cstate="print"/>
          <a:srcRect/>
          <a:stretch>
            <a:fillRect/>
          </a:stretch>
        </p:blipFill>
        <p:spPr bwMode="auto">
          <a:xfrm>
            <a:off x="357158" y="357166"/>
            <a:ext cx="4381531" cy="3286148"/>
          </a:xfrm>
          <a:prstGeom prst="rect">
            <a:avLst/>
          </a:prstGeom>
          <a:noFill/>
        </p:spPr>
      </p:pic>
      <p:pic>
        <p:nvPicPr>
          <p:cNvPr id="1027" name="Picture 3" descr="C:\Documents and Settings\Владелец\Рабочий стол\DSC01624.JPG"/>
          <p:cNvPicPr>
            <a:picLocks noChangeAspect="1" noChangeArrowheads="1"/>
          </p:cNvPicPr>
          <p:nvPr/>
        </p:nvPicPr>
        <p:blipFill>
          <a:blip r:embed="rId4" cstate="print"/>
          <a:srcRect/>
          <a:stretch>
            <a:fillRect/>
          </a:stretch>
        </p:blipFill>
        <p:spPr bwMode="auto">
          <a:xfrm>
            <a:off x="4643438" y="3857628"/>
            <a:ext cx="4190885" cy="2428892"/>
          </a:xfrm>
          <a:prstGeom prst="rect">
            <a:avLst/>
          </a:prstGeom>
          <a:noFill/>
        </p:spPr>
      </p:pic>
      <p:pic>
        <p:nvPicPr>
          <p:cNvPr id="1028" name="Picture 4" descr="C:\Documents and Settings\Владелец\Рабочий стол\DSC01623.JPG"/>
          <p:cNvPicPr>
            <a:picLocks noChangeAspect="1" noChangeArrowheads="1"/>
          </p:cNvPicPr>
          <p:nvPr/>
        </p:nvPicPr>
        <p:blipFill>
          <a:blip r:embed="rId5" cstate="print"/>
          <a:srcRect/>
          <a:stretch>
            <a:fillRect/>
          </a:stretch>
        </p:blipFill>
        <p:spPr bwMode="auto">
          <a:xfrm>
            <a:off x="357158" y="3857628"/>
            <a:ext cx="3929090" cy="2518106"/>
          </a:xfrm>
          <a:prstGeom prst="rect">
            <a:avLst/>
          </a:prstGeom>
          <a:noFill/>
        </p:spPr>
      </p:pic>
      <p:sp>
        <p:nvSpPr>
          <p:cNvPr id="14" name="TextBox 13"/>
          <p:cNvSpPr txBox="1"/>
          <p:nvPr/>
        </p:nvSpPr>
        <p:spPr>
          <a:xfrm>
            <a:off x="5572132" y="0"/>
            <a:ext cx="1531445" cy="3970318"/>
          </a:xfrm>
          <a:prstGeom prst="rect">
            <a:avLst/>
          </a:prstGeom>
          <a:noFill/>
        </p:spPr>
        <p:txBody>
          <a:bodyPr wrap="none" rtlCol="0">
            <a:spAutoFit/>
          </a:bodyPr>
          <a:lstStyle/>
          <a:p>
            <a:r>
              <a:rPr lang="ru-RU" sz="2800" b="1" dirty="0" smtClean="0">
                <a:latin typeface="Times New Roman" pitchFamily="18" charset="0"/>
                <a:cs typeface="Times New Roman" pitchFamily="18" charset="0"/>
              </a:rPr>
              <a:t>Алексей</a:t>
            </a:r>
          </a:p>
          <a:p>
            <a:r>
              <a:rPr lang="ru-RU" sz="2800" b="1" dirty="0" smtClean="0">
                <a:latin typeface="Times New Roman" pitchFamily="18" charset="0"/>
                <a:cs typeface="Times New Roman" pitchFamily="18" charset="0"/>
              </a:rPr>
              <a:t>Нина</a:t>
            </a:r>
          </a:p>
          <a:p>
            <a:r>
              <a:rPr lang="ru-RU" sz="2800" b="1" dirty="0" smtClean="0">
                <a:latin typeface="Times New Roman" pitchFamily="18" charset="0"/>
                <a:cs typeface="Times New Roman" pitchFamily="18" charset="0"/>
              </a:rPr>
              <a:t>Полина</a:t>
            </a:r>
          </a:p>
          <a:p>
            <a:r>
              <a:rPr lang="ru-RU" sz="2800" b="1" dirty="0" smtClean="0">
                <a:latin typeface="Times New Roman" pitchFamily="18" charset="0"/>
                <a:cs typeface="Times New Roman" pitchFamily="18" charset="0"/>
              </a:rPr>
              <a:t>Оля</a:t>
            </a:r>
          </a:p>
          <a:p>
            <a:r>
              <a:rPr lang="ru-RU" sz="2800" b="1" dirty="0" smtClean="0">
                <a:latin typeface="Times New Roman" pitchFamily="18" charset="0"/>
                <a:cs typeface="Times New Roman" pitchFamily="18" charset="0"/>
              </a:rPr>
              <a:t>Никита</a:t>
            </a:r>
          </a:p>
          <a:p>
            <a:r>
              <a:rPr lang="ru-RU" sz="2800" b="1" dirty="0" smtClean="0">
                <a:latin typeface="Times New Roman" pitchFamily="18" charset="0"/>
                <a:cs typeface="Times New Roman" pitchFamily="18" charset="0"/>
              </a:rPr>
              <a:t>Катя</a:t>
            </a:r>
          </a:p>
          <a:p>
            <a:r>
              <a:rPr lang="ru-RU" sz="2800" b="1" dirty="0" smtClean="0">
                <a:latin typeface="Times New Roman" pitchFamily="18" charset="0"/>
                <a:cs typeface="Times New Roman" pitchFamily="18" charset="0"/>
              </a:rPr>
              <a:t>Ксения</a:t>
            </a:r>
          </a:p>
          <a:p>
            <a:r>
              <a:rPr lang="ru-RU" sz="2800" b="1" dirty="0" smtClean="0">
                <a:latin typeface="Times New Roman" pitchFamily="18" charset="0"/>
                <a:cs typeface="Times New Roman" pitchFamily="18" charset="0"/>
              </a:rPr>
              <a:t>Антон</a:t>
            </a:r>
          </a:p>
          <a:p>
            <a:r>
              <a:rPr lang="ru-RU" sz="2800" b="1" dirty="0" smtClean="0">
                <a:latin typeface="Times New Roman" pitchFamily="18" charset="0"/>
                <a:cs typeface="Times New Roman" pitchFamily="18" charset="0"/>
              </a:rPr>
              <a:t>Алина</a:t>
            </a:r>
            <a:endParaRPr lang="ru-RU" sz="2800" b="1" dirty="0">
              <a:latin typeface="Times New Roman" pitchFamily="18" charset="0"/>
              <a:cs typeface="Times New Roman" pitchFamily="18" charset="0"/>
            </a:endParaRPr>
          </a:p>
        </p:txBody>
      </p:sp>
      <p:pic>
        <p:nvPicPr>
          <p:cNvPr id="9" name="Picture 2" descr="C:\Documents and Settings\Владелец\Рабочий стол\emplemanou.jpg"/>
          <p:cNvPicPr>
            <a:picLocks noChangeAspect="1" noChangeArrowheads="1"/>
          </p:cNvPicPr>
          <p:nvPr/>
        </p:nvPicPr>
        <p:blipFill>
          <a:blip r:embed="rId6" cstate="print"/>
          <a:srcRect/>
          <a:stretch>
            <a:fillRect/>
          </a:stretch>
        </p:blipFill>
        <p:spPr bwMode="auto">
          <a:xfrm>
            <a:off x="7286644" y="642918"/>
            <a:ext cx="1500198" cy="1643050"/>
          </a:xfrm>
          <a:prstGeom prst="rect">
            <a:avLst/>
          </a:prstGeom>
          <a:noFill/>
        </p:spPr>
      </p:pic>
      <p:pic>
        <p:nvPicPr>
          <p:cNvPr id="10" name="Picture 3" descr="C:\Documents and Settings\Владелец\Рабочий стол\i.jpeg"/>
          <p:cNvPicPr>
            <a:picLocks noChangeAspect="1" noChangeArrowheads="1"/>
          </p:cNvPicPr>
          <p:nvPr/>
        </p:nvPicPr>
        <p:blipFill>
          <a:blip r:embed="rId7" cstate="print"/>
          <a:srcRect/>
          <a:stretch>
            <a:fillRect/>
          </a:stretch>
        </p:blipFill>
        <p:spPr bwMode="auto">
          <a:xfrm rot="16200000">
            <a:off x="8297551" y="1775151"/>
            <a:ext cx="554639" cy="433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1000" fill="hold"/>
                                        <p:tgtEl>
                                          <p:spTgt spid="2051"/>
                                        </p:tgtEl>
                                        <p:attrNameLst>
                                          <p:attrName>ppt_x</p:attrName>
                                        </p:attrNameLst>
                                      </p:cBhvr>
                                      <p:tavLst>
                                        <p:tav tm="0">
                                          <p:val>
                                            <p:strVal val="0-#ppt_w/2"/>
                                          </p:val>
                                        </p:tav>
                                        <p:tav tm="100000">
                                          <p:val>
                                            <p:strVal val="#ppt_x"/>
                                          </p:val>
                                        </p:tav>
                                      </p:tavLst>
                                    </p:anim>
                                    <p:anim calcmode="lin" valueType="num">
                                      <p:cBhvr additive="base">
                                        <p:cTn id="8" dur="10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7" name="Прямоугольник 6"/>
          <p:cNvSpPr/>
          <p:nvPr/>
        </p:nvSpPr>
        <p:spPr>
          <a:xfrm>
            <a:off x="2285984" y="1285860"/>
            <a:ext cx="4572000" cy="1631216"/>
          </a:xfrm>
          <a:prstGeom prst="rect">
            <a:avLst/>
          </a:prstGeom>
        </p:spPr>
        <p:txBody>
          <a:bodyPr wrap="square">
            <a:spAutoFit/>
          </a:bodyPr>
          <a:lstStyle/>
          <a:p>
            <a:pPr algn="ctr"/>
            <a:r>
              <a:rPr lang="ru-RU" sz="32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Созвездия,</a:t>
            </a:r>
          </a:p>
          <a:p>
            <a:pPr algn="ctr"/>
            <a:r>
              <a:rPr lang="ru-RU" sz="32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носящие названия</a:t>
            </a:r>
          </a:p>
          <a:p>
            <a:pPr algn="ctr"/>
            <a:r>
              <a:rPr lang="ru-RU" sz="3200"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животны</a:t>
            </a:r>
            <a:r>
              <a:rPr lang="ru-RU" sz="3600" b="1" cap="all" dirty="0" smtClean="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rPr>
              <a:t>х</a:t>
            </a:r>
            <a:endParaRPr lang="ru-RU" sz="3600" b="1" cap="all" dirty="0">
              <a:ln w="9000" cmpd="sng">
                <a:solidFill>
                  <a:schemeClr val="accent4">
                    <a:shade val="50000"/>
                    <a:satMod val="120000"/>
                  </a:schemeClr>
                </a:solidFill>
                <a:prstDash val="solid"/>
              </a:ln>
              <a:solidFill>
                <a:srgbClr val="005392"/>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8" name="Picture 2" descr="C:\Documents and Settings\Владелец\Рабочий стол\СОЗВЕЗДИЯ\астроном.jpeg"/>
          <p:cNvPicPr>
            <a:picLocks noChangeAspect="1" noChangeArrowheads="1"/>
          </p:cNvPicPr>
          <p:nvPr/>
        </p:nvPicPr>
        <p:blipFill>
          <a:blip r:embed="rId3" cstate="print"/>
          <a:srcRect/>
          <a:stretch>
            <a:fillRect/>
          </a:stretch>
        </p:blipFill>
        <p:spPr bwMode="auto">
          <a:xfrm flipH="1">
            <a:off x="285720" y="4279168"/>
            <a:ext cx="2786082" cy="218852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357158" y="571480"/>
            <a:ext cx="8172450" cy="2928937"/>
          </a:xfrm>
        </p:spPr>
        <p:txBody>
          <a:bodyPr>
            <a:normAutofit fontScale="90000"/>
          </a:bodyPr>
          <a:lstStyle/>
          <a:p>
            <a:pPr lvl="0" algn="l" fontAlgn="base">
              <a:spcAft>
                <a:spcPct val="0"/>
              </a:spcAft>
            </a:pP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sz="3600" dirty="0" smtClean="0">
                <a:latin typeface="Arial" pitchFamily="34" charset="0"/>
              </a:rPr>
              <a:t/>
            </a:r>
            <a:br>
              <a:rPr lang="ru-RU" sz="3600" dirty="0" smtClean="0">
                <a:latin typeface="Arial" pitchFamily="34" charset="0"/>
              </a:rPr>
            </a:br>
            <a:r>
              <a:rPr lang="ru-RU" sz="4000" dirty="0" smtClean="0">
                <a:latin typeface="Times New Roman" pitchFamily="18" charset="0"/>
                <a:ea typeface="Calibri" pitchFamily="34" charset="0"/>
                <a:cs typeface="Times New Roman" pitchFamily="18" charset="0"/>
              </a:rPr>
              <a:t>1 Проведение социологического опроса.</a:t>
            </a: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5400" dirty="0" smtClean="0">
                <a:latin typeface="Arial" pitchFamily="34" charset="0"/>
              </a:rPr>
              <a:t/>
            </a:r>
            <a:br>
              <a:rPr lang="ru-RU" sz="5400" dirty="0" smtClean="0">
                <a:latin typeface="Arial" pitchFamily="34" charset="0"/>
              </a:rPr>
            </a:br>
            <a:r>
              <a:rPr lang="ru-RU" dirty="0" smtClean="0"/>
              <a:t> </a:t>
            </a:r>
          </a:p>
        </p:txBody>
      </p:sp>
      <p:sp>
        <p:nvSpPr>
          <p:cNvPr id="5" name="TextBox 4"/>
          <p:cNvSpPr txBox="1"/>
          <p:nvPr/>
        </p:nvSpPr>
        <p:spPr>
          <a:xfrm>
            <a:off x="2214546" y="285728"/>
            <a:ext cx="3953775" cy="2062103"/>
          </a:xfrm>
          <a:prstGeom prst="rect">
            <a:avLst/>
          </a:prstGeom>
          <a:noFill/>
        </p:spPr>
        <p:txBody>
          <a:bodyPr wrap="square" rtlCol="0">
            <a:spAutoFit/>
          </a:bodyPr>
          <a:lstStyle/>
          <a:p>
            <a:r>
              <a:rPr lang="ru-RU" sz="3200" dirty="0" smtClean="0">
                <a:latin typeface="Times New Roman" pitchFamily="18" charset="0"/>
                <a:cs typeface="Times New Roman" pitchFamily="18" charset="0"/>
              </a:rPr>
              <a:t>План исследования:</a:t>
            </a:r>
          </a:p>
          <a:p>
            <a:endParaRPr lang="ru-RU" sz="3200" b="1"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    </a:t>
            </a:r>
          </a:p>
          <a:p>
            <a:endParaRPr lang="ru-RU" sz="3200" b="1" dirty="0">
              <a:latin typeface="Times New Roman" pitchFamily="18" charset="0"/>
              <a:cs typeface="Times New Roman" pitchFamily="18" charset="0"/>
            </a:endParaRPr>
          </a:p>
        </p:txBody>
      </p:sp>
      <p:sp>
        <p:nvSpPr>
          <p:cNvPr id="6" name="Прямоугольник 5"/>
          <p:cNvSpPr/>
          <p:nvPr/>
        </p:nvSpPr>
        <p:spPr>
          <a:xfrm>
            <a:off x="357158" y="1928802"/>
            <a:ext cx="5453224"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2 Путешествие в прошлое.</a:t>
            </a:r>
            <a:endParaRPr lang="ru-RU" sz="3600" dirty="0"/>
          </a:p>
        </p:txBody>
      </p:sp>
      <p:sp>
        <p:nvSpPr>
          <p:cNvPr id="7" name="Прямоугольник 6"/>
          <p:cNvSpPr/>
          <p:nvPr/>
        </p:nvSpPr>
        <p:spPr>
          <a:xfrm>
            <a:off x="357158" y="2643182"/>
            <a:ext cx="4824334"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3 Появление созвездий.</a:t>
            </a:r>
            <a:endParaRPr lang="ru-RU" sz="3600" dirty="0"/>
          </a:p>
        </p:txBody>
      </p:sp>
      <p:sp>
        <p:nvSpPr>
          <p:cNvPr id="8" name="Прямоугольник 7"/>
          <p:cNvSpPr/>
          <p:nvPr/>
        </p:nvSpPr>
        <p:spPr>
          <a:xfrm>
            <a:off x="357158" y="3286124"/>
            <a:ext cx="6715172" cy="1200329"/>
          </a:xfrm>
          <a:prstGeom prst="rect">
            <a:avLst/>
          </a:prstGeom>
        </p:spPr>
        <p:txBody>
          <a:bodyPr wrap="square">
            <a:spAutoFit/>
          </a:bodyPr>
          <a:lstStyle/>
          <a:p>
            <a:r>
              <a:rPr lang="ru-RU" sz="3600" dirty="0" smtClean="0">
                <a:latin typeface="Times New Roman" pitchFamily="18" charset="0"/>
                <a:ea typeface="Calibri" pitchFamily="34" charset="0"/>
                <a:cs typeface="Times New Roman" pitchFamily="18" charset="0"/>
              </a:rPr>
              <a:t>4 Источники названия созвездий.</a:t>
            </a:r>
            <a:r>
              <a:rPr lang="ru-RU" sz="3600" dirty="0" smtClean="0">
                <a:latin typeface="Arial" pitchFamily="34" charset="0"/>
              </a:rPr>
              <a:t/>
            </a:r>
            <a:br>
              <a:rPr lang="ru-RU" sz="3600" dirty="0" smtClean="0">
                <a:latin typeface="Arial" pitchFamily="34" charset="0"/>
              </a:rPr>
            </a:br>
            <a:endParaRPr lang="ru-RU" sz="3600" dirty="0"/>
          </a:p>
        </p:txBody>
      </p:sp>
      <p:sp>
        <p:nvSpPr>
          <p:cNvPr id="9" name="Прямоугольник 8"/>
          <p:cNvSpPr/>
          <p:nvPr/>
        </p:nvSpPr>
        <p:spPr>
          <a:xfrm>
            <a:off x="357158" y="4000504"/>
            <a:ext cx="8215370" cy="646331"/>
          </a:xfrm>
          <a:prstGeom prst="rect">
            <a:avLst/>
          </a:prstGeom>
        </p:spPr>
        <p:txBody>
          <a:bodyPr wrap="square">
            <a:spAutoFit/>
          </a:bodyPr>
          <a:lstStyle/>
          <a:p>
            <a:r>
              <a:rPr lang="ru-RU" sz="3600" dirty="0" smtClean="0">
                <a:latin typeface="Times New Roman" pitchFamily="18" charset="0"/>
                <a:ea typeface="Calibri" pitchFamily="34" charset="0"/>
                <a:cs typeface="Times New Roman" pitchFamily="18" charset="0"/>
              </a:rPr>
              <a:t>5 Информация о созвездиях.</a:t>
            </a:r>
            <a:endParaRPr lang="ru-RU" sz="3600" dirty="0"/>
          </a:p>
        </p:txBody>
      </p:sp>
      <p:sp>
        <p:nvSpPr>
          <p:cNvPr id="10" name="Прямоугольник 9"/>
          <p:cNvSpPr/>
          <p:nvPr/>
        </p:nvSpPr>
        <p:spPr>
          <a:xfrm>
            <a:off x="428596" y="4643446"/>
            <a:ext cx="4796057"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6 Практическая работа.</a:t>
            </a:r>
            <a:endParaRPr lang="ru-RU" sz="3600" dirty="0"/>
          </a:p>
        </p:txBody>
      </p:sp>
      <p:sp>
        <p:nvSpPr>
          <p:cNvPr id="11" name="Прямоугольник 10"/>
          <p:cNvSpPr/>
          <p:nvPr/>
        </p:nvSpPr>
        <p:spPr>
          <a:xfrm>
            <a:off x="357158" y="5286388"/>
            <a:ext cx="6429420" cy="1138773"/>
          </a:xfrm>
          <a:prstGeom prst="rect">
            <a:avLst/>
          </a:prstGeom>
        </p:spPr>
        <p:txBody>
          <a:bodyPr wrap="square">
            <a:spAutoFit/>
          </a:bodyPr>
          <a:lstStyle/>
          <a:p>
            <a:r>
              <a:rPr lang="ru-RU" sz="3600" dirty="0" smtClean="0">
                <a:latin typeface="Arial" pitchFamily="34" charset="0"/>
              </a:rPr>
              <a:t/>
            </a:r>
            <a:br>
              <a:rPr lang="ru-RU" sz="3600" dirty="0" smtClean="0">
                <a:latin typeface="Arial" pitchFamily="34" charset="0"/>
              </a:rPr>
            </a:br>
            <a:r>
              <a:rPr lang="ru-RU" sz="3200" dirty="0" smtClean="0"/>
              <a:t> </a:t>
            </a:r>
            <a:endParaRPr lang="ru-RU"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2050" name="Picture 2" descr="C:\Documents and Settings\Владелец\Рабочий стол\i.jpeg"/>
          <p:cNvPicPr>
            <a:picLocks noChangeAspect="1" noChangeArrowheads="1"/>
          </p:cNvPicPr>
          <p:nvPr/>
        </p:nvPicPr>
        <p:blipFill>
          <a:blip r:embed="rId3" cstate="print"/>
          <a:srcRect/>
          <a:stretch>
            <a:fillRect/>
          </a:stretch>
        </p:blipFill>
        <p:spPr bwMode="auto">
          <a:xfrm>
            <a:off x="2285984" y="500042"/>
            <a:ext cx="4572032" cy="56436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357158" y="571480"/>
            <a:ext cx="8172450" cy="2928937"/>
          </a:xfrm>
        </p:spPr>
        <p:txBody>
          <a:bodyPr>
            <a:normAutofit fontScale="90000"/>
          </a:bodyPr>
          <a:lstStyle/>
          <a:p>
            <a:pPr lvl="0" algn="l" fontAlgn="base">
              <a:spcAft>
                <a:spcPct val="0"/>
              </a:spcAft>
            </a:pP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sz="3600" dirty="0" smtClean="0">
                <a:latin typeface="Arial" pitchFamily="34" charset="0"/>
              </a:rPr>
              <a:t/>
            </a:r>
            <a:br>
              <a:rPr lang="ru-RU" sz="3600" dirty="0" smtClean="0">
                <a:latin typeface="Arial" pitchFamily="34" charset="0"/>
              </a:rPr>
            </a:br>
            <a:r>
              <a:rPr lang="ru-RU" sz="4000" dirty="0" smtClean="0">
                <a:latin typeface="Times New Roman" pitchFamily="18" charset="0"/>
                <a:ea typeface="Calibri" pitchFamily="34" charset="0"/>
                <a:cs typeface="Times New Roman" pitchFamily="18" charset="0"/>
              </a:rPr>
              <a:t>1 Проведение социологического опроса.</a:t>
            </a: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5400" dirty="0" smtClean="0">
                <a:latin typeface="Arial" pitchFamily="34" charset="0"/>
              </a:rPr>
              <a:t/>
            </a:r>
            <a:br>
              <a:rPr lang="ru-RU" sz="5400" dirty="0" smtClean="0">
                <a:latin typeface="Arial" pitchFamily="34" charset="0"/>
              </a:rPr>
            </a:br>
            <a:r>
              <a:rPr lang="ru-RU" dirty="0" smtClean="0"/>
              <a:t> </a:t>
            </a:r>
          </a:p>
        </p:txBody>
      </p:sp>
      <p:sp>
        <p:nvSpPr>
          <p:cNvPr id="5" name="TextBox 4"/>
          <p:cNvSpPr txBox="1"/>
          <p:nvPr/>
        </p:nvSpPr>
        <p:spPr>
          <a:xfrm>
            <a:off x="2214546" y="285728"/>
            <a:ext cx="3953775" cy="2062103"/>
          </a:xfrm>
          <a:prstGeom prst="rect">
            <a:avLst/>
          </a:prstGeom>
          <a:noFill/>
        </p:spPr>
        <p:txBody>
          <a:bodyPr wrap="square" rtlCol="0">
            <a:spAutoFit/>
          </a:bodyPr>
          <a:lstStyle/>
          <a:p>
            <a:r>
              <a:rPr lang="ru-RU" sz="3200" dirty="0" smtClean="0">
                <a:latin typeface="Times New Roman" pitchFamily="18" charset="0"/>
                <a:cs typeface="Times New Roman" pitchFamily="18" charset="0"/>
              </a:rPr>
              <a:t>План исследования:</a:t>
            </a:r>
          </a:p>
          <a:p>
            <a:endParaRPr lang="ru-RU" sz="3200" b="1"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    </a:t>
            </a:r>
          </a:p>
          <a:p>
            <a:endParaRPr lang="ru-RU" sz="3200" b="1" dirty="0">
              <a:latin typeface="Times New Roman" pitchFamily="18" charset="0"/>
              <a:cs typeface="Times New Roman" pitchFamily="18" charset="0"/>
            </a:endParaRPr>
          </a:p>
        </p:txBody>
      </p:sp>
      <p:sp>
        <p:nvSpPr>
          <p:cNvPr id="6" name="Прямоугольник 5"/>
          <p:cNvSpPr/>
          <p:nvPr/>
        </p:nvSpPr>
        <p:spPr>
          <a:xfrm>
            <a:off x="357158" y="1928802"/>
            <a:ext cx="5453224"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2 Путешествие в прошлое.</a:t>
            </a:r>
            <a:endParaRPr lang="ru-RU" sz="3600" dirty="0"/>
          </a:p>
        </p:txBody>
      </p:sp>
      <p:sp>
        <p:nvSpPr>
          <p:cNvPr id="7" name="Прямоугольник 6"/>
          <p:cNvSpPr/>
          <p:nvPr/>
        </p:nvSpPr>
        <p:spPr>
          <a:xfrm>
            <a:off x="357158" y="2643182"/>
            <a:ext cx="4824334"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3 Появление созвездий.</a:t>
            </a:r>
            <a:endParaRPr lang="ru-RU" sz="3600" dirty="0"/>
          </a:p>
        </p:txBody>
      </p:sp>
      <p:sp>
        <p:nvSpPr>
          <p:cNvPr id="8" name="Прямоугольник 7"/>
          <p:cNvSpPr/>
          <p:nvPr/>
        </p:nvSpPr>
        <p:spPr>
          <a:xfrm>
            <a:off x="357158" y="3286124"/>
            <a:ext cx="6715172" cy="1200329"/>
          </a:xfrm>
          <a:prstGeom prst="rect">
            <a:avLst/>
          </a:prstGeom>
        </p:spPr>
        <p:txBody>
          <a:bodyPr wrap="square">
            <a:spAutoFit/>
          </a:bodyPr>
          <a:lstStyle/>
          <a:p>
            <a:r>
              <a:rPr lang="ru-RU" sz="3600" dirty="0" smtClean="0">
                <a:latin typeface="Times New Roman" pitchFamily="18" charset="0"/>
                <a:ea typeface="Calibri" pitchFamily="34" charset="0"/>
                <a:cs typeface="Times New Roman" pitchFamily="18" charset="0"/>
              </a:rPr>
              <a:t>4 Источники названия созвездий.</a:t>
            </a:r>
            <a:r>
              <a:rPr lang="ru-RU" sz="3600" dirty="0" smtClean="0">
                <a:latin typeface="Arial" pitchFamily="34" charset="0"/>
              </a:rPr>
              <a:t/>
            </a:r>
            <a:br>
              <a:rPr lang="ru-RU" sz="3600" dirty="0" smtClean="0">
                <a:latin typeface="Arial" pitchFamily="34" charset="0"/>
              </a:rPr>
            </a:br>
            <a:endParaRPr lang="ru-RU" sz="3600" dirty="0"/>
          </a:p>
        </p:txBody>
      </p:sp>
      <p:sp>
        <p:nvSpPr>
          <p:cNvPr id="9" name="Прямоугольник 8"/>
          <p:cNvSpPr/>
          <p:nvPr/>
        </p:nvSpPr>
        <p:spPr>
          <a:xfrm>
            <a:off x="357158" y="4000504"/>
            <a:ext cx="8215370" cy="646331"/>
          </a:xfrm>
          <a:prstGeom prst="rect">
            <a:avLst/>
          </a:prstGeom>
        </p:spPr>
        <p:txBody>
          <a:bodyPr wrap="square">
            <a:spAutoFit/>
          </a:bodyPr>
          <a:lstStyle/>
          <a:p>
            <a:r>
              <a:rPr lang="ru-RU" sz="3600" dirty="0" smtClean="0">
                <a:latin typeface="Times New Roman" pitchFamily="18" charset="0"/>
                <a:ea typeface="Calibri" pitchFamily="34" charset="0"/>
                <a:cs typeface="Times New Roman" pitchFamily="18" charset="0"/>
              </a:rPr>
              <a:t>5 Информация о созвездиях.</a:t>
            </a:r>
            <a:endParaRPr lang="ru-RU" sz="3600" dirty="0"/>
          </a:p>
        </p:txBody>
      </p:sp>
      <p:sp>
        <p:nvSpPr>
          <p:cNvPr id="10" name="Прямоугольник 9"/>
          <p:cNvSpPr/>
          <p:nvPr/>
        </p:nvSpPr>
        <p:spPr>
          <a:xfrm>
            <a:off x="428596" y="4643446"/>
            <a:ext cx="4796057"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6 Практическая работа.</a:t>
            </a:r>
            <a:endParaRPr lang="ru-RU" sz="3600" dirty="0"/>
          </a:p>
        </p:txBody>
      </p:sp>
      <p:sp>
        <p:nvSpPr>
          <p:cNvPr id="11" name="Прямоугольник 10"/>
          <p:cNvSpPr/>
          <p:nvPr/>
        </p:nvSpPr>
        <p:spPr>
          <a:xfrm>
            <a:off x="357158" y="5286388"/>
            <a:ext cx="6429420" cy="1138773"/>
          </a:xfrm>
          <a:prstGeom prst="rect">
            <a:avLst/>
          </a:prstGeom>
        </p:spPr>
        <p:txBody>
          <a:bodyPr wrap="square">
            <a:spAutoFit/>
          </a:bodyPr>
          <a:lstStyle/>
          <a:p>
            <a:r>
              <a:rPr lang="ru-RU" sz="3600" dirty="0" smtClean="0">
                <a:latin typeface="Arial" pitchFamily="34" charset="0"/>
              </a:rPr>
              <a:t/>
            </a:r>
            <a:br>
              <a:rPr lang="ru-RU" sz="3600" dirty="0" smtClean="0">
                <a:latin typeface="Arial" pitchFamily="34" charset="0"/>
              </a:rPr>
            </a:br>
            <a:r>
              <a:rPr lang="ru-RU" sz="3200" dirty="0" smtClean="0"/>
              <a:t> </a:t>
            </a:r>
            <a:endParaRPr lang="ru-RU"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357158" y="571480"/>
            <a:ext cx="8172450" cy="2928937"/>
          </a:xfrm>
        </p:spPr>
        <p:txBody>
          <a:bodyPr>
            <a:normAutofit fontScale="90000"/>
          </a:bodyPr>
          <a:lstStyle/>
          <a:p>
            <a:pPr lvl="0" algn="l" fontAlgn="base">
              <a:spcAft>
                <a:spcPct val="0"/>
              </a:spcAft>
            </a:pP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sz="3600" dirty="0" smtClean="0">
                <a:latin typeface="Arial" pitchFamily="34" charset="0"/>
              </a:rPr>
              <a:t/>
            </a:r>
            <a:br>
              <a:rPr lang="ru-RU" sz="3600" dirty="0" smtClean="0">
                <a:latin typeface="Arial" pitchFamily="34" charset="0"/>
              </a:rPr>
            </a:br>
            <a:r>
              <a:rPr lang="ru-RU" sz="4000" dirty="0" smtClean="0">
                <a:latin typeface="Times New Roman" pitchFamily="18" charset="0"/>
                <a:ea typeface="Calibri" pitchFamily="34" charset="0"/>
                <a:cs typeface="Times New Roman" pitchFamily="18" charset="0"/>
              </a:rPr>
              <a:t>1 Результаты социологического опроса.</a:t>
            </a: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3600" dirty="0" smtClean="0">
                <a:latin typeface="Arial" pitchFamily="34" charset="0"/>
              </a:rPr>
              <a:t/>
            </a:r>
            <a:br>
              <a:rPr lang="ru-RU" sz="3600" dirty="0" smtClean="0">
                <a:latin typeface="Arial" pitchFamily="34" charset="0"/>
              </a:rPr>
            </a:br>
            <a:r>
              <a:rPr lang="ru-RU" sz="5400" dirty="0" smtClean="0">
                <a:latin typeface="Arial" pitchFamily="34" charset="0"/>
              </a:rPr>
              <a:t/>
            </a:r>
            <a:br>
              <a:rPr lang="ru-RU" sz="5400" dirty="0" smtClean="0">
                <a:latin typeface="Arial" pitchFamily="34" charset="0"/>
              </a:rPr>
            </a:br>
            <a:r>
              <a:rPr lang="ru-RU" dirty="0" smtClean="0"/>
              <a:t> </a:t>
            </a:r>
          </a:p>
        </p:txBody>
      </p:sp>
      <p:sp>
        <p:nvSpPr>
          <p:cNvPr id="5" name="TextBox 4"/>
          <p:cNvSpPr txBox="1"/>
          <p:nvPr/>
        </p:nvSpPr>
        <p:spPr>
          <a:xfrm>
            <a:off x="3000364" y="357166"/>
            <a:ext cx="1952201" cy="2062103"/>
          </a:xfrm>
          <a:prstGeom prst="rect">
            <a:avLst/>
          </a:prstGeom>
          <a:noFill/>
        </p:spPr>
        <p:txBody>
          <a:bodyPr wrap="none" rtlCol="0">
            <a:spAutoFit/>
          </a:bodyPr>
          <a:lstStyle/>
          <a:p>
            <a:r>
              <a:rPr lang="ru-RU" sz="3200" dirty="0" smtClean="0">
                <a:latin typeface="Times New Roman" pitchFamily="18" charset="0"/>
                <a:cs typeface="Times New Roman" pitchFamily="18" charset="0"/>
              </a:rPr>
              <a:t>Маршрут:</a:t>
            </a:r>
          </a:p>
          <a:p>
            <a:endParaRPr lang="ru-RU" sz="3200" b="1"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    </a:t>
            </a:r>
          </a:p>
          <a:p>
            <a:endParaRPr lang="ru-RU" sz="3200" b="1" dirty="0">
              <a:latin typeface="Times New Roman" pitchFamily="18" charset="0"/>
              <a:cs typeface="Times New Roman" pitchFamily="18" charset="0"/>
            </a:endParaRPr>
          </a:p>
        </p:txBody>
      </p:sp>
      <p:sp>
        <p:nvSpPr>
          <p:cNvPr id="6" name="Прямоугольник 5"/>
          <p:cNvSpPr/>
          <p:nvPr/>
        </p:nvSpPr>
        <p:spPr>
          <a:xfrm>
            <a:off x="357158" y="1928802"/>
            <a:ext cx="5453224"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2 Путешествие в прошлое.</a:t>
            </a:r>
            <a:endParaRPr lang="ru-RU" sz="3600" dirty="0"/>
          </a:p>
        </p:txBody>
      </p:sp>
      <p:sp>
        <p:nvSpPr>
          <p:cNvPr id="7" name="Прямоугольник 6"/>
          <p:cNvSpPr/>
          <p:nvPr/>
        </p:nvSpPr>
        <p:spPr>
          <a:xfrm>
            <a:off x="357158" y="2643182"/>
            <a:ext cx="4824334"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3 Появление созвездий.</a:t>
            </a:r>
            <a:endParaRPr lang="ru-RU" sz="3600" dirty="0"/>
          </a:p>
        </p:txBody>
      </p:sp>
      <p:sp>
        <p:nvSpPr>
          <p:cNvPr id="8" name="Прямоугольник 7"/>
          <p:cNvSpPr/>
          <p:nvPr/>
        </p:nvSpPr>
        <p:spPr>
          <a:xfrm>
            <a:off x="357158" y="3286124"/>
            <a:ext cx="6715172" cy="1200329"/>
          </a:xfrm>
          <a:prstGeom prst="rect">
            <a:avLst/>
          </a:prstGeom>
        </p:spPr>
        <p:txBody>
          <a:bodyPr wrap="square">
            <a:spAutoFit/>
          </a:bodyPr>
          <a:lstStyle/>
          <a:p>
            <a:r>
              <a:rPr lang="ru-RU" sz="3600" dirty="0" smtClean="0">
                <a:latin typeface="Times New Roman" pitchFamily="18" charset="0"/>
                <a:ea typeface="Calibri" pitchFamily="34" charset="0"/>
                <a:cs typeface="Times New Roman" pitchFamily="18" charset="0"/>
              </a:rPr>
              <a:t>4 Источники названия созвездий.</a:t>
            </a:r>
            <a:r>
              <a:rPr lang="ru-RU" sz="3600" dirty="0" smtClean="0">
                <a:latin typeface="Arial" pitchFamily="34" charset="0"/>
              </a:rPr>
              <a:t/>
            </a:r>
            <a:br>
              <a:rPr lang="ru-RU" sz="3600" dirty="0" smtClean="0">
                <a:latin typeface="Arial" pitchFamily="34" charset="0"/>
              </a:rPr>
            </a:br>
            <a:endParaRPr lang="ru-RU" sz="3600" dirty="0"/>
          </a:p>
        </p:txBody>
      </p:sp>
      <p:sp>
        <p:nvSpPr>
          <p:cNvPr id="9" name="Прямоугольник 8"/>
          <p:cNvSpPr/>
          <p:nvPr/>
        </p:nvSpPr>
        <p:spPr>
          <a:xfrm>
            <a:off x="357158" y="4000504"/>
            <a:ext cx="8215370" cy="646331"/>
          </a:xfrm>
          <a:prstGeom prst="rect">
            <a:avLst/>
          </a:prstGeom>
        </p:spPr>
        <p:txBody>
          <a:bodyPr wrap="square">
            <a:spAutoFit/>
          </a:bodyPr>
          <a:lstStyle/>
          <a:p>
            <a:r>
              <a:rPr lang="ru-RU" sz="3600" dirty="0" smtClean="0">
                <a:latin typeface="Times New Roman" pitchFamily="18" charset="0"/>
                <a:ea typeface="Calibri" pitchFamily="34" charset="0"/>
                <a:cs typeface="Times New Roman" pitchFamily="18" charset="0"/>
              </a:rPr>
              <a:t>5 Информация о созвездиях.</a:t>
            </a:r>
            <a:endParaRPr lang="ru-RU" sz="3600" dirty="0"/>
          </a:p>
        </p:txBody>
      </p:sp>
      <p:sp>
        <p:nvSpPr>
          <p:cNvPr id="10" name="Прямоугольник 9"/>
          <p:cNvSpPr/>
          <p:nvPr/>
        </p:nvSpPr>
        <p:spPr>
          <a:xfrm>
            <a:off x="428596" y="4643446"/>
            <a:ext cx="4796057" cy="646331"/>
          </a:xfrm>
          <a:prstGeom prst="rect">
            <a:avLst/>
          </a:prstGeom>
        </p:spPr>
        <p:txBody>
          <a:bodyPr wrap="none">
            <a:spAutoFit/>
          </a:bodyPr>
          <a:lstStyle/>
          <a:p>
            <a:r>
              <a:rPr lang="ru-RU" sz="3600" dirty="0" smtClean="0">
                <a:latin typeface="Times New Roman" pitchFamily="18" charset="0"/>
                <a:ea typeface="Calibri" pitchFamily="34" charset="0"/>
                <a:cs typeface="Times New Roman" pitchFamily="18" charset="0"/>
              </a:rPr>
              <a:t>6 Практическая работа.</a:t>
            </a:r>
            <a:endParaRPr lang="ru-RU" sz="3600" dirty="0"/>
          </a:p>
        </p:txBody>
      </p:sp>
      <p:sp>
        <p:nvSpPr>
          <p:cNvPr id="11" name="Прямоугольник 10"/>
          <p:cNvSpPr/>
          <p:nvPr/>
        </p:nvSpPr>
        <p:spPr>
          <a:xfrm>
            <a:off x="357158" y="5286388"/>
            <a:ext cx="6429420" cy="1138773"/>
          </a:xfrm>
          <a:prstGeom prst="rect">
            <a:avLst/>
          </a:prstGeom>
        </p:spPr>
        <p:txBody>
          <a:bodyPr wrap="square">
            <a:spAutoFit/>
          </a:bodyPr>
          <a:lstStyle/>
          <a:p>
            <a:r>
              <a:rPr lang="ru-RU" sz="3600" dirty="0" smtClean="0">
                <a:latin typeface="Times New Roman" pitchFamily="18" charset="0"/>
                <a:ea typeface="Calibri" pitchFamily="34" charset="0"/>
                <a:cs typeface="Times New Roman" pitchFamily="18" charset="0"/>
              </a:rPr>
              <a:t>7 Оценка деятельности.</a:t>
            </a:r>
            <a:r>
              <a:rPr lang="ru-RU" sz="3600" dirty="0" smtClean="0">
                <a:latin typeface="Arial" pitchFamily="34" charset="0"/>
              </a:rPr>
              <a:t/>
            </a:r>
            <a:br>
              <a:rPr lang="ru-RU" sz="3600" dirty="0" smtClean="0">
                <a:latin typeface="Arial" pitchFamily="34" charset="0"/>
              </a:rPr>
            </a:br>
            <a:r>
              <a:rPr lang="ru-RU" sz="3200" dirty="0" smtClean="0"/>
              <a:t> </a:t>
            </a:r>
            <a:endParaRPr lang="ru-RU"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3"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2050" name="Picture 2" descr="C:\Documents and Settings\Владелец\Рабочий стол\i.jpeg"/>
          <p:cNvPicPr>
            <a:picLocks noChangeAspect="1" noChangeArrowheads="1"/>
          </p:cNvPicPr>
          <p:nvPr/>
        </p:nvPicPr>
        <p:blipFill>
          <a:blip r:embed="rId4" cstate="print"/>
          <a:srcRect/>
          <a:stretch>
            <a:fillRect/>
          </a:stretch>
        </p:blipFill>
        <p:spPr bwMode="auto">
          <a:xfrm>
            <a:off x="2285984" y="500042"/>
            <a:ext cx="4572032" cy="5643602"/>
          </a:xfrm>
          <a:prstGeom prst="rect">
            <a:avLst/>
          </a:prstGeom>
          <a:noFill/>
        </p:spPr>
      </p:pic>
      <p:pic>
        <p:nvPicPr>
          <p:cNvPr id="5" name="ТЫ СЛЫШИШЬ, МОРЕ.mp3">
            <a:hlinkClick r:id="" action="ppaction://media"/>
          </p:cNvPr>
          <p:cNvPicPr>
            <a:picLocks noRot="1" noChangeAspect="1"/>
          </p:cNvPicPr>
          <p:nvPr>
            <a:audioFile r:link="rId1"/>
          </p:nvPr>
        </p:nvPicPr>
        <p:blipFill>
          <a:blip r:embed="rId5" cstate="print"/>
          <a:stretch>
            <a:fillRect/>
          </a:stretch>
        </p:blipFill>
        <p:spPr>
          <a:xfrm>
            <a:off x="2357422" y="5572140"/>
            <a:ext cx="304800" cy="304800"/>
          </a:xfrm>
          <a:prstGeom prst="rect">
            <a:avLst/>
          </a:prstGeom>
        </p:spPr>
      </p:pic>
      <p:pic>
        <p:nvPicPr>
          <p:cNvPr id="6" name="ТЫ СЛЫШИШЬ, МОРЕ.mp3">
            <a:hlinkClick r:id="" action="ppaction://media"/>
          </p:cNvPr>
          <p:cNvPicPr>
            <a:picLocks noRot="1" noChangeAspect="1"/>
          </p:cNvPicPr>
          <p:nvPr>
            <a:audioFile r:link="rId1"/>
          </p:nvPr>
        </p:nvPicPr>
        <p:blipFill>
          <a:blip r:embed="rId5" cstate="print"/>
          <a:stretch>
            <a:fillRect/>
          </a:stretch>
        </p:blipFill>
        <p:spPr>
          <a:xfrm>
            <a:off x="2428860" y="578645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536" fill="hold"/>
                                        <p:tgtEl>
                                          <p:spTgt spid="5"/>
                                        </p:tgtEl>
                                      </p:cBhvr>
                                    </p:cmd>
                                  </p:childTnLst>
                                </p:cTn>
                              </p:par>
                            </p:childTnLst>
                          </p:cTn>
                        </p:par>
                        <p:par>
                          <p:cTn id="7" fill="hold">
                            <p:stCondLst>
                              <p:cond delay="246398"/>
                            </p:stCondLst>
                            <p:childTnLst>
                              <p:par>
                                <p:cTn id="8" presetID="1" presetClass="mediacall" presetSubtype="0" fill="hold" nodeType="afterEffect">
                                  <p:stCondLst>
                                    <p:cond delay="0"/>
                                  </p:stCondLst>
                                  <p:childTnLst>
                                    <p:cmd type="call" cmd="playFrom(0.0)">
                                      <p:cBhvr>
                                        <p:cTn id="9" dur="2463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53250" name="Picture 2" descr="C:\Documents and Settings\Владелец\Рабочий стол\ост1.jpeg"/>
          <p:cNvPicPr>
            <a:picLocks noChangeAspect="1" noChangeArrowheads="1"/>
          </p:cNvPicPr>
          <p:nvPr/>
        </p:nvPicPr>
        <p:blipFill>
          <a:blip r:embed="rId3" cstate="print"/>
          <a:srcRect/>
          <a:stretch>
            <a:fillRect/>
          </a:stretch>
        </p:blipFill>
        <p:spPr bwMode="auto">
          <a:xfrm>
            <a:off x="357158" y="1000084"/>
            <a:ext cx="8429684" cy="5643626"/>
          </a:xfrm>
          <a:prstGeom prst="rect">
            <a:avLst/>
          </a:prstGeom>
          <a:noFill/>
        </p:spPr>
      </p:pic>
      <p:pic>
        <p:nvPicPr>
          <p:cNvPr id="6" name="Picture 2" descr="C:\Documents and Settings\Владелец\Рабочий стол\i.jpeg"/>
          <p:cNvPicPr>
            <a:picLocks noChangeAspect="1" noChangeArrowheads="1"/>
          </p:cNvPicPr>
          <p:nvPr/>
        </p:nvPicPr>
        <p:blipFill>
          <a:blip r:embed="rId4" cstate="print"/>
          <a:srcRect/>
          <a:stretch>
            <a:fillRect/>
          </a:stretch>
        </p:blipFill>
        <p:spPr bwMode="auto">
          <a:xfrm>
            <a:off x="6929454" y="3357562"/>
            <a:ext cx="1712770" cy="2925982"/>
          </a:xfrm>
          <a:prstGeom prst="rect">
            <a:avLst/>
          </a:prstGeom>
          <a:noFill/>
        </p:spPr>
      </p:pic>
      <p:sp>
        <p:nvSpPr>
          <p:cNvPr id="7" name="TextBox 6"/>
          <p:cNvSpPr txBox="1"/>
          <p:nvPr/>
        </p:nvSpPr>
        <p:spPr>
          <a:xfrm>
            <a:off x="714348" y="357166"/>
            <a:ext cx="7511031" cy="646331"/>
          </a:xfrm>
          <a:prstGeom prst="rect">
            <a:avLst/>
          </a:prstGeom>
          <a:noFill/>
        </p:spPr>
        <p:txBody>
          <a:bodyPr wrap="none" rtlCol="0">
            <a:spAutoFit/>
          </a:bodyPr>
          <a:lstStyle/>
          <a:p>
            <a:r>
              <a:rPr lang="ru-RU" sz="3600" dirty="0" smtClean="0">
                <a:latin typeface="Times New Roman" pitchFamily="18" charset="0"/>
                <a:cs typeface="Times New Roman" pitchFamily="18" charset="0"/>
              </a:rPr>
              <a:t>Результаты социологического опроса</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grpSp>
        <p:nvGrpSpPr>
          <p:cNvPr id="2" name="Группа 11"/>
          <p:cNvGrpSpPr/>
          <p:nvPr/>
        </p:nvGrpSpPr>
        <p:grpSpPr>
          <a:xfrm>
            <a:off x="0" y="1142984"/>
            <a:ext cx="4525963" cy="4740277"/>
            <a:chOff x="1847880" y="0"/>
            <a:chExt cx="4525963" cy="4525963"/>
          </a:xfrm>
        </p:grpSpPr>
        <p:sp>
          <p:nvSpPr>
            <p:cNvPr id="13" name="Овал 12"/>
            <p:cNvSpPr/>
            <p:nvPr/>
          </p:nvSpPr>
          <p:spPr>
            <a:xfrm>
              <a:off x="1847880" y="0"/>
              <a:ext cx="4525963" cy="4525963"/>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Овал 4"/>
            <p:cNvSpPr/>
            <p:nvPr/>
          </p:nvSpPr>
          <p:spPr>
            <a:xfrm>
              <a:off x="3478132" y="226298"/>
              <a:ext cx="1265459" cy="6788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kern="1200" dirty="0" smtClean="0"/>
                <a:t>100%</a:t>
              </a:r>
              <a:endParaRPr lang="ru-RU" sz="1900" kern="1200" dirty="0"/>
            </a:p>
          </p:txBody>
        </p:sp>
      </p:grpSp>
      <p:grpSp>
        <p:nvGrpSpPr>
          <p:cNvPr id="3" name="Группа 14"/>
          <p:cNvGrpSpPr/>
          <p:nvPr/>
        </p:nvGrpSpPr>
        <p:grpSpPr>
          <a:xfrm>
            <a:off x="428596" y="2214554"/>
            <a:ext cx="3620770" cy="3620770"/>
            <a:chOff x="2257417" y="900123"/>
            <a:chExt cx="3620770" cy="3620770"/>
          </a:xfrm>
        </p:grpSpPr>
        <p:sp>
          <p:nvSpPr>
            <p:cNvPr id="16" name="Овал 15"/>
            <p:cNvSpPr/>
            <p:nvPr/>
          </p:nvSpPr>
          <p:spPr>
            <a:xfrm>
              <a:off x="2257417" y="900123"/>
              <a:ext cx="3620770" cy="3620770"/>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7" name="Овал 4"/>
            <p:cNvSpPr/>
            <p:nvPr/>
          </p:nvSpPr>
          <p:spPr>
            <a:xfrm>
              <a:off x="3435072" y="1117369"/>
              <a:ext cx="1265459" cy="651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kern="1200" dirty="0" smtClean="0"/>
                <a:t>82%</a:t>
              </a:r>
              <a:endParaRPr lang="ru-RU" sz="1900" kern="1200" dirty="0"/>
            </a:p>
          </p:txBody>
        </p:sp>
      </p:grpSp>
      <p:grpSp>
        <p:nvGrpSpPr>
          <p:cNvPr id="5" name="Группа 17"/>
          <p:cNvGrpSpPr/>
          <p:nvPr/>
        </p:nvGrpSpPr>
        <p:grpSpPr>
          <a:xfrm>
            <a:off x="1214414" y="3357562"/>
            <a:ext cx="2085916" cy="2429354"/>
            <a:chOff x="3071841" y="2096145"/>
            <a:chExt cx="2085916" cy="2429817"/>
          </a:xfrm>
        </p:grpSpPr>
        <p:sp>
          <p:nvSpPr>
            <p:cNvPr id="19" name="Овал 18"/>
            <p:cNvSpPr/>
            <p:nvPr/>
          </p:nvSpPr>
          <p:spPr>
            <a:xfrm>
              <a:off x="3071841" y="2096145"/>
              <a:ext cx="2085916" cy="242981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20" name="Овал 4"/>
            <p:cNvSpPr/>
            <p:nvPr/>
          </p:nvSpPr>
          <p:spPr>
            <a:xfrm>
              <a:off x="3628781" y="2278381"/>
              <a:ext cx="972037" cy="546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kern="1200" dirty="0" smtClean="0"/>
                <a:t>32%</a:t>
              </a:r>
              <a:endParaRPr lang="ru-RU" sz="1900" kern="1200" dirty="0"/>
            </a:p>
          </p:txBody>
        </p:sp>
      </p:grpSp>
      <p:grpSp>
        <p:nvGrpSpPr>
          <p:cNvPr id="6" name="Группа 20"/>
          <p:cNvGrpSpPr/>
          <p:nvPr/>
        </p:nvGrpSpPr>
        <p:grpSpPr>
          <a:xfrm>
            <a:off x="1357290" y="4000504"/>
            <a:ext cx="1810385" cy="1810385"/>
            <a:chOff x="3209607" y="2715577"/>
            <a:chExt cx="1810385" cy="1810385"/>
          </a:xfrm>
        </p:grpSpPr>
        <p:sp>
          <p:nvSpPr>
            <p:cNvPr id="22" name="Овал 21"/>
            <p:cNvSpPr/>
            <p:nvPr/>
          </p:nvSpPr>
          <p:spPr>
            <a:xfrm>
              <a:off x="3209607" y="2715577"/>
              <a:ext cx="1810385" cy="1810385"/>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3" name="Овал 4"/>
            <p:cNvSpPr/>
            <p:nvPr/>
          </p:nvSpPr>
          <p:spPr>
            <a:xfrm>
              <a:off x="3474732" y="3168174"/>
              <a:ext cx="1280135" cy="905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kern="1200" dirty="0" smtClean="0"/>
                <a:t>20%</a:t>
              </a:r>
              <a:endParaRPr lang="ru-RU" sz="1900" kern="1200" dirty="0"/>
            </a:p>
          </p:txBody>
        </p:sp>
      </p:grpSp>
      <p:sp>
        <p:nvSpPr>
          <p:cNvPr id="24" name="Прямоугольник 23"/>
          <p:cNvSpPr/>
          <p:nvPr/>
        </p:nvSpPr>
        <p:spPr>
          <a:xfrm>
            <a:off x="4572000" y="1071546"/>
            <a:ext cx="4572000" cy="5262979"/>
          </a:xfrm>
          <a:prstGeom prst="rect">
            <a:avLst/>
          </a:prstGeom>
        </p:spPr>
        <p:txBody>
          <a:bodyPr>
            <a:spAutoFit/>
          </a:bodyPr>
          <a:lstStyle/>
          <a:p>
            <a:r>
              <a:rPr lang="ru-RU" sz="2800" dirty="0" smtClean="0">
                <a:latin typeface="Times New Roman" pitchFamily="18" charset="0"/>
                <a:cs typeface="Times New Roman" pitchFamily="18" charset="0"/>
              </a:rPr>
              <a:t>100% опрошенных знают  только три созвездия , носящие названия животных (Большая Медведица, Малая Медведица и Телец), </a:t>
            </a:r>
          </a:p>
          <a:p>
            <a:r>
              <a:rPr lang="ru-RU" sz="2800" dirty="0" smtClean="0">
                <a:latin typeface="Times New Roman" pitchFamily="18" charset="0"/>
                <a:cs typeface="Times New Roman" pitchFamily="18" charset="0"/>
              </a:rPr>
              <a:t> 20 % знают еще и созвездие Рак. </a:t>
            </a:r>
          </a:p>
          <a:p>
            <a:r>
              <a:rPr lang="ru-RU" sz="2800" dirty="0" smtClean="0">
                <a:latin typeface="Times New Roman" pitchFamily="18" charset="0"/>
                <a:cs typeface="Times New Roman" pitchFamily="18" charset="0"/>
              </a:rPr>
              <a:t>   82% легко найдут созвездие Большой Медведицы ,</a:t>
            </a:r>
          </a:p>
          <a:p>
            <a:r>
              <a:rPr lang="ru-RU" sz="2800" dirty="0" smtClean="0">
                <a:latin typeface="Times New Roman" pitchFamily="18" charset="0"/>
                <a:cs typeface="Times New Roman" pitchFamily="18" charset="0"/>
              </a:rPr>
              <a:t>32% – Малой Медведицы</a:t>
            </a:r>
            <a:r>
              <a:rPr lang="ru-RU" sz="2800" dirty="0" smtClean="0"/>
              <a:t>. </a:t>
            </a:r>
            <a:endParaRPr lang="ru-RU"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2050" name="Picture 2" descr="C:\Documents and Settings\Владелец\Рабочий стол\i.jpeg"/>
          <p:cNvPicPr>
            <a:picLocks noChangeAspect="1" noChangeArrowheads="1"/>
          </p:cNvPicPr>
          <p:nvPr/>
        </p:nvPicPr>
        <p:blipFill>
          <a:blip r:embed="rId3" cstate="print"/>
          <a:srcRect/>
          <a:stretch>
            <a:fillRect/>
          </a:stretch>
        </p:blipFill>
        <p:spPr bwMode="auto">
          <a:xfrm flipH="1">
            <a:off x="428596" y="428604"/>
            <a:ext cx="4357718" cy="54292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2049" name="Rectangle 1"/>
          <p:cNvSpPr>
            <a:spLocks noChangeArrowheads="1"/>
          </p:cNvSpPr>
          <p:nvPr/>
        </p:nvSpPr>
        <p:spPr bwMode="auto">
          <a:xfrm>
            <a:off x="571472" y="1071546"/>
            <a:ext cx="499649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effectLst/>
                <a:latin typeface="Times New Roman" pitchFamily="18" charset="0"/>
                <a:ea typeface="Calibri" pitchFamily="34" charset="0"/>
                <a:cs typeface="Times New Roman" pitchFamily="18" charset="0"/>
              </a:rPr>
              <a:t>Образовательный продукт :</a:t>
            </a:r>
            <a:endParaRPr kumimoji="0" lang="ru-RU" sz="3200" i="0" u="none" strike="noStrike" cap="none" normalizeH="0" baseline="0" dirty="0" smtClean="0">
              <a:ln>
                <a:noFill/>
              </a:ln>
              <a:effectLst/>
              <a:latin typeface="Arial" pitchFamily="34" charset="0"/>
            </a:endParaRPr>
          </a:p>
        </p:txBody>
      </p:sp>
      <p:sp>
        <p:nvSpPr>
          <p:cNvPr id="49153" name="Rectangle 1"/>
          <p:cNvSpPr>
            <a:spLocks noChangeArrowheads="1"/>
          </p:cNvSpPr>
          <p:nvPr/>
        </p:nvSpPr>
        <p:spPr bwMode="auto">
          <a:xfrm>
            <a:off x="529141" y="1928802"/>
            <a:ext cx="7682039"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Материализованные продукты </a:t>
            </a:r>
          </a:p>
          <a:p>
            <a:pPr marL="0" marR="0" lvl="0" indent="0" algn="l" defTabSz="914400" rtl="0" eaLnBrk="1" fontAlgn="base" latinLnBrk="0" hangingPunct="1">
              <a:lnSpc>
                <a:spcPct val="100000"/>
              </a:lnSpc>
              <a:spcBef>
                <a:spcPct val="0"/>
              </a:spcBef>
              <a:spcAft>
                <a:spcPct val="0"/>
              </a:spcAft>
              <a:buClrTx/>
              <a:buSzTx/>
              <a:buFontTx/>
              <a:buNone/>
              <a:tabLst/>
            </a:pPr>
            <a:r>
              <a:rPr lang="ru-RU" sz="3200" dirty="0" smtClean="0">
                <a:latin typeface="Times New Roman" pitchFamily="18" charset="0"/>
                <a:ea typeface="Calibri" pitchFamily="34" charset="0"/>
                <a:cs typeface="Times New Roman" pitchFamily="18" charset="0"/>
              </a:rPr>
              <a:t>д</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еятельности</a:t>
            </a:r>
            <a:r>
              <a:rPr kumimoji="0" lang="ru-RU"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ученика в виде суждений,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текстов, рисунков, поделок и т.п.</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Изменения личностных качеств ученика,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развивающихся в учебном процессе.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54274" name="Picture 2" descr="C:\Documents and Settings\Владелец\Рабочий стол\2.jpeg"/>
          <p:cNvPicPr>
            <a:picLocks noChangeAspect="1" noChangeArrowheads="1"/>
          </p:cNvPicPr>
          <p:nvPr/>
        </p:nvPicPr>
        <p:blipFill>
          <a:blip r:embed="rId3" cstate="print"/>
          <a:srcRect/>
          <a:stretch>
            <a:fillRect/>
          </a:stretch>
        </p:blipFill>
        <p:spPr bwMode="auto">
          <a:xfrm>
            <a:off x="571472" y="642918"/>
            <a:ext cx="8143932" cy="5929354"/>
          </a:xfrm>
          <a:prstGeom prst="rect">
            <a:avLst/>
          </a:prstGeom>
          <a:noFill/>
        </p:spPr>
      </p:pic>
      <p:pic>
        <p:nvPicPr>
          <p:cNvPr id="6" name="Picture 2" descr="C:\Documents and Settings\Владелец\Рабочий стол\i.jpeg"/>
          <p:cNvPicPr>
            <a:picLocks noChangeAspect="1" noChangeArrowheads="1"/>
          </p:cNvPicPr>
          <p:nvPr/>
        </p:nvPicPr>
        <p:blipFill>
          <a:blip r:embed="rId4" cstate="print"/>
          <a:srcRect/>
          <a:stretch>
            <a:fillRect/>
          </a:stretch>
        </p:blipFill>
        <p:spPr bwMode="auto">
          <a:xfrm flipH="1">
            <a:off x="714348" y="1928802"/>
            <a:ext cx="2149551" cy="2748606"/>
          </a:xfrm>
          <a:prstGeom prst="rect">
            <a:avLst/>
          </a:prstGeom>
          <a:noFill/>
        </p:spPr>
      </p:pic>
      <p:sp>
        <p:nvSpPr>
          <p:cNvPr id="7" name="TextBox 6"/>
          <p:cNvSpPr txBox="1"/>
          <p:nvPr/>
        </p:nvSpPr>
        <p:spPr>
          <a:xfrm>
            <a:off x="1714480" y="0"/>
            <a:ext cx="4991559" cy="646331"/>
          </a:xfrm>
          <a:prstGeom prst="rect">
            <a:avLst/>
          </a:prstGeom>
          <a:noFill/>
        </p:spPr>
        <p:txBody>
          <a:bodyPr wrap="none" rtlCol="0">
            <a:spAutoFit/>
          </a:bodyPr>
          <a:lstStyle/>
          <a:p>
            <a:r>
              <a:rPr lang="ru-RU" sz="3600" dirty="0" smtClean="0">
                <a:latin typeface="Times New Roman" pitchFamily="18" charset="0"/>
                <a:cs typeface="Times New Roman" pitchFamily="18" charset="0"/>
              </a:rPr>
              <a:t>Путешествие в прошлое</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2050" name="Picture 2" descr="C:\Documents and Settings\Владелец\Рабочий стол\i.jpeg"/>
          <p:cNvPicPr>
            <a:picLocks noChangeAspect="1" noChangeArrowheads="1"/>
          </p:cNvPicPr>
          <p:nvPr/>
        </p:nvPicPr>
        <p:blipFill>
          <a:blip r:embed="rId3" cstate="print"/>
          <a:srcRect/>
          <a:stretch>
            <a:fillRect/>
          </a:stretch>
        </p:blipFill>
        <p:spPr bwMode="auto">
          <a:xfrm>
            <a:off x="3929058" y="571480"/>
            <a:ext cx="4712088" cy="55007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58370" name="Picture 2" descr="C:\Documents and Settings\Владелец\Рабочий стол\ряд островов.jpeg"/>
          <p:cNvPicPr>
            <a:picLocks noChangeAspect="1" noChangeArrowheads="1"/>
          </p:cNvPicPr>
          <p:nvPr/>
        </p:nvPicPr>
        <p:blipFill>
          <a:blip r:embed="rId3" cstate="print"/>
          <a:srcRect/>
          <a:stretch>
            <a:fillRect/>
          </a:stretch>
        </p:blipFill>
        <p:spPr bwMode="auto">
          <a:xfrm>
            <a:off x="357158" y="785794"/>
            <a:ext cx="8358246" cy="5643602"/>
          </a:xfrm>
          <a:prstGeom prst="rect">
            <a:avLst/>
          </a:prstGeom>
          <a:noFill/>
        </p:spPr>
      </p:pic>
      <p:pic>
        <p:nvPicPr>
          <p:cNvPr id="6" name="Picture 2" descr="C:\Documents and Settings\Владелец\Рабочий стол\i.jpeg"/>
          <p:cNvPicPr>
            <a:picLocks noChangeAspect="1" noChangeArrowheads="1"/>
          </p:cNvPicPr>
          <p:nvPr/>
        </p:nvPicPr>
        <p:blipFill>
          <a:blip r:embed="rId4" cstate="print"/>
          <a:srcRect/>
          <a:stretch>
            <a:fillRect/>
          </a:stretch>
        </p:blipFill>
        <p:spPr bwMode="auto">
          <a:xfrm>
            <a:off x="5715008" y="3643314"/>
            <a:ext cx="2016800" cy="1785950"/>
          </a:xfrm>
          <a:prstGeom prst="rect">
            <a:avLst/>
          </a:prstGeom>
          <a:noFill/>
        </p:spPr>
      </p:pic>
      <p:sp>
        <p:nvSpPr>
          <p:cNvPr id="7" name="TextBox 6"/>
          <p:cNvSpPr txBox="1"/>
          <p:nvPr/>
        </p:nvSpPr>
        <p:spPr>
          <a:xfrm>
            <a:off x="2143108" y="214290"/>
            <a:ext cx="4362669" cy="646331"/>
          </a:xfrm>
          <a:prstGeom prst="rect">
            <a:avLst/>
          </a:prstGeom>
          <a:noFill/>
        </p:spPr>
        <p:txBody>
          <a:bodyPr wrap="none" rtlCol="0">
            <a:spAutoFit/>
          </a:bodyPr>
          <a:lstStyle/>
          <a:p>
            <a:r>
              <a:rPr lang="ru-RU" sz="3600" dirty="0" smtClean="0">
                <a:latin typeface="Times New Roman" pitchFamily="18" charset="0"/>
                <a:cs typeface="Times New Roman" pitchFamily="18" charset="0"/>
              </a:rPr>
              <a:t>Появление созвездий</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descr="C:\Documents and Settings\Владелец\Рабочий стол\СОЗВЕЗДИЯ\звезды.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2050" name="Picture 2" descr="C:\Documents and Settings\Владелец\Рабочий стол\i.jpeg"/>
          <p:cNvPicPr>
            <a:picLocks noChangeAspect="1" noChangeArrowheads="1"/>
          </p:cNvPicPr>
          <p:nvPr/>
        </p:nvPicPr>
        <p:blipFill>
          <a:blip r:embed="rId3" cstate="print"/>
          <a:srcRect/>
          <a:stretch>
            <a:fillRect/>
          </a:stretch>
        </p:blipFill>
        <p:spPr bwMode="auto">
          <a:xfrm>
            <a:off x="2285984" y="500042"/>
            <a:ext cx="4572032" cy="564360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59394" name="Picture 2" descr="C:\Documents and Settings\Владелец\Рабочий стол\7.jpeg"/>
          <p:cNvPicPr>
            <a:picLocks noChangeAspect="1" noChangeArrowheads="1"/>
          </p:cNvPicPr>
          <p:nvPr/>
        </p:nvPicPr>
        <p:blipFill>
          <a:blip r:embed="rId3" cstate="print"/>
          <a:srcRect/>
          <a:stretch>
            <a:fillRect/>
          </a:stretch>
        </p:blipFill>
        <p:spPr bwMode="auto">
          <a:xfrm>
            <a:off x="357158" y="1142960"/>
            <a:ext cx="8429684" cy="5357874"/>
          </a:xfrm>
          <a:prstGeom prst="rect">
            <a:avLst/>
          </a:prstGeom>
          <a:noFill/>
        </p:spPr>
      </p:pic>
      <p:pic>
        <p:nvPicPr>
          <p:cNvPr id="6" name="Picture 2" descr="C:\Documents and Settings\Владелец\Рабочий стол\i.jpeg"/>
          <p:cNvPicPr>
            <a:picLocks noChangeAspect="1" noChangeArrowheads="1"/>
          </p:cNvPicPr>
          <p:nvPr/>
        </p:nvPicPr>
        <p:blipFill>
          <a:blip r:embed="rId4" cstate="print"/>
          <a:srcRect/>
          <a:stretch>
            <a:fillRect/>
          </a:stretch>
        </p:blipFill>
        <p:spPr bwMode="auto">
          <a:xfrm flipH="1">
            <a:off x="428596" y="1785926"/>
            <a:ext cx="1785950" cy="2204532"/>
          </a:xfrm>
          <a:prstGeom prst="rect">
            <a:avLst/>
          </a:prstGeom>
          <a:noFill/>
        </p:spPr>
      </p:pic>
      <p:sp>
        <p:nvSpPr>
          <p:cNvPr id="7" name="TextBox 6"/>
          <p:cNvSpPr txBox="1"/>
          <p:nvPr/>
        </p:nvSpPr>
        <p:spPr>
          <a:xfrm>
            <a:off x="1142976" y="285728"/>
            <a:ext cx="6272230" cy="646331"/>
          </a:xfrm>
          <a:prstGeom prst="rect">
            <a:avLst/>
          </a:prstGeom>
          <a:noFill/>
        </p:spPr>
        <p:txBody>
          <a:bodyPr wrap="none" rtlCol="0">
            <a:spAutoFit/>
          </a:bodyPr>
          <a:lstStyle/>
          <a:p>
            <a:r>
              <a:rPr lang="ru-RU" sz="3600" dirty="0" smtClean="0">
                <a:latin typeface="Times New Roman" pitchFamily="18" charset="0"/>
                <a:cs typeface="Times New Roman" pitchFamily="18" charset="0"/>
              </a:rPr>
              <a:t>Источники названия созвездий</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descr="C:\Documents and Settings\Владелец\Рабочий стол\СОЗВЕЗДИЯ\рысь мал медв.gif"/>
          <p:cNvPicPr>
            <a:picLocks noGrp="1" noChangeAspect="1" noChangeArrowheads="1" noCrop="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2050" name="Picture 2" descr="C:\Documents and Settings\Владелец\Рабочий стол\i.jpeg"/>
          <p:cNvPicPr>
            <a:picLocks noChangeAspect="1" noChangeArrowheads="1"/>
          </p:cNvPicPr>
          <p:nvPr/>
        </p:nvPicPr>
        <p:blipFill>
          <a:blip r:embed="rId3" cstate="print"/>
          <a:srcRect/>
          <a:stretch>
            <a:fillRect/>
          </a:stretch>
        </p:blipFill>
        <p:spPr bwMode="auto">
          <a:xfrm>
            <a:off x="2285984" y="500042"/>
            <a:ext cx="4572032" cy="564360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60419" name="Picture 3" descr="C:\Documents and Settings\Владелец\Рабочий стол\9.jpeg"/>
          <p:cNvPicPr>
            <a:picLocks noChangeAspect="1" noChangeArrowheads="1"/>
          </p:cNvPicPr>
          <p:nvPr/>
        </p:nvPicPr>
        <p:blipFill>
          <a:blip r:embed="rId3" cstate="print"/>
          <a:srcRect/>
          <a:stretch>
            <a:fillRect/>
          </a:stretch>
        </p:blipFill>
        <p:spPr bwMode="auto">
          <a:xfrm>
            <a:off x="285720" y="785794"/>
            <a:ext cx="8501122" cy="5786478"/>
          </a:xfrm>
          <a:prstGeom prst="rect">
            <a:avLst/>
          </a:prstGeom>
          <a:noFill/>
        </p:spPr>
      </p:pic>
      <p:pic>
        <p:nvPicPr>
          <p:cNvPr id="7" name="Picture 2" descr="C:\Documents and Settings\Владелец\Рабочий стол\i.jpeg"/>
          <p:cNvPicPr>
            <a:picLocks noChangeAspect="1" noChangeArrowheads="1"/>
          </p:cNvPicPr>
          <p:nvPr/>
        </p:nvPicPr>
        <p:blipFill>
          <a:blip r:embed="rId4" cstate="print"/>
          <a:srcRect/>
          <a:stretch>
            <a:fillRect/>
          </a:stretch>
        </p:blipFill>
        <p:spPr bwMode="auto">
          <a:xfrm>
            <a:off x="7286644" y="4786322"/>
            <a:ext cx="1331098" cy="1643074"/>
          </a:xfrm>
          <a:prstGeom prst="rect">
            <a:avLst/>
          </a:prstGeom>
          <a:noFill/>
        </p:spPr>
      </p:pic>
      <p:sp>
        <p:nvSpPr>
          <p:cNvPr id="8" name="TextBox 7"/>
          <p:cNvSpPr txBox="1"/>
          <p:nvPr/>
        </p:nvSpPr>
        <p:spPr>
          <a:xfrm>
            <a:off x="1785918" y="214290"/>
            <a:ext cx="4755341" cy="584775"/>
          </a:xfrm>
          <a:prstGeom prst="rect">
            <a:avLst/>
          </a:prstGeom>
          <a:noFill/>
        </p:spPr>
        <p:txBody>
          <a:bodyPr wrap="none" rtlCol="0">
            <a:spAutoFit/>
          </a:bodyPr>
          <a:lstStyle/>
          <a:p>
            <a:r>
              <a:rPr lang="ru-RU" sz="3200" dirty="0" smtClean="0">
                <a:latin typeface="Times New Roman" pitchFamily="18" charset="0"/>
                <a:cs typeface="Times New Roman" pitchFamily="18" charset="0"/>
              </a:rPr>
              <a:t>Информация о созвездиях</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5" name="Прямоугольник 4"/>
          <p:cNvSpPr/>
          <p:nvPr/>
        </p:nvSpPr>
        <p:spPr>
          <a:xfrm>
            <a:off x="285720" y="363915"/>
            <a:ext cx="8429684" cy="6001643"/>
          </a:xfrm>
          <a:prstGeom prst="rect">
            <a:avLst/>
          </a:prstGeom>
        </p:spPr>
        <p:txBody>
          <a:bodyPr wrap="square">
            <a:spAutoFit/>
          </a:bodyPr>
          <a:lstStyle/>
          <a:p>
            <a:pPr>
              <a:buNone/>
            </a:pPr>
            <a:r>
              <a:rPr lang="ru-RU" sz="3200" dirty="0" smtClean="0">
                <a:latin typeface="Times New Roman" pitchFamily="18" charset="0"/>
                <a:cs typeface="Times New Roman" pitchFamily="18" charset="0"/>
              </a:rPr>
              <a:t>Тридцать пять созвездий носят названия животных: </a:t>
            </a:r>
          </a:p>
          <a:p>
            <a:pPr>
              <a:buNone/>
            </a:pPr>
            <a:endParaRPr lang="ru-RU" sz="3200" dirty="0" smtClean="0">
              <a:latin typeface="Times New Roman" pitchFamily="18" charset="0"/>
              <a:cs typeface="Times New Roman" pitchFamily="18" charset="0"/>
            </a:endParaRPr>
          </a:p>
          <a:p>
            <a:pPr>
              <a:buNone/>
            </a:pPr>
            <a:r>
              <a:rPr lang="ru-RU" sz="3200" dirty="0" smtClean="0">
                <a:latin typeface="Times New Roman" pitchFamily="18" charset="0"/>
                <a:cs typeface="Times New Roman" pitchFamily="18" charset="0"/>
              </a:rPr>
              <a:t>Райская Птица, Орел, Овен, Жираф, Рак, Гончие Псы, Большой Пес, Малый Пес, Кит, Хамелеон, Голубь, Ворон, Лебедь, Дельфин, Золотая Рыба, Малый Конь, Журавль, Ящерица, Лев, Малый Лев, Заяц, Волк, Рысь, Муха, Павлин, Рыбы, Южная Рыба, Скорпион, Змея, Телец, Тукан, Большая Медведица, Малая Медведица, Летучая Рыба, Лисичка.</a:t>
            </a:r>
          </a:p>
          <a:p>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1025" name="Rectangle 1"/>
          <p:cNvSpPr>
            <a:spLocks noChangeArrowheads="1"/>
          </p:cNvSpPr>
          <p:nvPr/>
        </p:nvSpPr>
        <p:spPr bwMode="auto">
          <a:xfrm>
            <a:off x="285720" y="1428736"/>
            <a:ext cx="6955302" cy="261610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Достижение средствами интеграции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общего и дополнительного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образования детей качественно нового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образовательного результата.</a:t>
            </a:r>
            <a:endParaRPr kumimoji="0" lang="ru-RU" sz="320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0" y="-642966"/>
            <a:ext cx="9144001" cy="7500966"/>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6" name="Прямоугольник 5"/>
          <p:cNvSpPr/>
          <p:nvPr/>
        </p:nvSpPr>
        <p:spPr>
          <a:xfrm>
            <a:off x="285720" y="571480"/>
            <a:ext cx="8286808" cy="4031873"/>
          </a:xfrm>
          <a:prstGeom prst="rect">
            <a:avLst/>
          </a:prstGeom>
        </p:spPr>
        <p:txBody>
          <a:bodyPr wrap="square">
            <a:spAutoFit/>
          </a:bodyPr>
          <a:lstStyle/>
          <a:p>
            <a:pPr>
              <a:buNone/>
            </a:pPr>
            <a:r>
              <a:rPr lang="ru-RU" sz="3200" dirty="0" smtClean="0">
                <a:latin typeface="Times New Roman" pitchFamily="18" charset="0"/>
                <a:cs typeface="Times New Roman" pitchFamily="18" charset="0"/>
              </a:rPr>
              <a:t>Созвездия : Большая Медведица, Большой Пес, Волк, Ворон, Голубь, Гончие Псы, Дельфин, Заяц, Змея, Кит, Лебедь, Лев, Малая Медведица, Малый конь, Малый Пес, Малый Лев , Овен, Орел, Рак, Рыбы, Скорпион, Телец, Южная Рыба получили свои названия еще в далекой древности и связаны с теми или иными легендами и мифами.</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0" y="-642966"/>
            <a:ext cx="9144001" cy="7500966"/>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5" name="Прямоугольник 4"/>
          <p:cNvSpPr/>
          <p:nvPr/>
        </p:nvSpPr>
        <p:spPr>
          <a:xfrm>
            <a:off x="642910" y="1000108"/>
            <a:ext cx="7643866" cy="3539430"/>
          </a:xfrm>
          <a:prstGeom prst="rect">
            <a:avLst/>
          </a:prstGeom>
        </p:spPr>
        <p:txBody>
          <a:bodyPr wrap="square">
            <a:spAutoFit/>
          </a:bodyPr>
          <a:lstStyle/>
          <a:p>
            <a:pPr>
              <a:buNone/>
            </a:pPr>
            <a:r>
              <a:rPr lang="ru-RU" sz="3200" dirty="0" smtClean="0">
                <a:latin typeface="Times New Roman" pitchFamily="18" charset="0"/>
                <a:cs typeface="Times New Roman" pitchFamily="18" charset="0"/>
              </a:rPr>
              <a:t>Созвездия: Жираф, Журавль, Золотая Рыба, Летучая Рыба, Лисичка, Муха, Павлин, Райская Птица, Рысь, Тукан, Хамелеон, Ящерица получили свои названия в эпоху великих географических открытий в </a:t>
            </a:r>
          </a:p>
          <a:p>
            <a:pPr>
              <a:buNone/>
            </a:pPr>
            <a:r>
              <a:rPr lang="ru-RU" sz="3200" dirty="0" smtClean="0">
                <a:latin typeface="Times New Roman" pitchFamily="18" charset="0"/>
                <a:cs typeface="Times New Roman" pitchFamily="18" charset="0"/>
              </a:rPr>
              <a:t>Х</a:t>
            </a:r>
            <a:r>
              <a:rPr lang="en-US" sz="3200" dirty="0" smtClean="0">
                <a:latin typeface="Times New Roman" pitchFamily="18" charset="0"/>
                <a:cs typeface="Times New Roman" pitchFamily="18" charset="0"/>
              </a:rPr>
              <a:t>VI</a:t>
            </a:r>
            <a:r>
              <a:rPr lang="ru-RU" sz="3200" dirty="0" smtClean="0">
                <a:latin typeface="Times New Roman" pitchFamily="18" charset="0"/>
                <a:cs typeface="Times New Roman" pitchFamily="18" charset="0"/>
              </a:rPr>
              <a:t> – Х</a:t>
            </a:r>
            <a:r>
              <a:rPr lang="en-US" sz="3200" dirty="0" smtClean="0">
                <a:latin typeface="Times New Roman" pitchFamily="18" charset="0"/>
                <a:cs typeface="Times New Roman" pitchFamily="18" charset="0"/>
              </a:rPr>
              <a:t>I</a:t>
            </a:r>
            <a:r>
              <a:rPr lang="ru-RU" sz="3200" dirty="0" smtClean="0">
                <a:latin typeface="Times New Roman" pitchFamily="18" charset="0"/>
                <a:cs typeface="Times New Roman" pitchFamily="18" charset="0"/>
              </a:rPr>
              <a:t>Х вв.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Documents and Settings\Владелец\Рабочий стол\жираф рысь.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Documents and Settings\Владелец\Рабочий стол\СОЗВЕЗДИЯ\львы.gif"/>
          <p:cNvPicPr>
            <a:picLocks noGrp="1" noChangeAspect="1" noChangeArrowheads="1" noCrop="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Documents and Settings\Владелец\Рабочий стол\лебедь.gif"/>
          <p:cNvPicPr>
            <a:picLocks noGrp="1" noChangeAspect="1" noChangeArrowheads="1" noCrop="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Documents and Settings\Владелец\Рабочий стол\СОЗВЕЗДИЯ\лисичка орел.gif"/>
          <p:cNvPicPr>
            <a:picLocks noGrp="1" noChangeAspect="1" noChangeArrowheads="1" noCrop="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Documents and Settings\Владелец\Рабочий стол\кит дельфин.gif"/>
          <p:cNvPicPr>
            <a:picLocks noGrp="1" noChangeAspect="1" noChangeArrowheads="1" noCrop="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2050" name="Picture 2" descr="C:\Documents and Settings\Владелец\Рабочий стол\i.jpeg"/>
          <p:cNvPicPr>
            <a:picLocks noChangeAspect="1" noChangeArrowheads="1"/>
          </p:cNvPicPr>
          <p:nvPr/>
        </p:nvPicPr>
        <p:blipFill>
          <a:blip r:embed="rId3" cstate="print"/>
          <a:srcRect/>
          <a:stretch>
            <a:fillRect/>
          </a:stretch>
        </p:blipFill>
        <p:spPr bwMode="auto">
          <a:xfrm>
            <a:off x="2285984" y="500042"/>
            <a:ext cx="4572032" cy="564360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56322" name="Picture 2" descr="C:\Documents and Settings\Владелец\Рабочий стол\5.jpeg"/>
          <p:cNvPicPr>
            <a:picLocks noChangeAspect="1" noChangeArrowheads="1"/>
          </p:cNvPicPr>
          <p:nvPr/>
        </p:nvPicPr>
        <p:blipFill>
          <a:blip r:embed="rId3" cstate="print"/>
          <a:srcRect/>
          <a:stretch>
            <a:fillRect/>
          </a:stretch>
        </p:blipFill>
        <p:spPr bwMode="auto">
          <a:xfrm>
            <a:off x="285720" y="785794"/>
            <a:ext cx="8501122" cy="5786478"/>
          </a:xfrm>
          <a:prstGeom prst="rect">
            <a:avLst/>
          </a:prstGeom>
          <a:noFill/>
        </p:spPr>
      </p:pic>
      <p:pic>
        <p:nvPicPr>
          <p:cNvPr id="6" name="Picture 2" descr="C:\Documents and Settings\Владелец\Рабочий стол\i.jpeg"/>
          <p:cNvPicPr>
            <a:picLocks noChangeAspect="1" noChangeArrowheads="1"/>
          </p:cNvPicPr>
          <p:nvPr/>
        </p:nvPicPr>
        <p:blipFill>
          <a:blip r:embed="rId4" cstate="print"/>
          <a:srcRect/>
          <a:stretch>
            <a:fillRect/>
          </a:stretch>
        </p:blipFill>
        <p:spPr bwMode="auto">
          <a:xfrm flipH="1">
            <a:off x="428596" y="4374437"/>
            <a:ext cx="1643074" cy="2028170"/>
          </a:xfrm>
          <a:prstGeom prst="rect">
            <a:avLst/>
          </a:prstGeom>
          <a:noFill/>
        </p:spPr>
      </p:pic>
      <p:sp>
        <p:nvSpPr>
          <p:cNvPr id="7" name="TextBox 6"/>
          <p:cNvSpPr txBox="1"/>
          <p:nvPr/>
        </p:nvSpPr>
        <p:spPr>
          <a:xfrm>
            <a:off x="2143108" y="214290"/>
            <a:ext cx="4334392" cy="646331"/>
          </a:xfrm>
          <a:prstGeom prst="rect">
            <a:avLst/>
          </a:prstGeom>
          <a:noFill/>
        </p:spPr>
        <p:txBody>
          <a:bodyPr wrap="none" rtlCol="0">
            <a:spAutoFit/>
          </a:bodyPr>
          <a:lstStyle/>
          <a:p>
            <a:r>
              <a:rPr lang="ru-RU" sz="3600" dirty="0" smtClean="0">
                <a:latin typeface="Times New Roman" pitchFamily="18" charset="0"/>
                <a:cs typeface="Times New Roman" pitchFamily="18" charset="0"/>
              </a:rPr>
              <a:t>Практическая работа</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descr="C:\Documents and Settings\Владелец\Рабочий стол\СОЗВЕЗДИЯ\звезды.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pic>
        <p:nvPicPr>
          <p:cNvPr id="4" name="космич опера ч 3.mp3">
            <a:hlinkClick r:id="" action="ppaction://media"/>
          </p:cNvPr>
          <p:cNvPicPr>
            <a:picLocks noRot="1" noChangeAspect="1"/>
          </p:cNvPicPr>
          <p:nvPr>
            <a:audioFile r:link="rId1"/>
          </p:nvPr>
        </p:nvPicPr>
        <p:blipFill>
          <a:blip r:embed="rId4" cstate="print"/>
          <a:stretch>
            <a:fillRect/>
          </a:stretch>
        </p:blipFill>
        <p:spPr>
          <a:xfrm>
            <a:off x="285720" y="621508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2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40961" name="Rectangle 1"/>
          <p:cNvSpPr>
            <a:spLocks noChangeArrowheads="1"/>
          </p:cNvSpPr>
          <p:nvPr/>
        </p:nvSpPr>
        <p:spPr bwMode="auto">
          <a:xfrm>
            <a:off x="0" y="1500174"/>
            <a:ext cx="8202758" cy="30469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Интеграция- </a:t>
            </a:r>
            <a:r>
              <a:rPr lang="ru-RU" sz="3200" dirty="0" smtClean="0">
                <a:latin typeface="Times New Roman" pitchFamily="18" charset="0"/>
                <a:cs typeface="Times New Roman" pitchFamily="18" charset="0"/>
              </a:rPr>
              <a:t>продуктивная связь элементов, </a:t>
            </a:r>
          </a:p>
          <a:p>
            <a:pPr fontAlgn="base">
              <a:spcBef>
                <a:spcPct val="0"/>
              </a:spcBef>
              <a:spcAft>
                <a:spcPct val="0"/>
              </a:spcAft>
            </a:pPr>
            <a:r>
              <a:rPr lang="ru-RU" sz="3200" dirty="0" smtClean="0">
                <a:latin typeface="Times New Roman" pitchFamily="18" charset="0"/>
                <a:cs typeface="Times New Roman" pitchFamily="18" charset="0"/>
              </a:rPr>
              <a:t>принадлежащих к разным системам, </a:t>
            </a:r>
          </a:p>
          <a:p>
            <a:pPr fontAlgn="base">
              <a:spcBef>
                <a:spcPct val="0"/>
              </a:spcBef>
              <a:spcAft>
                <a:spcPct val="0"/>
              </a:spcAft>
            </a:pPr>
            <a:r>
              <a:rPr lang="ru-RU" sz="3200" dirty="0" smtClean="0">
                <a:latin typeface="Times New Roman" pitchFamily="18" charset="0"/>
                <a:cs typeface="Times New Roman" pitchFamily="18" charset="0"/>
              </a:rPr>
              <a:t>привлечение разных типов образования</a:t>
            </a:r>
          </a:p>
          <a:p>
            <a:pPr fontAlgn="base">
              <a:spcBef>
                <a:spcPct val="0"/>
              </a:spcBef>
              <a:spcAft>
                <a:spcPct val="0"/>
              </a:spcAft>
            </a:pPr>
            <a:r>
              <a:rPr lang="ru-RU" sz="3200" dirty="0" smtClean="0">
                <a:latin typeface="Times New Roman" pitchFamily="18" charset="0"/>
                <a:cs typeface="Times New Roman" pitchFamily="18" charset="0"/>
              </a:rPr>
              <a:t>(начального общего и дополнительного </a:t>
            </a:r>
          </a:p>
          <a:p>
            <a:pPr fontAlgn="base">
              <a:spcBef>
                <a:spcPct val="0"/>
              </a:spcBef>
              <a:spcAft>
                <a:spcPct val="0"/>
              </a:spcAft>
            </a:pPr>
            <a:r>
              <a:rPr lang="ru-RU" sz="3200" dirty="0" smtClean="0">
                <a:latin typeface="Times New Roman" pitchFamily="18" charset="0"/>
                <a:cs typeface="Times New Roman" pitchFamily="18" charset="0"/>
              </a:rPr>
              <a:t>образования детей)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5" name="Прямоугольник 4"/>
          <p:cNvSpPr/>
          <p:nvPr/>
        </p:nvSpPr>
        <p:spPr>
          <a:xfrm>
            <a:off x="928662" y="928670"/>
            <a:ext cx="6429452" cy="2062103"/>
          </a:xfrm>
          <a:prstGeom prst="rect">
            <a:avLst/>
          </a:prstGeom>
        </p:spPr>
        <p:txBody>
          <a:bodyPr wrap="square">
            <a:spAutoFit/>
          </a:bodyPr>
          <a:lstStyle/>
          <a:p>
            <a:pPr>
              <a:buNone/>
            </a:pPr>
            <a:r>
              <a:rPr lang="ru-RU" sz="3200" dirty="0" smtClean="0">
                <a:latin typeface="Times New Roman" pitchFamily="18" charset="0"/>
                <a:cs typeface="Times New Roman" pitchFamily="18" charset="0"/>
              </a:rPr>
              <a:t>Созвездия:</a:t>
            </a:r>
          </a:p>
          <a:p>
            <a:pPr>
              <a:buNone/>
            </a:pPr>
            <a:endParaRPr lang="ru-RU" sz="3200" dirty="0" smtClean="0">
              <a:latin typeface="Times New Roman" pitchFamily="18" charset="0"/>
              <a:cs typeface="Times New Roman" pitchFamily="18" charset="0"/>
            </a:endParaRPr>
          </a:p>
          <a:p>
            <a:pPr>
              <a:buNone/>
            </a:pPr>
            <a:r>
              <a:rPr lang="ru-RU" sz="3200" dirty="0" smtClean="0">
                <a:latin typeface="Times New Roman" pitchFamily="18" charset="0"/>
                <a:cs typeface="Times New Roman" pitchFamily="18" charset="0"/>
              </a:rPr>
              <a:t>Рысь, Лебедь, Лисичка,   Лев, Рыбы.</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Владелец\Рабочий стол\ШКОЛА\СОЗВЕЗДИЯ\весен созвездия сев полуш.gif"/>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2050" name="Picture 2" descr="C:\Documents and Settings\Владелец\Рабочий стол\i.jpeg"/>
          <p:cNvPicPr>
            <a:picLocks noChangeAspect="1" noChangeArrowheads="1"/>
          </p:cNvPicPr>
          <p:nvPr/>
        </p:nvPicPr>
        <p:blipFill>
          <a:blip r:embed="rId3" cstate="print"/>
          <a:srcRect/>
          <a:stretch>
            <a:fillRect/>
          </a:stretch>
        </p:blipFill>
        <p:spPr bwMode="auto">
          <a:xfrm>
            <a:off x="4214810" y="285728"/>
            <a:ext cx="4572032" cy="564360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pic>
        <p:nvPicPr>
          <p:cNvPr id="57346" name="Picture 2" descr="C:\Documents and Settings\Владелец\Рабочий стол\6.jpeg"/>
          <p:cNvPicPr>
            <a:picLocks noChangeAspect="1" noChangeArrowheads="1"/>
          </p:cNvPicPr>
          <p:nvPr/>
        </p:nvPicPr>
        <p:blipFill>
          <a:blip r:embed="rId3" cstate="print"/>
          <a:srcRect/>
          <a:stretch>
            <a:fillRect/>
          </a:stretch>
        </p:blipFill>
        <p:spPr bwMode="auto">
          <a:xfrm>
            <a:off x="357158" y="928670"/>
            <a:ext cx="8429684" cy="5572164"/>
          </a:xfrm>
          <a:prstGeom prst="rect">
            <a:avLst/>
          </a:prstGeom>
          <a:noFill/>
        </p:spPr>
      </p:pic>
      <p:pic>
        <p:nvPicPr>
          <p:cNvPr id="6" name="Picture 2" descr="C:\Documents and Settings\Владелец\Рабочий стол\i.jpeg"/>
          <p:cNvPicPr>
            <a:picLocks noChangeAspect="1" noChangeArrowheads="1"/>
          </p:cNvPicPr>
          <p:nvPr/>
        </p:nvPicPr>
        <p:blipFill>
          <a:blip r:embed="rId4" cstate="print"/>
          <a:srcRect/>
          <a:stretch>
            <a:fillRect/>
          </a:stretch>
        </p:blipFill>
        <p:spPr bwMode="auto">
          <a:xfrm flipH="1">
            <a:off x="357158" y="3857628"/>
            <a:ext cx="2105161" cy="2598558"/>
          </a:xfrm>
          <a:prstGeom prst="rect">
            <a:avLst/>
          </a:prstGeom>
          <a:noFill/>
        </p:spPr>
      </p:pic>
      <p:sp>
        <p:nvSpPr>
          <p:cNvPr id="7" name="TextBox 6"/>
          <p:cNvSpPr txBox="1"/>
          <p:nvPr/>
        </p:nvSpPr>
        <p:spPr>
          <a:xfrm>
            <a:off x="1928794" y="285728"/>
            <a:ext cx="4398640" cy="646331"/>
          </a:xfrm>
          <a:prstGeom prst="rect">
            <a:avLst/>
          </a:prstGeom>
          <a:noFill/>
        </p:spPr>
        <p:txBody>
          <a:bodyPr wrap="none" rtlCol="0">
            <a:spAutoFit/>
          </a:bodyPr>
          <a:lstStyle/>
          <a:p>
            <a:r>
              <a:rPr lang="ru-RU" sz="3600" dirty="0" smtClean="0">
                <a:latin typeface="Times New Roman" pitchFamily="18" charset="0"/>
                <a:cs typeface="Times New Roman" pitchFamily="18" charset="0"/>
              </a:rPr>
              <a:t>Оценка деятельности</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normAutofit fontScale="90000"/>
          </a:bodyPr>
          <a:lstStyle/>
          <a:p>
            <a:pPr>
              <a:lnSpc>
                <a:spcPct val="90000"/>
              </a:lnSpc>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Сегодня я узнал…</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Было интересно…</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Было трудно…</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Я выполнял задание…</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Я понял, что…</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Меня удивило…</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Мне захотелось…</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Я попробую…</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Работа в группе помогает мне…</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Я хочу поблагодарить…</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p>
        </p:txBody>
      </p:sp>
      <p:sp>
        <p:nvSpPr>
          <p:cNvPr id="5" name="Прямоугольник 4"/>
          <p:cNvSpPr/>
          <p:nvPr/>
        </p:nvSpPr>
        <p:spPr>
          <a:xfrm>
            <a:off x="928630" y="3071810"/>
            <a:ext cx="8215370" cy="769441"/>
          </a:xfrm>
          <a:prstGeom prst="rect">
            <a:avLst/>
          </a:prstGeom>
        </p:spPr>
        <p:txBody>
          <a:bodyPr wrap="square">
            <a:spAutoFit/>
          </a:bodyPr>
          <a:lstStyle/>
          <a:p>
            <a:pPr>
              <a:buNone/>
            </a:pPr>
            <a:endParaRPr lang="ru-RU" sz="4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5" name="Прямоугольник 4"/>
          <p:cNvSpPr/>
          <p:nvPr/>
        </p:nvSpPr>
        <p:spPr>
          <a:xfrm>
            <a:off x="642910" y="1928802"/>
            <a:ext cx="7858180" cy="1754326"/>
          </a:xfrm>
          <a:prstGeom prst="rect">
            <a:avLst/>
          </a:prstGeom>
        </p:spPr>
        <p:txBody>
          <a:bodyPr wrap="square">
            <a:spAutoFit/>
          </a:bodyPr>
          <a:lstStyle/>
          <a:p>
            <a:pPr>
              <a:buNone/>
            </a:pPr>
            <a:r>
              <a:rPr lang="ru-RU" sz="3600" dirty="0" smtClean="0">
                <a:latin typeface="Times New Roman" pitchFamily="18" charset="0"/>
                <a:cs typeface="Times New Roman" pitchFamily="18" charset="0"/>
              </a:rPr>
              <a:t>СПАСИБО ЗА ВНИМАНИЕ!</a:t>
            </a:r>
          </a:p>
          <a:p>
            <a:pPr>
              <a:buNone/>
            </a:pPr>
            <a:endParaRPr lang="ru-RU" sz="3600" dirty="0" smtClean="0">
              <a:latin typeface="Times New Roman" pitchFamily="18" charset="0"/>
              <a:cs typeface="Times New Roman" pitchFamily="18" charset="0"/>
            </a:endParaRPr>
          </a:p>
          <a:p>
            <a:pPr>
              <a:buNone/>
            </a:pPr>
            <a:r>
              <a:rPr lang="ru-RU" sz="3600" dirty="0" smtClean="0">
                <a:latin typeface="Times New Roman" pitchFamily="18" charset="0"/>
                <a:cs typeface="Times New Roman" pitchFamily="18" charset="0"/>
              </a:rPr>
              <a:t>          ВСЕГО ДОБРОГО!</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lstStyle/>
          <a:p>
            <a:pPr eaLnBrk="1" hangingPunct="1"/>
            <a:r>
              <a:rPr lang="ru-RU" dirty="0" smtClean="0"/>
              <a:t> </a:t>
            </a:r>
          </a:p>
        </p:txBody>
      </p:sp>
      <p:sp>
        <p:nvSpPr>
          <p:cNvPr id="41985" name="Rectangle 1"/>
          <p:cNvSpPr>
            <a:spLocks noChangeArrowheads="1"/>
          </p:cNvSpPr>
          <p:nvPr/>
        </p:nvSpPr>
        <p:spPr bwMode="auto">
          <a:xfrm>
            <a:off x="1357290" y="2857496"/>
            <a:ext cx="463383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Планируемые результаты</a:t>
            </a:r>
            <a:endParaRPr kumimoji="0" lang="ru-RU" sz="320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0" y="1500188"/>
            <a:ext cx="9144000" cy="2928937"/>
          </a:xfrm>
        </p:spPr>
        <p:txBody>
          <a:bodyPr>
            <a:normAutofit fontScale="90000"/>
          </a:bodyPr>
          <a:lstStyle/>
          <a:p>
            <a:r>
              <a:rPr lang="ru-RU" sz="3600" dirty="0" smtClean="0">
                <a:latin typeface="Times New Roman" pitchFamily="18" charset="0"/>
                <a:cs typeface="Times New Roman" pitchFamily="18" charset="0"/>
              </a:rPr>
              <a:t>Предметные результаты:</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Уметь объяснять значение названий созвездий.</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Узнавать о образе жизни, мышлении древних людей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Делать выводы.      </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dirty="0" smtClean="0"/>
              <a:t/>
            </a:r>
            <a:br>
              <a:rPr lang="ru-RU" dirty="0" smtClean="0"/>
            </a:br>
            <a:r>
              <a:rPr lang="ru-RU"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normAutofit/>
          </a:bodyPr>
          <a:lstStyle/>
          <a:p>
            <a:r>
              <a:rPr lang="ru-RU" sz="3200" dirty="0" err="1" smtClean="0">
                <a:latin typeface="Times New Roman" pitchFamily="18" charset="0"/>
                <a:cs typeface="Times New Roman" pitchFamily="18" charset="0"/>
              </a:rPr>
              <a:t>Метапредметные</a:t>
            </a:r>
            <a:r>
              <a:rPr lang="ru-RU" sz="3200" dirty="0" smtClean="0">
                <a:latin typeface="Times New Roman" pitchFamily="18" charset="0"/>
                <a:cs typeface="Times New Roman" pitchFamily="18" charset="0"/>
              </a:rPr>
              <a:t> результаты</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lennay.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4001" cy="6858000"/>
          </a:xfrm>
          <a:prstGeom prst="rect">
            <a:avLst/>
          </a:prstGeom>
        </p:spPr>
      </p:pic>
      <p:sp>
        <p:nvSpPr>
          <p:cNvPr id="2051" name="Заголовок 1"/>
          <p:cNvSpPr>
            <a:spLocks noGrp="1"/>
          </p:cNvSpPr>
          <p:nvPr>
            <p:ph type="ctrTitle"/>
          </p:nvPr>
        </p:nvSpPr>
        <p:spPr>
          <a:xfrm>
            <a:off x="500063" y="1500188"/>
            <a:ext cx="8172450" cy="2928937"/>
          </a:xfrm>
        </p:spPr>
        <p:txBody>
          <a:bodyPr>
            <a:normAutofit/>
          </a:bodyPr>
          <a:lstStyle/>
          <a:p>
            <a:r>
              <a:rPr lang="ru-RU" sz="3200" dirty="0" smtClean="0">
                <a:latin typeface="Times New Roman" pitchFamily="18" charset="0"/>
                <a:cs typeface="Times New Roman" pitchFamily="18" charset="0"/>
              </a:rPr>
              <a:t>Личностные:</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Умение определять своё отношение к миру.</a:t>
            </a:r>
            <a:br>
              <a:rPr lang="ru-RU" sz="3200" dirty="0" smtClean="0">
                <a:latin typeface="Times New Roman" pitchFamily="18" charset="0"/>
                <a:cs typeface="Times New Roman" pitchFamily="18" charset="0"/>
              </a:rPr>
            </a:br>
            <a:r>
              <a:rPr lang="ru-RU" sz="32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769</Words>
  <Application>Microsoft Office PowerPoint</Application>
  <PresentationFormat>Экран (4:3)</PresentationFormat>
  <Paragraphs>159</Paragraphs>
  <Slides>55</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 </vt:lpstr>
      <vt:lpstr> </vt:lpstr>
      <vt:lpstr> </vt:lpstr>
      <vt:lpstr> </vt:lpstr>
      <vt:lpstr> </vt:lpstr>
      <vt:lpstr> </vt:lpstr>
      <vt:lpstr>Предметные результаты: Уметь объяснять значение названий созвездий. Узнавать о образе жизни, мышлении древних людей .  Делать выводы.          </vt:lpstr>
      <vt:lpstr>Метапредметные результаты  </vt:lpstr>
      <vt:lpstr>Личностные: Умение определять своё отношение к миру.  </vt:lpstr>
      <vt:lpstr>   Регулятивные: Учиться совместно с учителем обнаруживать и формулировать учебную проблему. Учиться планировать учебную деятельность на уроке. Высказывать свою версию, пытаться предлагать способ её проверки. Работая по предложенному плану, использовать необходимые средства (учебник, простейшие приборы и инструменты).   </vt:lpstr>
      <vt:lpstr>   Познавательные: Ориентироваться в своей системе знаний: понимать, что нужна дополнительная информация (знания) для решения учебной задачи. Делать предварительный отбор источников информации для решения учебной задачи. Добывать новые знания: находить необходимую информацию как в учебнике, так и в предложенных учителем словарях и энциклопедиях. </vt:lpstr>
      <vt:lpstr>Добывать новые знания: извлекать информацию, представленную в разных формах (текст, таблица, схема, иллюстрация и др.). Перерабатывать полученную информацию: наблюдать и делать самостоятельные выводы. </vt:lpstr>
      <vt:lpstr>  Коммуникативные: Донести свою позицию до других: оформлять свою мысль в устной и письменной речи. Слушать и понимать речь других. Выразительно читать и пересказывать текст. Вступать в беседу на уроке и в жизни.   </vt:lpstr>
      <vt:lpstr>Личностные результаты </vt:lpstr>
      <vt:lpstr> </vt:lpstr>
      <vt:lpstr> </vt:lpstr>
      <vt:lpstr> </vt:lpstr>
      <vt:lpstr> </vt:lpstr>
      <vt:lpstr>Слайд 19</vt:lpstr>
      <vt:lpstr>      </vt:lpstr>
      <vt:lpstr> </vt:lpstr>
      <vt:lpstr>    1 Проведение социологического опроса.       </vt:lpstr>
      <vt:lpstr> </vt:lpstr>
      <vt:lpstr>    1 Проведение социологического опроса.       </vt:lpstr>
      <vt:lpstr>    1 Результаты социологического опроса.       </vt:lpstr>
      <vt:lpstr> </vt:lpstr>
      <vt:lpstr> </vt:lpstr>
      <vt:lpstr> </vt:lpstr>
      <vt:lpstr> </vt:lpstr>
      <vt:lpstr> </vt:lpstr>
      <vt:lpstr> </vt:lpstr>
      <vt:lpstr> </vt:lpstr>
      <vt:lpstr>Слайд 33</vt:lpstr>
      <vt:lpstr> </vt:lpstr>
      <vt:lpstr> </vt:lpstr>
      <vt:lpstr>Слайд 36</vt:lpstr>
      <vt:lpstr> </vt:lpstr>
      <vt:lpstr> </vt:lpstr>
      <vt:lpstr> </vt:lpstr>
      <vt:lpstr> </vt:lpstr>
      <vt:lpstr> </vt:lpstr>
      <vt:lpstr>Слайд 42</vt:lpstr>
      <vt:lpstr>Слайд 43</vt:lpstr>
      <vt:lpstr>Слайд 44</vt:lpstr>
      <vt:lpstr>Слайд 45</vt:lpstr>
      <vt:lpstr>Слайд 46</vt:lpstr>
      <vt:lpstr> </vt:lpstr>
      <vt:lpstr> </vt:lpstr>
      <vt:lpstr>Слайд 49</vt:lpstr>
      <vt:lpstr> </vt:lpstr>
      <vt:lpstr>Слайд 51</vt:lpstr>
      <vt:lpstr> </vt:lpstr>
      <vt:lpstr> </vt:lpstr>
      <vt:lpstr> Сегодня я узнал… Было интересно… Было трудно… Я выполнял задание… Я понял, что… Меня удивило… Мне захотелось… Я попробую… Работа в группе помогает мне… Я хочу поблагодарить…  </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 User</dc:creator>
  <cp:lastModifiedBy>Lenovo User</cp:lastModifiedBy>
  <cp:revision>19</cp:revision>
  <dcterms:created xsi:type="dcterms:W3CDTF">2011-12-08T17:55:56Z</dcterms:created>
  <dcterms:modified xsi:type="dcterms:W3CDTF">2012-01-30T16:54:43Z</dcterms:modified>
</cp:coreProperties>
</file>