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62" r:id="rId5"/>
    <p:sldId id="264" r:id="rId6"/>
    <p:sldId id="265" r:id="rId7"/>
    <p:sldId id="267" r:id="rId8"/>
    <p:sldId id="270" r:id="rId9"/>
    <p:sldId id="271" r:id="rId10"/>
    <p:sldId id="272" r:id="rId11"/>
    <p:sldId id="274" r:id="rId12"/>
    <p:sldId id="275" r:id="rId13"/>
    <p:sldId id="276" r:id="rId14"/>
    <p:sldId id="278" r:id="rId15"/>
    <p:sldId id="279" r:id="rId16"/>
    <p:sldId id="280" r:id="rId17"/>
    <p:sldId id="283" r:id="rId18"/>
    <p:sldId id="281" r:id="rId19"/>
    <p:sldId id="286" r:id="rId20"/>
    <p:sldId id="287" r:id="rId21"/>
    <p:sldId id="288" r:id="rId22"/>
    <p:sldId id="289" r:id="rId23"/>
    <p:sldId id="284" r:id="rId24"/>
    <p:sldId id="285" r:id="rId25"/>
    <p:sldId id="290" r:id="rId26"/>
    <p:sldId id="291" r:id="rId27"/>
    <p:sldId id="292" r:id="rId28"/>
    <p:sldId id="293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nedova\&#1056;&#1072;&#1073;&#1086;&#1095;&#1080;&#1081;%20&#1089;&#1090;&#1086;&#1083;\09-10%20&#1040;&#1053;&#1040;&#1051;&#1048;&#1047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Georgia" pitchFamily="18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240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Georgia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Лист1!$C$2:$C$5</c:f>
              <c:strCache>
                <c:ptCount val="4"/>
                <c:pt idx="0">
                  <c:v>В </c:v>
                </c:pt>
                <c:pt idx="1">
                  <c:v>ВС </c:v>
                </c:pt>
                <c:pt idx="2">
                  <c:v>С </c:v>
                </c:pt>
                <c:pt idx="3">
                  <c:v>НС 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3.000000000000012E-2</c:v>
                </c:pt>
                <c:pt idx="1">
                  <c:v>0.37000000000000038</c:v>
                </c:pt>
                <c:pt idx="2">
                  <c:v>0.54</c:v>
                </c:pt>
                <c:pt idx="3">
                  <c:v>6.0000000000000192E-2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325DB-26AD-4FCC-881E-BDE0882F8416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3BE9B85-6E33-4FB2-B779-F3738DB627F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адекватность</a:t>
          </a:r>
          <a:r>
            <a: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прогностической</a:t>
          </a:r>
          <a:r>
            <a: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оценки</a:t>
          </a:r>
          <a:r>
            <a: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полученному</a:t>
          </a:r>
          <a:r>
            <a: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результату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26B5C2D9-918A-4D21-82EA-FE019E1E1529}" type="parTrans" cxnId="{0470013D-4D19-4F9C-8340-6CD82C3A0412}">
      <dgm:prSet/>
      <dgm:spPr/>
      <dgm:t>
        <a:bodyPr/>
        <a:lstStyle/>
        <a:p>
          <a:endParaRPr lang="ru-RU"/>
        </a:p>
      </dgm:t>
    </dgm:pt>
    <dgm:pt modelId="{91A19DBA-3143-4014-8D96-C3719B45232C}" type="sibTrans" cxnId="{0470013D-4D19-4F9C-8340-6CD82C3A0412}">
      <dgm:prSet/>
      <dgm:spPr/>
      <dgm:t>
        <a:bodyPr/>
        <a:lstStyle/>
        <a:p>
          <a:endParaRPr lang="ru-RU"/>
        </a:p>
      </dgm:t>
    </dgm:pt>
    <dgm:pt modelId="{3817AF2F-4F5E-40A7-8AC8-68066BC356E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актуальный</a:t>
          </a:r>
          <a:r>
            <a: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уровень</a:t>
          </a:r>
          <a:r>
            <a: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знаний</a:t>
          </a:r>
          <a:r>
            <a: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и </a:t>
          </a:r>
          <a:r>
            <a:rPr lang="en-US" sz="20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умений</a:t>
          </a:r>
          <a:r>
            <a: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учащихся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AF7DB682-C137-4ADD-AEBC-31D670603B4E}" type="parTrans" cxnId="{CEEE1342-4998-4234-9B54-22032A69EF18}">
      <dgm:prSet/>
      <dgm:spPr/>
      <dgm:t>
        <a:bodyPr/>
        <a:lstStyle/>
        <a:p>
          <a:endParaRPr lang="ru-RU"/>
        </a:p>
      </dgm:t>
    </dgm:pt>
    <dgm:pt modelId="{71118268-D169-4F1D-B187-DBDE970703C8}" type="sibTrans" cxnId="{CEEE1342-4998-4234-9B54-22032A69EF18}">
      <dgm:prSet/>
      <dgm:spPr/>
      <dgm:t>
        <a:bodyPr/>
        <a:lstStyle/>
        <a:p>
          <a:endParaRPr lang="ru-RU"/>
        </a:p>
      </dgm:t>
    </dgm:pt>
    <dgm:pt modelId="{0F1AEE99-18AD-4D04-BFF4-8669A05F8BC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индивидуальный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темп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учения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17ED5E8C-D883-40B7-80F3-8B3A212E1C48}" type="parTrans" cxnId="{DF1999A1-7056-4382-B979-C1080C6BCFB2}">
      <dgm:prSet/>
      <dgm:spPr/>
      <dgm:t>
        <a:bodyPr/>
        <a:lstStyle/>
        <a:p>
          <a:endParaRPr lang="ru-RU"/>
        </a:p>
      </dgm:t>
    </dgm:pt>
    <dgm:pt modelId="{A8D4D41F-5FB5-412E-8270-71500A3E6015}" type="sibTrans" cxnId="{DF1999A1-7056-4382-B979-C1080C6BCFB2}">
      <dgm:prSet/>
      <dgm:spPr/>
      <dgm:t>
        <a:bodyPr/>
        <a:lstStyle/>
        <a:p>
          <a:endParaRPr lang="ru-RU"/>
        </a:p>
      </dgm:t>
    </dgm:pt>
    <dgm:pt modelId="{209DDE35-B1C5-4F1F-8C1B-DCC77EF161C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умение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учащихся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видеть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и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определять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границу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знания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и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незнания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420986BD-2E96-4ED0-9350-359432CE1335}" type="parTrans" cxnId="{B7413DF4-B929-43CC-A53B-BB5B2842A9A0}">
      <dgm:prSet/>
      <dgm:spPr/>
      <dgm:t>
        <a:bodyPr/>
        <a:lstStyle/>
        <a:p>
          <a:endParaRPr lang="ru-RU"/>
        </a:p>
      </dgm:t>
    </dgm:pt>
    <dgm:pt modelId="{5A89F2AE-2C9F-4B8A-8B4B-E74B45CD64C8}" type="sibTrans" cxnId="{B7413DF4-B929-43CC-A53B-BB5B2842A9A0}">
      <dgm:prSet/>
      <dgm:spPr/>
      <dgm:t>
        <a:bodyPr/>
        <a:lstStyle/>
        <a:p>
          <a:endParaRPr lang="ru-RU"/>
        </a:p>
      </dgm:t>
    </dgm:pt>
    <dgm:pt modelId="{9D0AA872-25B4-4B6A-959E-A20EC6F48DC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умение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оценивать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свою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работу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по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заданным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критериям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17A64412-DEAD-4B6C-A4AA-907B74ABF4A4}" type="parTrans" cxnId="{5BC0077E-5954-4A58-AA8C-D3DC69F64F1F}">
      <dgm:prSet/>
      <dgm:spPr/>
      <dgm:t>
        <a:bodyPr/>
        <a:lstStyle/>
        <a:p>
          <a:endParaRPr lang="ru-RU"/>
        </a:p>
      </dgm:t>
    </dgm:pt>
    <dgm:pt modelId="{11047805-5554-46A8-9065-0B3300C5BCF9}" type="sibTrans" cxnId="{5BC0077E-5954-4A58-AA8C-D3DC69F64F1F}">
      <dgm:prSet/>
      <dgm:spPr/>
      <dgm:t>
        <a:bodyPr/>
        <a:lstStyle/>
        <a:p>
          <a:endParaRPr lang="ru-RU"/>
        </a:p>
      </dgm:t>
    </dgm:pt>
    <dgm:pt modelId="{EB4058E3-5DF8-4F99-9E9A-A1B8314275EA}" type="pres">
      <dgm:prSet presAssocID="{3D3325DB-26AD-4FCC-881E-BDE0882F84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F5AD0B-FF71-435C-901C-0DFC25461D21}" type="pres">
      <dgm:prSet presAssocID="{3D3325DB-26AD-4FCC-881E-BDE0882F8416}" presName="cycle" presStyleCnt="0"/>
      <dgm:spPr/>
    </dgm:pt>
    <dgm:pt modelId="{C5FD95D3-CB9C-4C39-ACE2-9787389B4AC2}" type="pres">
      <dgm:prSet presAssocID="{B3BE9B85-6E33-4FB2-B779-F3738DB627F9}" presName="nodeFirstNode" presStyleLbl="node1" presStyleIdx="0" presStyleCnt="5" custScaleX="121353" custRadScaleRad="96251" custRadScaleInc="2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44268-5895-4BF8-9EF6-78C085C1B90D}" type="pres">
      <dgm:prSet presAssocID="{91A19DBA-3143-4014-8D96-C3719B45232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B063FC2-62E4-45A1-95D5-659E037D6839}" type="pres">
      <dgm:prSet presAssocID="{0F1AEE99-18AD-4D04-BFF4-8669A05F8BC8}" presName="nodeFollowingNodes" presStyleLbl="node1" presStyleIdx="1" presStyleCnt="5" custRadScaleRad="94039" custRadScaleInc="-1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0FD04-FDEC-4C63-AF01-CB454E6036F0}" type="pres">
      <dgm:prSet presAssocID="{9D0AA872-25B4-4B6A-959E-A20EC6F48DCA}" presName="nodeFollowingNodes" presStyleLbl="node1" presStyleIdx="2" presStyleCnt="5" custScaleX="122851" custScaleY="125800" custRadScaleRad="112987" custRadScaleInc="-35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B37D6-632E-4E13-A8F2-7623D3C8116A}" type="pres">
      <dgm:prSet presAssocID="{209DDE35-B1C5-4F1F-8C1B-DCC77EF161C0}" presName="nodeFollowingNodes" presStyleLbl="node1" presStyleIdx="3" presStyleCnt="5" custScaleX="119612" custScaleY="127616" custRadScaleRad="102475" custRadScaleInc="28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26DE2-43AA-49CE-BA27-21AE83E6182C}" type="pres">
      <dgm:prSet presAssocID="{3817AF2F-4F5E-40A7-8AC8-68066BC356EC}" presName="nodeFollowingNodes" presStyleLbl="node1" presStyleIdx="4" presStyleCnt="5" custScaleX="114750" custScaleY="117872" custRadScaleRad="96836" custRadScaleInc="-1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44558-1B12-46ED-9EBB-ED5E4086E399}" type="presOf" srcId="{209DDE35-B1C5-4F1F-8C1B-DCC77EF161C0}" destId="{3F6B37D6-632E-4E13-A8F2-7623D3C8116A}" srcOrd="0" destOrd="0" presId="urn:microsoft.com/office/officeart/2005/8/layout/cycle3"/>
    <dgm:cxn modelId="{C830D42E-3039-47E9-B640-21026C51E13A}" type="presOf" srcId="{91A19DBA-3143-4014-8D96-C3719B45232C}" destId="{7EB44268-5895-4BF8-9EF6-78C085C1B90D}" srcOrd="0" destOrd="0" presId="urn:microsoft.com/office/officeart/2005/8/layout/cycle3"/>
    <dgm:cxn modelId="{6C3E5DE7-0709-43E9-A2DF-0B20E0AE33D7}" type="presOf" srcId="{3817AF2F-4F5E-40A7-8AC8-68066BC356EC}" destId="{A5826DE2-43AA-49CE-BA27-21AE83E6182C}" srcOrd="0" destOrd="0" presId="urn:microsoft.com/office/officeart/2005/8/layout/cycle3"/>
    <dgm:cxn modelId="{CEEE1342-4998-4234-9B54-22032A69EF18}" srcId="{3D3325DB-26AD-4FCC-881E-BDE0882F8416}" destId="{3817AF2F-4F5E-40A7-8AC8-68066BC356EC}" srcOrd="4" destOrd="0" parTransId="{AF7DB682-C137-4ADD-AEBC-31D670603B4E}" sibTransId="{71118268-D169-4F1D-B187-DBDE970703C8}"/>
    <dgm:cxn modelId="{0470013D-4D19-4F9C-8340-6CD82C3A0412}" srcId="{3D3325DB-26AD-4FCC-881E-BDE0882F8416}" destId="{B3BE9B85-6E33-4FB2-B779-F3738DB627F9}" srcOrd="0" destOrd="0" parTransId="{26B5C2D9-918A-4D21-82EA-FE019E1E1529}" sibTransId="{91A19DBA-3143-4014-8D96-C3719B45232C}"/>
    <dgm:cxn modelId="{5BC0077E-5954-4A58-AA8C-D3DC69F64F1F}" srcId="{3D3325DB-26AD-4FCC-881E-BDE0882F8416}" destId="{9D0AA872-25B4-4B6A-959E-A20EC6F48DCA}" srcOrd="2" destOrd="0" parTransId="{17A64412-DEAD-4B6C-A4AA-907B74ABF4A4}" sibTransId="{11047805-5554-46A8-9065-0B3300C5BCF9}"/>
    <dgm:cxn modelId="{34B3DE7D-C112-4CA7-BC79-C1B56F6BCC69}" type="presOf" srcId="{0F1AEE99-18AD-4D04-BFF4-8669A05F8BC8}" destId="{0B063FC2-62E4-45A1-95D5-659E037D6839}" srcOrd="0" destOrd="0" presId="urn:microsoft.com/office/officeart/2005/8/layout/cycle3"/>
    <dgm:cxn modelId="{A4967EF9-57B4-4209-83FE-97144E4C4372}" type="presOf" srcId="{3D3325DB-26AD-4FCC-881E-BDE0882F8416}" destId="{EB4058E3-5DF8-4F99-9E9A-A1B8314275EA}" srcOrd="0" destOrd="0" presId="urn:microsoft.com/office/officeart/2005/8/layout/cycle3"/>
    <dgm:cxn modelId="{DF1999A1-7056-4382-B979-C1080C6BCFB2}" srcId="{3D3325DB-26AD-4FCC-881E-BDE0882F8416}" destId="{0F1AEE99-18AD-4D04-BFF4-8669A05F8BC8}" srcOrd="1" destOrd="0" parTransId="{17ED5E8C-D883-40B7-80F3-8B3A212E1C48}" sibTransId="{A8D4D41F-5FB5-412E-8270-71500A3E6015}"/>
    <dgm:cxn modelId="{D06D9A83-3593-4560-AECF-27FD2ADEF3D9}" type="presOf" srcId="{B3BE9B85-6E33-4FB2-B779-F3738DB627F9}" destId="{C5FD95D3-CB9C-4C39-ACE2-9787389B4AC2}" srcOrd="0" destOrd="0" presId="urn:microsoft.com/office/officeart/2005/8/layout/cycle3"/>
    <dgm:cxn modelId="{983BBF1E-CD77-4BFB-A2F3-885BCCF8AF2C}" type="presOf" srcId="{9D0AA872-25B4-4B6A-959E-A20EC6F48DCA}" destId="{B760FD04-FDEC-4C63-AF01-CB454E6036F0}" srcOrd="0" destOrd="0" presId="urn:microsoft.com/office/officeart/2005/8/layout/cycle3"/>
    <dgm:cxn modelId="{B7413DF4-B929-43CC-A53B-BB5B2842A9A0}" srcId="{3D3325DB-26AD-4FCC-881E-BDE0882F8416}" destId="{209DDE35-B1C5-4F1F-8C1B-DCC77EF161C0}" srcOrd="3" destOrd="0" parTransId="{420986BD-2E96-4ED0-9350-359432CE1335}" sibTransId="{5A89F2AE-2C9F-4B8A-8B4B-E74B45CD64C8}"/>
    <dgm:cxn modelId="{FFD58F50-267C-4D84-9DDE-031F65D3A088}" type="presParOf" srcId="{EB4058E3-5DF8-4F99-9E9A-A1B8314275EA}" destId="{C6F5AD0B-FF71-435C-901C-0DFC25461D21}" srcOrd="0" destOrd="0" presId="urn:microsoft.com/office/officeart/2005/8/layout/cycle3"/>
    <dgm:cxn modelId="{A252ABFE-C6AB-446B-B1A3-38D466D2285F}" type="presParOf" srcId="{C6F5AD0B-FF71-435C-901C-0DFC25461D21}" destId="{C5FD95D3-CB9C-4C39-ACE2-9787389B4AC2}" srcOrd="0" destOrd="0" presId="urn:microsoft.com/office/officeart/2005/8/layout/cycle3"/>
    <dgm:cxn modelId="{0B1276DD-B616-4252-BEF5-EF4340F9B7F2}" type="presParOf" srcId="{C6F5AD0B-FF71-435C-901C-0DFC25461D21}" destId="{7EB44268-5895-4BF8-9EF6-78C085C1B90D}" srcOrd="1" destOrd="0" presId="urn:microsoft.com/office/officeart/2005/8/layout/cycle3"/>
    <dgm:cxn modelId="{4ED3CDE4-E1C5-406F-85BB-7F5D045510B0}" type="presParOf" srcId="{C6F5AD0B-FF71-435C-901C-0DFC25461D21}" destId="{0B063FC2-62E4-45A1-95D5-659E037D6839}" srcOrd="2" destOrd="0" presId="urn:microsoft.com/office/officeart/2005/8/layout/cycle3"/>
    <dgm:cxn modelId="{39CBA68F-6694-429C-AD4A-39AEB3A6F18C}" type="presParOf" srcId="{C6F5AD0B-FF71-435C-901C-0DFC25461D21}" destId="{B760FD04-FDEC-4C63-AF01-CB454E6036F0}" srcOrd="3" destOrd="0" presId="urn:microsoft.com/office/officeart/2005/8/layout/cycle3"/>
    <dgm:cxn modelId="{CD54EB53-541E-4AF0-BA51-982A2ED0604B}" type="presParOf" srcId="{C6F5AD0B-FF71-435C-901C-0DFC25461D21}" destId="{3F6B37D6-632E-4E13-A8F2-7623D3C8116A}" srcOrd="4" destOrd="0" presId="urn:microsoft.com/office/officeart/2005/8/layout/cycle3"/>
    <dgm:cxn modelId="{E50EFD65-BCCA-4CBD-9ADD-344659EAD82B}" type="presParOf" srcId="{C6F5AD0B-FF71-435C-901C-0DFC25461D21}" destId="{A5826DE2-43AA-49CE-BA27-21AE83E6182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A76B1-B031-43EE-8C1A-5F6961A6237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8834E-54BD-4329-BFAA-9B7B48EC1D71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18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скупиться</a:t>
          </a:r>
          <a:r>
            <a:rPr lang="en-US" sz="18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sz="18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похвалу</a:t>
          </a:r>
          <a:endParaRPr lang="ru-RU" sz="1800" b="1" dirty="0"/>
        </a:p>
      </dgm:t>
    </dgm:pt>
    <dgm:pt modelId="{150888FF-7CD7-47F2-8337-7CB0F5345524}" type="parTrans" cxnId="{9C2A6460-4730-4595-A78D-1EEE2CD7D65B}">
      <dgm:prSet/>
      <dgm:spPr/>
      <dgm:t>
        <a:bodyPr/>
        <a:lstStyle/>
        <a:p>
          <a:endParaRPr lang="ru-RU"/>
        </a:p>
      </dgm:t>
    </dgm:pt>
    <dgm:pt modelId="{FBBBBE90-FE3D-4591-AB86-5B5A9DDC2A1A}" type="sibTrans" cxnId="{9C2A6460-4730-4595-A78D-1EEE2CD7D65B}">
      <dgm:prSet/>
      <dgm:spPr/>
      <dgm:t>
        <a:bodyPr/>
        <a:lstStyle/>
        <a:p>
          <a:endParaRPr lang="ru-RU"/>
        </a:p>
      </dgm:t>
    </dgm:pt>
    <dgm:pt modelId="{7287A322-FDBD-49A7-BCFE-A81C1ED15CE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Хвалить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исполнителя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критиковать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исполнение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/>
        </a:p>
      </dgm:t>
    </dgm:pt>
    <dgm:pt modelId="{3BD8637A-E268-4BCD-A2D6-0FD3A81551E1}" type="parTrans" cxnId="{0A8D6777-CE01-461E-9108-92ECBFABE694}">
      <dgm:prSet/>
      <dgm:spPr/>
      <dgm:t>
        <a:bodyPr/>
        <a:lstStyle/>
        <a:p>
          <a:endParaRPr lang="ru-RU"/>
        </a:p>
      </dgm:t>
    </dgm:pt>
    <dgm:pt modelId="{CC9C7A48-8B41-45FC-B646-E790270926A6}" type="sibTrans" cxnId="{0A8D6777-CE01-461E-9108-92ECBFABE694}">
      <dgm:prSet/>
      <dgm:spPr/>
      <dgm:t>
        <a:bodyPr/>
        <a:lstStyle/>
        <a:p>
          <a:endParaRPr lang="ru-RU"/>
        </a:p>
      </dgm:t>
    </dgm:pt>
    <dgm:pt modelId="{062ADA49-1854-4D6A-92B0-C812FF3AD87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Даже</a:t>
          </a:r>
          <a:r>
            <a:rPr lang="en-US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в </a:t>
          </a:r>
          <a:r>
            <a:rPr lang="en-US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море</a:t>
          </a:r>
          <a:r>
            <a:rPr lang="en-US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неуспеха</a:t>
          </a:r>
          <a:r>
            <a:rPr lang="en-US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можно</a:t>
          </a:r>
          <a:r>
            <a:rPr lang="en-US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найти</a:t>
          </a:r>
          <a:r>
            <a:rPr lang="en-US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островок</a:t>
          </a:r>
          <a:r>
            <a:rPr lang="en-US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успешности</a:t>
          </a:r>
          <a:r>
            <a:rPr lang="en-US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и </a:t>
          </a:r>
          <a:r>
            <a:rPr lang="en-US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закрепиться</a:t>
          </a:r>
          <a:r>
            <a:rPr lang="en-US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нем</a:t>
          </a:r>
          <a:r>
            <a:rPr lang="en-US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b="1" dirty="0"/>
        </a:p>
      </dgm:t>
    </dgm:pt>
    <dgm:pt modelId="{7833F7A2-7CD3-4DD6-8DAA-91A7928B1D79}" type="parTrans" cxnId="{44E61553-CEB8-467D-8A41-41D66B1A3466}">
      <dgm:prSet/>
      <dgm:spPr/>
      <dgm:t>
        <a:bodyPr/>
        <a:lstStyle/>
        <a:p>
          <a:endParaRPr lang="ru-RU"/>
        </a:p>
      </dgm:t>
    </dgm:pt>
    <dgm:pt modelId="{BF1BF65E-D17D-4442-926B-9FFDE23FAA36}" type="sibTrans" cxnId="{44E61553-CEB8-467D-8A41-41D66B1A3466}">
      <dgm:prSet/>
      <dgm:spPr/>
      <dgm:t>
        <a:bodyPr/>
        <a:lstStyle/>
        <a:p>
          <a:endParaRPr lang="ru-RU"/>
        </a:p>
      </dgm:t>
    </dgm:pt>
    <dgm:pt modelId="{91DBB83A-103E-42FA-A844-2EA42383B14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только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конкретные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цели</a:t>
          </a:r>
          <a:endParaRPr lang="ru-RU" sz="2000" b="1" dirty="0"/>
        </a:p>
      </dgm:t>
    </dgm:pt>
    <dgm:pt modelId="{BF80C038-27F8-4EB5-91D3-64ADFCE081FF}" type="parTrans" cxnId="{E6984BDD-0265-452F-A0B3-5C278E995FAA}">
      <dgm:prSet/>
      <dgm:spPr/>
      <dgm:t>
        <a:bodyPr/>
        <a:lstStyle/>
        <a:p>
          <a:endParaRPr lang="ru-RU"/>
        </a:p>
      </dgm:t>
    </dgm:pt>
    <dgm:pt modelId="{416930B7-349D-4AB0-B531-EB4207D56A4C}" type="sibTrans" cxnId="{E6984BDD-0265-452F-A0B3-5C278E995FAA}">
      <dgm:prSet/>
      <dgm:spPr/>
      <dgm:t>
        <a:bodyPr/>
        <a:lstStyle/>
        <a:p>
          <a:endParaRPr lang="ru-RU"/>
        </a:p>
      </dgm:t>
    </dgm:pt>
    <dgm:pt modelId="{D6467A3F-4A81-4E95-804E-4DD209B51BD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более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одной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задачи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одновременно</a:t>
          </a:r>
          <a:endParaRPr lang="ru-RU" sz="2000" b="1" dirty="0"/>
        </a:p>
      </dgm:t>
    </dgm:pt>
    <dgm:pt modelId="{037CD4F0-0334-4062-B26C-7072C037E6BB}" type="parTrans" cxnId="{726B143C-4AC9-4E1A-82DE-47FEE3DC2F5E}">
      <dgm:prSet/>
      <dgm:spPr/>
      <dgm:t>
        <a:bodyPr/>
        <a:lstStyle/>
        <a:p>
          <a:endParaRPr lang="ru-RU"/>
        </a:p>
      </dgm:t>
    </dgm:pt>
    <dgm:pt modelId="{9EFCD004-FEC6-4C71-AE84-82AE17BB99A4}" type="sibTrans" cxnId="{726B143C-4AC9-4E1A-82DE-47FEE3DC2F5E}">
      <dgm:prSet/>
      <dgm:spPr/>
      <dgm:t>
        <a:bodyPr/>
        <a:lstStyle/>
        <a:p>
          <a:endParaRPr lang="ru-RU"/>
        </a:p>
      </dgm:t>
    </dgm:pt>
    <dgm:pt modelId="{69DED875-3818-4AA1-94E3-F3DA43855B36}" type="pres">
      <dgm:prSet presAssocID="{503A76B1-B031-43EE-8C1A-5F6961A623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80AD9F-70F1-4630-BB75-E2E28E85468E}" type="pres">
      <dgm:prSet presAssocID="{D588834E-54BD-4329-BFAA-9B7B48EC1D71}" presName="centerShape" presStyleLbl="node0" presStyleIdx="0" presStyleCnt="1" custScaleX="150885" custScaleY="126834"/>
      <dgm:spPr/>
      <dgm:t>
        <a:bodyPr/>
        <a:lstStyle/>
        <a:p>
          <a:endParaRPr lang="ru-RU"/>
        </a:p>
      </dgm:t>
    </dgm:pt>
    <dgm:pt modelId="{B61C339B-F6A2-4E0C-9D79-A853816BDF26}" type="pres">
      <dgm:prSet presAssocID="{7833F7A2-7CD3-4DD6-8DAA-91A7928B1D7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FC7CD58-3460-4BCD-B9F7-CBE564E7E41C}" type="pres">
      <dgm:prSet presAssocID="{7833F7A2-7CD3-4DD6-8DAA-91A7928B1D7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CBA66C5-E2ED-4000-A134-1E28FFCA0890}" type="pres">
      <dgm:prSet presAssocID="{062ADA49-1854-4D6A-92B0-C812FF3AD875}" presName="node" presStyleLbl="node1" presStyleIdx="0" presStyleCnt="4" custScaleX="158082" custScaleY="149631" custRadScaleRad="170368" custRadScaleInc="-199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1199F-1FEE-49CB-B76E-3B73D8C8AE72}" type="pres">
      <dgm:prSet presAssocID="{BF80C038-27F8-4EB5-91D3-64ADFCE081F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524CE85-170A-4B84-A765-412AD721CD8F}" type="pres">
      <dgm:prSet presAssocID="{BF80C038-27F8-4EB5-91D3-64ADFCE081F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742EB78-3C0B-4087-BE3B-36E5AF279F7B}" type="pres">
      <dgm:prSet presAssocID="{91DBB83A-103E-42FA-A844-2EA42383B14F}" presName="node" presStyleLbl="node1" presStyleIdx="1" presStyleCnt="4" custScaleX="248893" custRadScaleRad="94363" custRadScaleInc="-205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86929-E86C-4F45-BE17-B95111A449FB}" type="pres">
      <dgm:prSet presAssocID="{037CD4F0-0334-4062-B26C-7072C037E6B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C88A40E-08C8-4A7B-9362-4237C9EEC768}" type="pres">
      <dgm:prSet presAssocID="{037CD4F0-0334-4062-B26C-7072C037E6B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FBEBAEB-062B-4B43-B11D-356E08AEDA8A}" type="pres">
      <dgm:prSet presAssocID="{D6467A3F-4A81-4E95-804E-4DD209B51BD3}" presName="node" presStyleLbl="node1" presStyleIdx="2" presStyleCnt="4" custScaleX="26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EB445-DC19-4791-956F-2EE7DA0F51E2}" type="pres">
      <dgm:prSet presAssocID="{3BD8637A-E268-4BCD-A2D6-0FD3A81551E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616FDEBC-4B73-49CA-97B2-1BCA36299F52}" type="pres">
      <dgm:prSet presAssocID="{3BD8637A-E268-4BCD-A2D6-0FD3A81551E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A718087-CF07-432E-A31E-BDC0E1C08BC2}" type="pres">
      <dgm:prSet presAssocID="{7287A322-FDBD-49A7-BCFE-A81C1ED15CE9}" presName="node" presStyleLbl="node1" presStyleIdx="3" presStyleCnt="4" custScaleX="172971" custScaleY="164522" custRadScaleRad="166938" custRadScaleInc="-397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A6460-4730-4595-A78D-1EEE2CD7D65B}" srcId="{503A76B1-B031-43EE-8C1A-5F6961A62379}" destId="{D588834E-54BD-4329-BFAA-9B7B48EC1D71}" srcOrd="0" destOrd="0" parTransId="{150888FF-7CD7-47F2-8337-7CB0F5345524}" sibTransId="{FBBBBE90-FE3D-4591-AB86-5B5A9DDC2A1A}"/>
    <dgm:cxn modelId="{693CEFB7-A0C0-4BA1-A1E6-60BDFE51EC7A}" type="presOf" srcId="{D588834E-54BD-4329-BFAA-9B7B48EC1D71}" destId="{1980AD9F-70F1-4630-BB75-E2E28E85468E}" srcOrd="0" destOrd="0" presId="urn:microsoft.com/office/officeart/2005/8/layout/radial5"/>
    <dgm:cxn modelId="{C11862B2-4765-4DC1-ACAC-A301A53EB7D2}" type="presOf" srcId="{D6467A3F-4A81-4E95-804E-4DD209B51BD3}" destId="{FFBEBAEB-062B-4B43-B11D-356E08AEDA8A}" srcOrd="0" destOrd="0" presId="urn:microsoft.com/office/officeart/2005/8/layout/radial5"/>
    <dgm:cxn modelId="{8AE9ABD7-6182-4F60-A3D2-94B878599232}" type="presOf" srcId="{037CD4F0-0334-4062-B26C-7072C037E6BB}" destId="{CB986929-E86C-4F45-BE17-B95111A449FB}" srcOrd="0" destOrd="0" presId="urn:microsoft.com/office/officeart/2005/8/layout/radial5"/>
    <dgm:cxn modelId="{EFAB9DE2-2BF2-409E-A7D8-4695D610B289}" type="presOf" srcId="{7287A322-FDBD-49A7-BCFE-A81C1ED15CE9}" destId="{CA718087-CF07-432E-A31E-BDC0E1C08BC2}" srcOrd="0" destOrd="0" presId="urn:microsoft.com/office/officeart/2005/8/layout/radial5"/>
    <dgm:cxn modelId="{E6984BDD-0265-452F-A0B3-5C278E995FAA}" srcId="{D588834E-54BD-4329-BFAA-9B7B48EC1D71}" destId="{91DBB83A-103E-42FA-A844-2EA42383B14F}" srcOrd="1" destOrd="0" parTransId="{BF80C038-27F8-4EB5-91D3-64ADFCE081FF}" sibTransId="{416930B7-349D-4AB0-B531-EB4207D56A4C}"/>
    <dgm:cxn modelId="{15B1B2A0-7E8E-46F4-8355-1B4B1DDAD0D9}" type="presOf" srcId="{7833F7A2-7CD3-4DD6-8DAA-91A7928B1D79}" destId="{B61C339B-F6A2-4E0C-9D79-A853816BDF26}" srcOrd="0" destOrd="0" presId="urn:microsoft.com/office/officeart/2005/8/layout/radial5"/>
    <dgm:cxn modelId="{3E45E2E8-2A7B-4AF2-8DA9-281047594244}" type="presOf" srcId="{91DBB83A-103E-42FA-A844-2EA42383B14F}" destId="{C742EB78-3C0B-4087-BE3B-36E5AF279F7B}" srcOrd="0" destOrd="0" presId="urn:microsoft.com/office/officeart/2005/8/layout/radial5"/>
    <dgm:cxn modelId="{F4AE1E95-B711-488A-8E28-012EA2C33788}" type="presOf" srcId="{7833F7A2-7CD3-4DD6-8DAA-91A7928B1D79}" destId="{BFC7CD58-3460-4BCD-B9F7-CBE564E7E41C}" srcOrd="1" destOrd="0" presId="urn:microsoft.com/office/officeart/2005/8/layout/radial5"/>
    <dgm:cxn modelId="{F73E6188-2049-47B9-86B7-E99FB028332C}" type="presOf" srcId="{503A76B1-B031-43EE-8C1A-5F6961A62379}" destId="{69DED875-3818-4AA1-94E3-F3DA43855B36}" srcOrd="0" destOrd="0" presId="urn:microsoft.com/office/officeart/2005/8/layout/radial5"/>
    <dgm:cxn modelId="{B4252A23-3DA1-456D-83E9-2863F73D7786}" type="presOf" srcId="{037CD4F0-0334-4062-B26C-7072C037E6BB}" destId="{CC88A40E-08C8-4A7B-9362-4237C9EEC768}" srcOrd="1" destOrd="0" presId="urn:microsoft.com/office/officeart/2005/8/layout/radial5"/>
    <dgm:cxn modelId="{987FD236-A13B-4F21-9CBC-83C077995D38}" type="presOf" srcId="{BF80C038-27F8-4EB5-91D3-64ADFCE081FF}" destId="{9524CE85-170A-4B84-A765-412AD721CD8F}" srcOrd="1" destOrd="0" presId="urn:microsoft.com/office/officeart/2005/8/layout/radial5"/>
    <dgm:cxn modelId="{F97392B3-B5ED-4E35-A959-F4F95EA60BD1}" type="presOf" srcId="{062ADA49-1854-4D6A-92B0-C812FF3AD875}" destId="{8CBA66C5-E2ED-4000-A134-1E28FFCA0890}" srcOrd="0" destOrd="0" presId="urn:microsoft.com/office/officeart/2005/8/layout/radial5"/>
    <dgm:cxn modelId="{1546D690-C5A8-4065-A492-8116F3D2003D}" type="presOf" srcId="{3BD8637A-E268-4BCD-A2D6-0FD3A81551E1}" destId="{616FDEBC-4B73-49CA-97B2-1BCA36299F52}" srcOrd="1" destOrd="0" presId="urn:microsoft.com/office/officeart/2005/8/layout/radial5"/>
    <dgm:cxn modelId="{44E61553-CEB8-467D-8A41-41D66B1A3466}" srcId="{D588834E-54BD-4329-BFAA-9B7B48EC1D71}" destId="{062ADA49-1854-4D6A-92B0-C812FF3AD875}" srcOrd="0" destOrd="0" parTransId="{7833F7A2-7CD3-4DD6-8DAA-91A7928B1D79}" sibTransId="{BF1BF65E-D17D-4442-926B-9FFDE23FAA36}"/>
    <dgm:cxn modelId="{479E8343-FEE7-4413-9B6A-AF08ADF70EAF}" type="presOf" srcId="{BF80C038-27F8-4EB5-91D3-64ADFCE081FF}" destId="{E981199F-1FEE-49CB-B76E-3B73D8C8AE72}" srcOrd="0" destOrd="0" presId="urn:microsoft.com/office/officeart/2005/8/layout/radial5"/>
    <dgm:cxn modelId="{F04F6401-32DA-4D0D-8145-9EC9E0A4097E}" type="presOf" srcId="{3BD8637A-E268-4BCD-A2D6-0FD3A81551E1}" destId="{7B5EB445-DC19-4791-956F-2EE7DA0F51E2}" srcOrd="0" destOrd="0" presId="urn:microsoft.com/office/officeart/2005/8/layout/radial5"/>
    <dgm:cxn modelId="{726B143C-4AC9-4E1A-82DE-47FEE3DC2F5E}" srcId="{D588834E-54BD-4329-BFAA-9B7B48EC1D71}" destId="{D6467A3F-4A81-4E95-804E-4DD209B51BD3}" srcOrd="2" destOrd="0" parTransId="{037CD4F0-0334-4062-B26C-7072C037E6BB}" sibTransId="{9EFCD004-FEC6-4C71-AE84-82AE17BB99A4}"/>
    <dgm:cxn modelId="{0A8D6777-CE01-461E-9108-92ECBFABE694}" srcId="{D588834E-54BD-4329-BFAA-9B7B48EC1D71}" destId="{7287A322-FDBD-49A7-BCFE-A81C1ED15CE9}" srcOrd="3" destOrd="0" parTransId="{3BD8637A-E268-4BCD-A2D6-0FD3A81551E1}" sibTransId="{CC9C7A48-8B41-45FC-B646-E790270926A6}"/>
    <dgm:cxn modelId="{1A26EE79-FB7B-45AF-BDB2-C08E92C8F18D}" type="presParOf" srcId="{69DED875-3818-4AA1-94E3-F3DA43855B36}" destId="{1980AD9F-70F1-4630-BB75-E2E28E85468E}" srcOrd="0" destOrd="0" presId="urn:microsoft.com/office/officeart/2005/8/layout/radial5"/>
    <dgm:cxn modelId="{CD92A58C-DAF2-43BF-A957-4996DC553785}" type="presParOf" srcId="{69DED875-3818-4AA1-94E3-F3DA43855B36}" destId="{B61C339B-F6A2-4E0C-9D79-A853816BDF26}" srcOrd="1" destOrd="0" presId="urn:microsoft.com/office/officeart/2005/8/layout/radial5"/>
    <dgm:cxn modelId="{51B8679B-5D91-4581-AF28-B8A562B568D2}" type="presParOf" srcId="{B61C339B-F6A2-4E0C-9D79-A853816BDF26}" destId="{BFC7CD58-3460-4BCD-B9F7-CBE564E7E41C}" srcOrd="0" destOrd="0" presId="urn:microsoft.com/office/officeart/2005/8/layout/radial5"/>
    <dgm:cxn modelId="{193A5538-FFA1-46D3-A739-DE695CCA5714}" type="presParOf" srcId="{69DED875-3818-4AA1-94E3-F3DA43855B36}" destId="{8CBA66C5-E2ED-4000-A134-1E28FFCA0890}" srcOrd="2" destOrd="0" presId="urn:microsoft.com/office/officeart/2005/8/layout/radial5"/>
    <dgm:cxn modelId="{1FA61275-1B13-4C3A-BEB3-375426603B67}" type="presParOf" srcId="{69DED875-3818-4AA1-94E3-F3DA43855B36}" destId="{E981199F-1FEE-49CB-B76E-3B73D8C8AE72}" srcOrd="3" destOrd="0" presId="urn:microsoft.com/office/officeart/2005/8/layout/radial5"/>
    <dgm:cxn modelId="{D5FC48E9-BBB9-4CD3-93A4-200D8BBF6A5B}" type="presParOf" srcId="{E981199F-1FEE-49CB-B76E-3B73D8C8AE72}" destId="{9524CE85-170A-4B84-A765-412AD721CD8F}" srcOrd="0" destOrd="0" presId="urn:microsoft.com/office/officeart/2005/8/layout/radial5"/>
    <dgm:cxn modelId="{0A11B9FA-54E5-476B-896C-4A117F8A65AB}" type="presParOf" srcId="{69DED875-3818-4AA1-94E3-F3DA43855B36}" destId="{C742EB78-3C0B-4087-BE3B-36E5AF279F7B}" srcOrd="4" destOrd="0" presId="urn:microsoft.com/office/officeart/2005/8/layout/radial5"/>
    <dgm:cxn modelId="{FA4C37DA-931E-4C09-8A22-4C5EAA0AC12B}" type="presParOf" srcId="{69DED875-3818-4AA1-94E3-F3DA43855B36}" destId="{CB986929-E86C-4F45-BE17-B95111A449FB}" srcOrd="5" destOrd="0" presId="urn:microsoft.com/office/officeart/2005/8/layout/radial5"/>
    <dgm:cxn modelId="{54A92B48-2B01-4CBB-9672-E06AE9668FCD}" type="presParOf" srcId="{CB986929-E86C-4F45-BE17-B95111A449FB}" destId="{CC88A40E-08C8-4A7B-9362-4237C9EEC768}" srcOrd="0" destOrd="0" presId="urn:microsoft.com/office/officeart/2005/8/layout/radial5"/>
    <dgm:cxn modelId="{91F240A5-9685-4C53-B65E-6DF6692C76AD}" type="presParOf" srcId="{69DED875-3818-4AA1-94E3-F3DA43855B36}" destId="{FFBEBAEB-062B-4B43-B11D-356E08AEDA8A}" srcOrd="6" destOrd="0" presId="urn:microsoft.com/office/officeart/2005/8/layout/radial5"/>
    <dgm:cxn modelId="{79A7EF88-BC13-45A0-A2F7-5953E7AA3605}" type="presParOf" srcId="{69DED875-3818-4AA1-94E3-F3DA43855B36}" destId="{7B5EB445-DC19-4791-956F-2EE7DA0F51E2}" srcOrd="7" destOrd="0" presId="urn:microsoft.com/office/officeart/2005/8/layout/radial5"/>
    <dgm:cxn modelId="{4018C65C-64DB-4758-AB85-92B5C4BCBFAF}" type="presParOf" srcId="{7B5EB445-DC19-4791-956F-2EE7DA0F51E2}" destId="{616FDEBC-4B73-49CA-97B2-1BCA36299F52}" srcOrd="0" destOrd="0" presId="urn:microsoft.com/office/officeart/2005/8/layout/radial5"/>
    <dgm:cxn modelId="{EE82F620-0AFB-4535-A19A-A06D1CD6E5DA}" type="presParOf" srcId="{69DED875-3818-4AA1-94E3-F3DA43855B36}" destId="{CA718087-CF07-432E-A31E-BDC0E1C08BC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B44268-5895-4BF8-9EF6-78C085C1B90D}">
      <dsp:nvSpPr>
        <dsp:cNvPr id="0" name=""/>
        <dsp:cNvSpPr/>
      </dsp:nvSpPr>
      <dsp:spPr>
        <a:xfrm>
          <a:off x="1602535" y="-206087"/>
          <a:ext cx="4918647" cy="4918647"/>
        </a:xfrm>
        <a:prstGeom prst="circularArrow">
          <a:avLst>
            <a:gd name="adj1" fmla="val 5544"/>
            <a:gd name="adj2" fmla="val 330680"/>
            <a:gd name="adj3" fmla="val 13258554"/>
            <a:gd name="adj4" fmla="val 17709531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D95D3-CB9C-4C39-ACE2-9787389B4AC2}">
      <dsp:nvSpPr>
        <dsp:cNvPr id="0" name=""/>
        <dsp:cNvSpPr/>
      </dsp:nvSpPr>
      <dsp:spPr>
        <a:xfrm>
          <a:off x="2664293" y="2496"/>
          <a:ext cx="2795131" cy="115165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адекватность</a:t>
          </a:r>
          <a:r>
            <a:rPr 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прогностической</a:t>
          </a:r>
          <a:r>
            <a:rPr 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оценки</a:t>
          </a:r>
          <a:r>
            <a:rPr 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полученному</a:t>
          </a:r>
          <a:r>
            <a:rPr 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результату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2664293" y="2496"/>
        <a:ext cx="2795131" cy="1151653"/>
      </dsp:txXfrm>
    </dsp:sp>
    <dsp:sp modelId="{0B063FC2-62E4-45A1-95D5-659E037D6839}">
      <dsp:nvSpPr>
        <dsp:cNvPr id="0" name=""/>
        <dsp:cNvSpPr/>
      </dsp:nvSpPr>
      <dsp:spPr>
        <a:xfrm>
          <a:off x="4726067" y="1388295"/>
          <a:ext cx="2303306" cy="115165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индивидуальный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темп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учения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endParaRPr lang="ru-RU" sz="1900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4726067" y="1388295"/>
        <a:ext cx="2303306" cy="1151653"/>
      </dsp:txXfrm>
    </dsp:sp>
    <dsp:sp modelId="{B760FD04-FDEC-4C63-AF01-CB454E6036F0}">
      <dsp:nvSpPr>
        <dsp:cNvPr id="0" name=""/>
        <dsp:cNvSpPr/>
      </dsp:nvSpPr>
      <dsp:spPr>
        <a:xfrm>
          <a:off x="4588466" y="3153044"/>
          <a:ext cx="2829635" cy="144877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умение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оценивать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свою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работу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по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заданным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критериям</a:t>
          </a:r>
          <a:endParaRPr lang="ru-RU" sz="1900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4588466" y="3153044"/>
        <a:ext cx="2829635" cy="1448779"/>
      </dsp:txXfrm>
    </dsp:sp>
    <dsp:sp modelId="{3F6B37D6-632E-4E13-A8F2-7623D3C8116A}">
      <dsp:nvSpPr>
        <dsp:cNvPr id="0" name=""/>
        <dsp:cNvSpPr/>
      </dsp:nvSpPr>
      <dsp:spPr>
        <a:xfrm>
          <a:off x="913634" y="3153062"/>
          <a:ext cx="2755031" cy="146969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умение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учащихся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видеть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и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определять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границу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знания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и </a:t>
          </a:r>
          <a:r>
            <a:rPr lang="en-US" sz="19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незнания</a:t>
          </a:r>
          <a:endParaRPr lang="ru-RU" sz="1900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913634" y="3153062"/>
        <a:ext cx="2755031" cy="1469693"/>
      </dsp:txXfrm>
    </dsp:sp>
    <dsp:sp modelId="{A5826DE2-43AA-49CE-BA27-21AE83E6182C}">
      <dsp:nvSpPr>
        <dsp:cNvPr id="0" name=""/>
        <dsp:cNvSpPr/>
      </dsp:nvSpPr>
      <dsp:spPr>
        <a:xfrm>
          <a:off x="748739" y="1313301"/>
          <a:ext cx="2643044" cy="1357476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актуальный</a:t>
          </a:r>
          <a:r>
            <a:rPr 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уровень</a:t>
          </a:r>
          <a:r>
            <a:rPr 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знаний</a:t>
          </a:r>
          <a:r>
            <a:rPr 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и </a:t>
          </a:r>
          <a:r>
            <a:rPr lang="en-US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умений</a:t>
          </a:r>
          <a:r>
            <a:rPr 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  <a:cs typeface="Times New Roman" pitchFamily="18" charset="0"/>
            </a:rPr>
            <a:t>учащихся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748739" y="1313301"/>
        <a:ext cx="2643044" cy="13574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0AD9F-70F1-4630-BB75-E2E28E85468E}">
      <dsp:nvSpPr>
        <dsp:cNvPr id="0" name=""/>
        <dsp:cNvSpPr/>
      </dsp:nvSpPr>
      <dsp:spPr>
        <a:xfrm>
          <a:off x="2883706" y="2006564"/>
          <a:ext cx="1807945" cy="1519760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скупиться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похвалу</a:t>
          </a:r>
          <a:endParaRPr lang="ru-RU" sz="1800" b="1" kern="1200" dirty="0"/>
        </a:p>
      </dsp:txBody>
      <dsp:txXfrm>
        <a:off x="2883706" y="2006564"/>
        <a:ext cx="1807945" cy="1519760"/>
      </dsp:txXfrm>
    </dsp:sp>
    <dsp:sp modelId="{B61C339B-F6A2-4E0C-9D79-A853816BDF26}">
      <dsp:nvSpPr>
        <dsp:cNvPr id="0" name=""/>
        <dsp:cNvSpPr/>
      </dsp:nvSpPr>
      <dsp:spPr>
        <a:xfrm rot="10819952">
          <a:off x="2496708" y="2556046"/>
          <a:ext cx="273496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19952">
        <a:off x="2496708" y="2556046"/>
        <a:ext cx="273496" cy="407397"/>
      </dsp:txXfrm>
    </dsp:sp>
    <dsp:sp modelId="{8CBA66C5-E2ED-4000-A134-1E28FFCA0890}">
      <dsp:nvSpPr>
        <dsp:cNvPr id="0" name=""/>
        <dsp:cNvSpPr/>
      </dsp:nvSpPr>
      <dsp:spPr>
        <a:xfrm>
          <a:off x="0" y="1630757"/>
          <a:ext cx="2367727" cy="2241150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Даже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в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море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неуспеха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можно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найти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островок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успешности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и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закрепиться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нем</a:t>
          </a:r>
          <a:r>
            <a:rPr lang="en-US" sz="18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1800" b="1" kern="1200" dirty="0"/>
        </a:p>
      </dsp:txBody>
      <dsp:txXfrm>
        <a:off x="0" y="1630757"/>
        <a:ext cx="2367727" cy="2241150"/>
      </dsp:txXfrm>
    </dsp:sp>
    <dsp:sp modelId="{E981199F-1FEE-49CB-B76E-3B73D8C8AE72}">
      <dsp:nvSpPr>
        <dsp:cNvPr id="0" name=""/>
        <dsp:cNvSpPr/>
      </dsp:nvSpPr>
      <dsp:spPr>
        <a:xfrm rot="16062921">
          <a:off x="3696233" y="1699075"/>
          <a:ext cx="113977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6062921">
        <a:off x="3696233" y="1699075"/>
        <a:ext cx="113977" cy="407397"/>
      </dsp:txXfrm>
    </dsp:sp>
    <dsp:sp modelId="{C742EB78-3C0B-4087-BE3B-36E5AF279F7B}">
      <dsp:nvSpPr>
        <dsp:cNvPr id="0" name=""/>
        <dsp:cNvSpPr/>
      </dsp:nvSpPr>
      <dsp:spPr>
        <a:xfrm>
          <a:off x="1854992" y="294421"/>
          <a:ext cx="3727881" cy="1497784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только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конкретные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цели</a:t>
          </a:r>
          <a:endParaRPr lang="ru-RU" sz="2000" b="1" kern="1200" dirty="0"/>
        </a:p>
      </dsp:txBody>
      <dsp:txXfrm>
        <a:off x="1854992" y="294421"/>
        <a:ext cx="3727881" cy="1497784"/>
      </dsp:txXfrm>
    </dsp:sp>
    <dsp:sp modelId="{CB986929-E86C-4F45-BE17-B95111A449FB}">
      <dsp:nvSpPr>
        <dsp:cNvPr id="0" name=""/>
        <dsp:cNvSpPr/>
      </dsp:nvSpPr>
      <dsp:spPr>
        <a:xfrm rot="5400000">
          <a:off x="3703211" y="3477217"/>
          <a:ext cx="168935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3703211" y="3477217"/>
        <a:ext cx="168935" cy="407397"/>
      </dsp:txXfrm>
    </dsp:sp>
    <dsp:sp modelId="{FFBEBAEB-062B-4B43-B11D-356E08AEDA8A}">
      <dsp:nvSpPr>
        <dsp:cNvPr id="0" name=""/>
        <dsp:cNvSpPr/>
      </dsp:nvSpPr>
      <dsp:spPr>
        <a:xfrm>
          <a:off x="1780587" y="3845070"/>
          <a:ext cx="4014182" cy="1497784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более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одной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задачи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одновременно</a:t>
          </a:r>
          <a:endParaRPr lang="ru-RU" sz="2000" b="1" kern="1200" dirty="0"/>
        </a:p>
      </dsp:txBody>
      <dsp:txXfrm>
        <a:off x="1780587" y="3845070"/>
        <a:ext cx="4014182" cy="1497784"/>
      </dsp:txXfrm>
    </dsp:sp>
    <dsp:sp modelId="{7B5EB445-DC19-4791-956F-2EE7DA0F51E2}">
      <dsp:nvSpPr>
        <dsp:cNvPr id="0" name=""/>
        <dsp:cNvSpPr/>
      </dsp:nvSpPr>
      <dsp:spPr>
        <a:xfrm rot="66663">
          <a:off x="4878681" y="2588281"/>
          <a:ext cx="451337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66663">
        <a:off x="4878681" y="2588281"/>
        <a:ext cx="451337" cy="407397"/>
      </dsp:txXfrm>
    </dsp:sp>
    <dsp:sp modelId="{CA718087-CF07-432E-A31E-BDC0E1C08BC2}">
      <dsp:nvSpPr>
        <dsp:cNvPr id="0" name=""/>
        <dsp:cNvSpPr/>
      </dsp:nvSpPr>
      <dsp:spPr>
        <a:xfrm>
          <a:off x="5542562" y="1593508"/>
          <a:ext cx="2590733" cy="2464185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Хвалить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исполнителя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критиковать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исполнение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2000" b="1" kern="1200" dirty="0"/>
        </a:p>
      </dsp:txBody>
      <dsp:txXfrm>
        <a:off x="5542562" y="1593508"/>
        <a:ext cx="2590733" cy="2464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0.02632</cdr:x>
      <cdr:y>0</cdr:y>
    </cdr:from>
    <cdr:to>
      <cdr:x>0.97666</cdr:x>
      <cdr:y>0.20592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-648072"/>
          <a:ext cx="5200839" cy="934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/>
        </a:p>
        <a:p xmlns:a="http://schemas.openxmlformats.org/drawingml/2006/main">
          <a:endParaRPr lang="ru-RU" sz="1600" b="1" dirty="0" smtClean="0"/>
        </a:p>
        <a:p xmlns:a="http://schemas.openxmlformats.org/drawingml/2006/main"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6E93C-ED27-42A0-922C-F76C5B274C76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6379F-3AE2-4672-892B-17DF2FD2C4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E52C7-1064-42AD-8E6F-F0810C998619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6ea7d44b7d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65230">
            <a:off x="7038975" y="5705475"/>
            <a:ext cx="134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086895">
            <a:off x="188913" y="1120775"/>
            <a:ext cx="1357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LC Chalk" pitchFamily="2" charset="-52"/>
              </a:rPr>
              <a:t>2+2=?</a:t>
            </a:r>
            <a:endParaRPr lang="ru-RU" sz="2800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 rot="994378">
            <a:off x="7377113" y="1298575"/>
            <a:ext cx="1543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LC Chalk" pitchFamily="2" charset="-52"/>
              </a:rPr>
              <a:t>5-3</a:t>
            </a:r>
            <a:endParaRPr lang="ru-RU" sz="3600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C Chalk" pitchFamily="2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3D8E-92C4-46F5-9DC9-3A4BE26946B8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106F-D50A-48F4-A309-B8D9A043E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56FA-EA66-403C-8499-7EAE3A283C11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A146-BD24-4FD0-A261-DB4151436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6ea7d44b7d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975">
            <a:off x="400050" y="5632450"/>
            <a:ext cx="1346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086895">
            <a:off x="328613" y="425450"/>
            <a:ext cx="14430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LC Chalk" pitchFamily="2" charset="-52"/>
              </a:rPr>
              <a:t>2+2=?</a:t>
            </a:r>
            <a:endParaRPr lang="ru-RU" sz="2800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BC6D-3568-4A2F-AD4F-C2931A3BD8E0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C19-21FC-4F8E-AB69-CC6F03CAA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11959">
            <a:off x="6954942" y="5188487"/>
            <a:ext cx="192882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LC Chalk" pitchFamily="2" charset="-52"/>
              </a:rPr>
              <a:t>   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bg1"/>
                </a:solidFill>
                <a:latin typeface="LC Chalk" pitchFamily="2" charset="-52"/>
              </a:rPr>
              <a:t>К</a:t>
            </a:r>
            <a:r>
              <a:rPr lang="ru-RU" sz="2800" strike="sngStrike" dirty="0" err="1">
                <a:solidFill>
                  <a:schemeClr val="bg1"/>
                </a:solidFill>
                <a:latin typeface="LC Chalk" pitchFamily="2" charset="-52"/>
              </a:rPr>
              <a:t>о</a:t>
            </a:r>
            <a:r>
              <a:rPr lang="ru-RU" sz="2800" dirty="0" err="1">
                <a:solidFill>
                  <a:schemeClr val="bg1"/>
                </a:solidFill>
                <a:latin typeface="LC Chalk" pitchFamily="2" charset="-52"/>
              </a:rPr>
              <a:t>пуста</a:t>
            </a:r>
            <a:endParaRPr lang="ru-RU" sz="2800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 rot="20086895">
            <a:off x="188913" y="1120775"/>
            <a:ext cx="1357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LC Chalk" pitchFamily="2" charset="-52"/>
              </a:rPr>
              <a:t>2+2=?</a:t>
            </a:r>
            <a:endParaRPr lang="ru-RU" sz="2800" dirty="0">
              <a:solidFill>
                <a:schemeClr val="bg1"/>
              </a:solidFill>
              <a:latin typeface="LC Chalk" pitchFamily="2" charset="-52"/>
            </a:endParaRPr>
          </a:p>
        </p:txBody>
      </p:sp>
      <p:pic>
        <p:nvPicPr>
          <p:cNvPr id="6" name="Рисунок 11" descr="6ea7d44b7d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975">
            <a:off x="400050" y="5632450"/>
            <a:ext cx="1346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BC61-33A1-432F-ABAC-6B1738B1EC38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5019-6F85-4484-BBFA-6C796CA01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086895">
            <a:off x="1074738" y="914400"/>
            <a:ext cx="22764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1"/>
                </a:solidFill>
                <a:latin typeface="LC Chalk" pitchFamily="2" charset="-52"/>
              </a:rPr>
              <a:t>2+2=?</a:t>
            </a:r>
            <a:endParaRPr lang="ru-RU" sz="4800" dirty="0">
              <a:solidFill>
                <a:schemeClr val="bg1"/>
              </a:solidFill>
              <a:latin typeface="LC Chalk" pitchFamily="2" charset="-52"/>
            </a:endParaRPr>
          </a:p>
        </p:txBody>
      </p:sp>
      <p:pic>
        <p:nvPicPr>
          <p:cNvPr id="5" name="Рисунок 10" descr="6ea7d44b7d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975">
            <a:off x="400050" y="5632450"/>
            <a:ext cx="1346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C34A-4DA0-4B4A-9D9E-D2CFA6908280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F7F1-4A02-4CB8-B123-06D8779B4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133B-66C9-4326-92BB-621663EA0968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CA99-0E38-43BE-A533-13B25F420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2C89-C3D5-4494-9B17-8338CE08CC51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AD38-754F-4330-9700-827544315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086895">
            <a:off x="188913" y="1120775"/>
            <a:ext cx="1357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LC Chalk" pitchFamily="2" charset="-52"/>
              </a:rPr>
              <a:t>2+2=?</a:t>
            </a:r>
            <a:endParaRPr lang="ru-RU" sz="2800" dirty="0">
              <a:solidFill>
                <a:schemeClr val="bg1"/>
              </a:solidFill>
              <a:latin typeface="LC Chalk" pitchFamily="2" charset="-52"/>
            </a:endParaRPr>
          </a:p>
        </p:txBody>
      </p:sp>
      <p:pic>
        <p:nvPicPr>
          <p:cNvPr id="4" name="Рисунок 10" descr="6ea7d44b7d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975">
            <a:off x="400050" y="5632450"/>
            <a:ext cx="1346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6365-9E6E-4E87-AC0B-E32BAFEA62B0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F4EF-E0F6-4759-820B-514E6263D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86895">
            <a:off x="138113" y="692150"/>
            <a:ext cx="2436812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  <a:latin typeface="LC Chalk" pitchFamily="2" charset="-52"/>
              </a:rPr>
              <a:t>2+2=?</a:t>
            </a:r>
            <a:endParaRPr lang="ru-RU" sz="5400" dirty="0">
              <a:solidFill>
                <a:schemeClr val="bg1"/>
              </a:solidFill>
              <a:latin typeface="LC Chalk" pitchFamily="2" charset="-52"/>
            </a:endParaRPr>
          </a:p>
        </p:txBody>
      </p:sp>
      <p:pic>
        <p:nvPicPr>
          <p:cNvPr id="3" name="Рисунок 10" descr="6ea7d44b7d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975">
            <a:off x="400050" y="5632450"/>
            <a:ext cx="1346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20866037">
            <a:off x="7696200" y="5499100"/>
            <a:ext cx="1071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LC Chalk" pitchFamily="2" charset="-52"/>
              </a:rPr>
              <a:t>5-3</a:t>
            </a:r>
            <a:endParaRPr lang="ru-RU" sz="2800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5EB8-04F0-46BF-BB13-B3C25CC2AB98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FEB5-F5FA-43A0-BB7E-59C0C4FF4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 descr="6ea7d44b7d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975">
            <a:off x="400050" y="5632450"/>
            <a:ext cx="1346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5255-8258-43DE-9BCD-546F7198FBF9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F854-B119-40CD-9707-51B065D93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B4E5-735D-4A58-8017-FB3F4BCB9912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ABDA-CA7F-410A-BC8A-FFF1B0AF6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994378">
            <a:off x="7839075" y="1427163"/>
            <a:ext cx="1071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LC Chalk" pitchFamily="2" charset="-52"/>
              </a:rPr>
              <a:t>5-3</a:t>
            </a:r>
            <a:endParaRPr lang="ru-RU" sz="2800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 rot="20086895">
            <a:off x="188913" y="1120775"/>
            <a:ext cx="1357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LC Chalk" pitchFamily="2" charset="-52"/>
              </a:rPr>
              <a:t>2+2=?</a:t>
            </a:r>
            <a:endParaRPr lang="ru-RU" sz="2800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974736-5B36-4735-88D3-84044FEEAD62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46F7BA-21AC-4A8A-A2D3-2ABD10D4F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6" descr="6ea7d44b7dc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892025">
            <a:off x="400050" y="5632450"/>
            <a:ext cx="1346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7" r:id="rId4"/>
    <p:sldLayoutId id="2147483668" r:id="rId5"/>
    <p:sldLayoutId id="2147483674" r:id="rId6"/>
    <p:sldLayoutId id="2147483675" r:id="rId7"/>
    <p:sldLayoutId id="2147483676" r:id="rId8"/>
    <p:sldLayoutId id="2147483669" r:id="rId9"/>
    <p:sldLayoutId id="2147483670" r:id="rId10"/>
    <p:sldLayoutId id="21474836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LC Chalk" pitchFamily="2" charset="-52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C Chalk" pitchFamily="2" charset="-5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C Chalk" pitchFamily="2" charset="-5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C Chalk" pitchFamily="2" charset="-5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C Chalk" pitchFamily="2" charset="-5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C Chalk" pitchFamily="2" charset="-5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C Chalk" pitchFamily="2" charset="-5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C Chalk" pitchFamily="2" charset="-5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C Chalk" pitchFamily="2" charset="-5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1%88%D0%BA%D0%BE%D0%BB%D1%8C%D0%BD%D0%B0%D1%8F%20%D1%82%D0%B5%D0%BC%D0%B0&amp;noreask=1&amp;lr=213&amp;img_url=img-fotki.yandex.ru/get/5112/47407354.238/0_83162_21ec2508_orig.png&amp;rpt=simage&amp;p=1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1%88%D0%BA%D0%BE%D0%BB%D1%8C%D0%BD%D0%B0%D1%8F%20%D1%82%D0%B5%D0%BC%D0%B0&amp;rpt=simage&amp;img_url=img541.imageshack.us/img541/6439/80707277.jpg&amp;noreask=1&amp;lr=213&amp;p=3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1%88%D0%BA%D0%BE%D0%BB%D1%8C%D0%BD%D0%B0%D1%8F%20%D1%82%D0%B5%D0%BC%D0%B0&amp;noreask=1&amp;lr=213&amp;p=115&amp;img_url=img1.liveinternet.ru/images/attach/c/2/64/201/64201674_1284872765_02.pn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text=%D1%88%D0%BA%D0%BE%D0%BB%D1%8C%D0%BD%D0%B0%D1%8F%20%D1%82%D0%B5%D0%BC%D0%B0&amp;noreask=1&amp;lr=213&amp;p=119&amp;img_url=www.sunhome.ru/UsersGallery/Cards/117/26233319.jpg&amp;rpt=simag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1%88%D0%BA%D0%BE%D0%BB%D1%8C%D0%BD%D0%B0%D1%8F%20%D1%82%D0%B5%D0%BC%D0%B0&amp;rpt=simage&amp;img_url=img541.imageshack.us/img541/6439/80707277.jpg&amp;noreask=1&amp;lr=213&amp;p=3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activerain.com/image_store/uploads/3/7/9/5/5/ar121660244955973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1%88%D0%BA%D0%BE%D0%BB%D1%8C%D0%BD%D0%B0%D1%8F%20%D1%82%D0%B5%D0%BC%D0%B0&amp;noreask=1&amp;lr=213&amp;img_url=www.myjulia.ru/data/cache/2011/08/31/851073_7632nothumb500.jpg&amp;rpt=simage&amp;p=164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noreask=1&amp;lr=213&amp;ed=1&amp;text=%D0%B4%D0%B5%D1%82%D0%B8%20%D0%B2%20%D1%88%D0%BA%D0%BE%D0%BB%D0%B5&amp;p=673&amp;img_url=gorod.tomsk.ru/uploads/49434/1301458915/20.jpg&amp;rpt=simag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noreask=1&amp;lr=213&amp;ed=1&amp;text=%D0%B4%D0%B5%D1%82%D0%B8%20%D0%B2%20%D1%88%D0%BA%D0%BE%D0%BB%D0%B5&amp;p=90&amp;img_url=img-fotki.yandex.ru/get/0/epidemi.1/0_9a_7562b65c_XL&amp;rpt=simag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979762"/>
          </a:xfrm>
        </p:spPr>
        <p:txBody>
          <a:bodyPr/>
          <a:lstStyle/>
          <a:p>
            <a:r>
              <a:rPr lang="ru-RU" sz="5400" dirty="0" smtClean="0">
                <a:solidFill>
                  <a:srgbClr val="FFFF00"/>
                </a:solidFill>
                <a:latin typeface="Georgia" pitchFamily="18" charset="0"/>
              </a:rPr>
              <a:t>Особенности оценки предметных результатов</a:t>
            </a:r>
            <a:endParaRPr lang="ru-RU" sz="5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7776864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Выступление на педагогическом совете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Яковлева С.Н.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55776" y="170080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87824" y="357301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	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11760" y="49411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	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51520" y="188640"/>
          <a:ext cx="8712968" cy="6336704"/>
        </p:xfrm>
        <a:graphic>
          <a:graphicData uri="http://schemas.openxmlformats.org/drawingml/2006/table">
            <a:tbl>
              <a:tblPr/>
              <a:tblGrid>
                <a:gridCol w="382147"/>
                <a:gridCol w="2063598"/>
                <a:gridCol w="1757880"/>
                <a:gridCol w="2255185"/>
                <a:gridCol w="2254158"/>
              </a:tblGrid>
              <a:tr h="6336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2.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Диагностичес-кая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работа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Проводится на входе и выходе темы при освоении способов действия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средств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в учебном предмете. Количество работ зависит от количества  учебных задач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Направлена  на проверку пооперационного состава действия, которым необходимо овладеть учащимся в рамках решения учебной задачи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Результаты фиксируются  отдельно по каждой отдельной  операции (0-1 балл) и также не влияют на дальнейшую итоговую оценку младшего школьника.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04664"/>
          <a:ext cx="8640958" cy="6048672"/>
        </p:xfrm>
        <a:graphic>
          <a:graphicData uri="http://schemas.openxmlformats.org/drawingml/2006/table">
            <a:tbl>
              <a:tblPr/>
              <a:tblGrid>
                <a:gridCol w="360040"/>
                <a:gridCol w="1800200"/>
                <a:gridCol w="1224136"/>
                <a:gridCol w="2736304"/>
                <a:gridCol w="2520278"/>
              </a:tblGrid>
              <a:tr h="6048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3.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Самостоятельная 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работа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Не более  одного 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месяца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(5-6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работ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в год)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      Направлена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, с одной стороны, на возможную коррекцию результатов предыдущей темы обучения, с другой стороны, на параллельную отработку и углубление текущей изучаемой учебной темы. Задания  составляются на двух  уровнях: 1 (базовый) и 2 (расширенный) по основным предметным содержательным линиям.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        Учащийся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сам оценивает все задания, которые он выполнил, проводит  рефлексивную оценку своей работы: описывает объем выполненной  работы; указывает достижения  и трудности в данной  работе; количественно в 100-балльной шкале оценивает  уровень выполненной  работы.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Учитель  проверяет и оценивает выполненные школьником задания отдельно по уровням, определяет процент выполненных  заданий и качество их выполнения. 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332656"/>
          <a:ext cx="8424936" cy="5760640"/>
        </p:xfrm>
        <a:graphic>
          <a:graphicData uri="http://schemas.openxmlformats.org/drawingml/2006/table">
            <a:tbl>
              <a:tblPr/>
              <a:tblGrid>
                <a:gridCol w="485121"/>
                <a:gridCol w="1657923"/>
                <a:gridCol w="1568558"/>
                <a:gridCol w="2533694"/>
                <a:gridCol w="2179640"/>
              </a:tblGrid>
              <a:tr h="5760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4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Проверочная  работа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Проводится  после решения учебной задачи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Проверяется уровень освоения  учащимися предметных культурных способов/средств действия. Уровни: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1 формальный; 2 –рефлексивный (предметный)№ 3 – ресурсный (функциональный).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Представляет  собой трехуровневую  задачу, состоящую из трех заданий, соответствующих трем уровням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Все задания  обязательны для выполнения. Учитель оценивает все задания по уровням (0-1 балл) и строит  персональный  «профиль»  ученика по освоению  предметного  способа/средства действия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476672"/>
          <a:ext cx="8496944" cy="5616624"/>
        </p:xfrm>
        <a:graphic>
          <a:graphicData uri="http://schemas.openxmlformats.org/drawingml/2006/table">
            <a:tbl>
              <a:tblPr/>
              <a:tblGrid>
                <a:gridCol w="489267"/>
                <a:gridCol w="1540976"/>
                <a:gridCol w="1713082"/>
                <a:gridCol w="2555349"/>
                <a:gridCol w="2198270"/>
              </a:tblGrid>
              <a:tr h="5616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5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Решение 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проектной  задачи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Проводится 2-3 раза в год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Направлена на выявление уровня освоения  ключевых  компетентностей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Экспертная  оценка по специально созданным экспертным картам. По каждому критерию 0-1 балл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88640"/>
          <a:ext cx="8712966" cy="6264696"/>
        </p:xfrm>
        <a:graphic>
          <a:graphicData uri="http://schemas.openxmlformats.org/drawingml/2006/table">
            <a:tbl>
              <a:tblPr/>
              <a:tblGrid>
                <a:gridCol w="501706"/>
                <a:gridCol w="1714605"/>
                <a:gridCol w="1622184"/>
                <a:gridCol w="2620314"/>
                <a:gridCol w="2254157"/>
              </a:tblGrid>
              <a:tr h="6264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6.</a:t>
                      </a:r>
                      <a:endParaRPr lang="ru-RU" sz="200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Итоговая проверочная работа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Конец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апреля  -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май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Включает  основные  темы учебного  года. Задания рассчитаны на проверку не только знаний, но и развивающего эффекта обучения. Задания  разного уровня, как по сложности (базовый, расширенный), так и по уровню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опосредствования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 (формальный, рефлексивный, ресурсный)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Оценивание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многобалльное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, отдельно  по уровням. Сравнение результатов  стартовой и итоговой работы.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88640"/>
          <a:ext cx="8568951" cy="6336704"/>
        </p:xfrm>
        <a:graphic>
          <a:graphicData uri="http://schemas.openxmlformats.org/drawingml/2006/table">
            <a:tbl>
              <a:tblPr/>
              <a:tblGrid>
                <a:gridCol w="493414"/>
                <a:gridCol w="2026866"/>
                <a:gridCol w="1254769"/>
                <a:gridCol w="2273623"/>
                <a:gridCol w="2520279"/>
              </a:tblGrid>
              <a:tr h="6336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7.</a:t>
                      </a:r>
                      <a:endParaRPr lang="ru-RU" sz="200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Предъявление (демонстрация) достижений ученика за год.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Май  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месяц</a:t>
                      </a:r>
                      <a:endParaRPr lang="ru-RU" sz="200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Каждый учащийся в конце года должен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продемонстриро-вать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(показать) все, на что он способен.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Философия этой формы оценки в смещение акцента с того, что учащийся не знает и не умеет, к тому, что он знает и умеет по данной теме и данному предмету; перенос педагогического ударения с оценки на самооценку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Форма фиксации итоговых результатов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1556792"/>
          <a:ext cx="8712967" cy="4563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614"/>
                <a:gridCol w="1677223"/>
                <a:gridCol w="2386674"/>
                <a:gridCol w="2448272"/>
                <a:gridCol w="1656184"/>
              </a:tblGrid>
              <a:tr h="12244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Ф.И. ученика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Контрольная работа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Уровень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овладения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Итоговая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оценка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22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Андраков-ская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Наталья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7 б. базового 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уровня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4 б.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повышен-</a:t>
                      </a:r>
                    </a:p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ного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уровня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Программный</a:t>
                      </a:r>
                      <a:endParaRPr lang="ru-RU" sz="2400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уровень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Усвоила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0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………………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0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31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………………</a:t>
                      </a:r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Проверка техники чтения</a:t>
            </a: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4" y="1268758"/>
          <a:ext cx="8784974" cy="4968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211"/>
                <a:gridCol w="400067"/>
                <a:gridCol w="691808"/>
                <a:gridCol w="384337"/>
                <a:gridCol w="384337"/>
                <a:gridCol w="384337"/>
                <a:gridCol w="614939"/>
                <a:gridCol w="461205"/>
                <a:gridCol w="461205"/>
                <a:gridCol w="538072"/>
                <a:gridCol w="384337"/>
                <a:gridCol w="538072"/>
                <a:gridCol w="614939"/>
                <a:gridCol w="1229986"/>
                <a:gridCol w="537965"/>
                <a:gridCol w="560157"/>
              </a:tblGrid>
              <a:tr h="118301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Фамилия имя    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Способ чтения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Правильность   чтения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Выразительность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Монотонность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Понимание прочитанного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Темп чтения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3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слог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слог 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целое слово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целое слово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ударение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повторы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пропуск замены искажения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ошибки окончания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слова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без ошибок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1-2 ошибки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3-5 ошибок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самостоятельно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по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вопросам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9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Гир</a:t>
                      </a:r>
                      <a:endParaRPr lang="ru-RU" sz="18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+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+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+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+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+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60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05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16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Таблицы результатов систематизируют эти оценки в виде выводов</a:t>
            </a:r>
            <a:r>
              <a:rPr lang="ru-RU" sz="3200" dirty="0" smtClean="0">
                <a:latin typeface="Georgia" pitchFamily="18" charset="0"/>
              </a:rPr>
              <a:t>.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1268760"/>
          <a:ext cx="8784975" cy="4104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836"/>
                <a:gridCol w="648435"/>
                <a:gridCol w="1080120"/>
                <a:gridCol w="1152128"/>
                <a:gridCol w="1656184"/>
                <a:gridCol w="2448272"/>
              </a:tblGrid>
              <a:tr h="868268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Максимальный уровень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415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«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Превосходно»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Решена новая, совершенно незнакомая задача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15566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Повышенный (программный)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уровень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415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«Отлично» 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Решена необычная, в чём новая задача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1209004">
                <a:tc rowSpan="2"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Необходимый</a:t>
                      </a: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уровень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415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«Хорошо» </a:t>
                      </a:r>
                      <a:endParaRPr lang="ru-RU" sz="1600" kern="5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Известная задача решена полностью самостоятельно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12116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«Нормально»	Известная привычная задача решена, но с ошибками или с чьей-то помощью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5696" y="551723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Учащиеся, не достигшие даже необходимый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уровень   – оцениваются как «Не усвоил программный материал» и фиксируются оценкой «Не усвоил».</a:t>
            </a:r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g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85750"/>
            <a:ext cx="1835696" cy="218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357158" y="1196752"/>
          <a:ext cx="8143932" cy="516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3728" y="18864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1" lang="en-US" sz="36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Правила</a:t>
            </a:r>
            <a:r>
              <a:rPr kumimoji="1" lang="en-US" sz="36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kumimoji="1" lang="en-US" sz="36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оценочной</a:t>
            </a:r>
            <a:r>
              <a:rPr kumimoji="1" lang="en-US" sz="36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kumimoji="1" lang="en-US" sz="36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безопасности</a:t>
            </a:r>
            <a:endParaRPr kumimoji="1" lang="en-US" sz="3600" b="1" kern="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268761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Оценка предметных результатов представляет собой оценку достижения обучающимся планируемых результатов по отдельным предметам.</a:t>
            </a:r>
          </a:p>
          <a:p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Достижение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этих результатов обеспечивается за счёт основных компонентов образовательного процесса — учебных предметов, представленных в обязательной части учебного плана.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699792" y="260648"/>
            <a:ext cx="61206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Правило  1.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Что оцениваем?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Оцениваем результаты – предметные,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метапредметные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и личностные.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39552" y="4653137"/>
            <a:ext cx="648072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Правило  2.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Кто оценивает?</a:t>
            </a:r>
          </a:p>
          <a:p>
            <a:pPr>
              <a:spcBef>
                <a:spcPct val="20000"/>
              </a:spcBef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Учитель и ученик вместе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          определяют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оценку и отметку</a:t>
            </a:r>
            <a:r>
              <a:rPr lang="ru-RU" sz="2400" dirty="0">
                <a:solidFill>
                  <a:srgbClr val="898989"/>
                </a:solidFill>
              </a:rPr>
              <a:t>.</a:t>
            </a:r>
          </a:p>
        </p:txBody>
      </p:sp>
      <p:pic>
        <p:nvPicPr>
          <p:cNvPr id="11268" name="Picture 2" descr="i?id=456723574-64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7808"/>
            <a:ext cx="2016224" cy="22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?id=259672220-38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861048"/>
            <a:ext cx="18956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http://im0-tub-ru.yandex.net/i?id=630344477-25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204864"/>
            <a:ext cx="1914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i?id=62460605-17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4270">
            <a:off x="373767" y="371924"/>
            <a:ext cx="2015937" cy="211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i?id=420500495-32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2275">
            <a:off x="6675732" y="3597558"/>
            <a:ext cx="1997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47667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Правило  3.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Сколько ставить отметок?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      По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числу решённых задач.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852936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Правило  4.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Где накапливать оценки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и отметки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?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В таблицах образовательных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результатов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(предметных,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метапредметных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,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личностных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и в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«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Портфеле достижений»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              («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Портфолио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»)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i?id=259672220-38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3776">
            <a:off x="393001" y="513067"/>
            <a:ext cx="1707377" cy="194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-main-pic" descr="Картинка 5 из 1572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908720"/>
            <a:ext cx="2340259" cy="498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780928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Правило  5.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Когда ставить оценки?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Текущие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– </a:t>
            </a:r>
            <a:r>
              <a:rPr lang="ru-RU" sz="28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 желанию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,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за </a:t>
            </a:r>
            <a:r>
              <a:rPr lang="ru-RU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тематические проверочные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работы 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– </a:t>
            </a:r>
            <a:r>
              <a:rPr lang="ru-RU" sz="28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обязательно.</a:t>
            </a:r>
            <a:endParaRPr lang="ru-RU" sz="2800" b="1" u="sng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548680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        </a:t>
            </a:r>
            <a:r>
              <a:rPr lang="ru-RU" sz="2400" b="1" u="sng" dirty="0" smtClean="0">
                <a:solidFill>
                  <a:schemeClr val="bg1"/>
                </a:solidFill>
                <a:latin typeface="Georgia" pitchFamily="18" charset="0"/>
              </a:rPr>
              <a:t>Правило </a:t>
            </a:r>
            <a:r>
              <a:rPr lang="ru-RU" sz="2400" b="1" u="sng" dirty="0">
                <a:solidFill>
                  <a:schemeClr val="bg1"/>
                </a:solidFill>
                <a:latin typeface="Georgia" pitchFamily="18" charset="0"/>
              </a:rPr>
              <a:t>6.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По каким критериям оценивать?</a:t>
            </a:r>
            <a:b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         По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признакам уровневой успешности:</a:t>
            </a:r>
            <a:b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1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необходимый уровень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(базовый) – решение типовой задачи (умение действовать в привычной ситуации);</a:t>
            </a:r>
            <a:b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2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повышенный уровень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(программный) – решение нестандартной задачи (умение действовать в нестандартной ситуации, требующей применения имеющихся знаний);</a:t>
            </a:r>
            <a:b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3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максимальный уровень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(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НЕобязательный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-  решение не изучавшейся в классе «сверхзадачи» (умение действовать совершенно самостоятельно в незнакомой ситуации, требующей новых,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неизучавшихся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знаний).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Picture 6" descr="Шустр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005">
            <a:off x="7488288" y="4675677"/>
            <a:ext cx="1530767" cy="18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764704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Правило  7.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Как определять итоговые оценки/отметки?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92494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Предметные </a:t>
            </a:r>
            <a:r>
              <a:rPr lang="ru-RU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итоговые оценки/отметки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определяются по таблицам предметных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результатов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3" descr="i?id=305897999-23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295650" cy="378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64704"/>
            <a:ext cx="83529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                       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Итоговая </a:t>
            </a:r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оценка за 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ступень </a:t>
            </a:r>
            <a:endParaRPr lang="ru-RU" sz="2800" b="1" u="sng" dirty="0">
              <a:solidFill>
                <a:schemeClr val="bg1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 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начальной   школы </a:t>
            </a: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– </a:t>
            </a:r>
            <a:endParaRPr lang="ru-RU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на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основе всех положительных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результатов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, накопленных учеником в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своём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портфеле достижений, и на основе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итоговой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диагностики предметных и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метапредметных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результатов.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10" descr="i?id=364128208-14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0275">
            <a:off x="6372200" y="3933056"/>
            <a:ext cx="2376264" cy="235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?id=16660304-71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6832">
            <a:off x="286623" y="436441"/>
            <a:ext cx="1987777" cy="132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0466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Вывод  о достижении  планируемых  результатов по итогам  обучения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556792"/>
          <a:ext cx="8640961" cy="4656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2395"/>
                <a:gridCol w="2834283"/>
                <a:gridCol w="2834283"/>
              </a:tblGrid>
              <a:tr h="58528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Вывод-оценка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(о возможности продолжения образования на следующей ступени)</a:t>
                      </a:r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Показатели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6850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Комплексная оценка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(данные «Портфеля достижений») </a:t>
                      </a:r>
                      <a:endParaRPr lang="ru-RU" sz="1800" kern="5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Итоговые работы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(русский язык, математика и </a:t>
                      </a:r>
                      <a:r>
                        <a:rPr lang="ru-RU" sz="1800" kern="5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межпредметная</a:t>
                      </a: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 работа) </a:t>
                      </a:r>
                      <a:endParaRPr lang="ru-RU" sz="1800" kern="5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978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1. Не овладел опорной системой знаний и необходимыми учебными действиями</a:t>
                      </a:r>
                      <a:endParaRPr lang="ru-RU" sz="1800" kern="5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Не зафиксировано достижение планируемых результатов по </a:t>
                      </a:r>
                      <a:r>
                        <a:rPr lang="ru-RU" sz="1800" u="sng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всем</a:t>
                      </a: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 разделам образовательной программы (предметные, </a:t>
                      </a:r>
                      <a:r>
                        <a:rPr lang="ru-RU" sz="1800" kern="5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метапредметные</a:t>
                      </a: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, личностные результаты)</a:t>
                      </a:r>
                      <a:endParaRPr lang="ru-RU" sz="1800" kern="5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Правильно выполнено менее 50% заданий необходимого (базового) уровня</a:t>
                      </a:r>
                      <a:endParaRPr lang="ru-RU" sz="1800" kern="5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340768"/>
          <a:ext cx="8568951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6317"/>
                <a:gridCol w="2856317"/>
                <a:gridCol w="2856317"/>
              </a:tblGrid>
              <a:tr h="7055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Вывод-оценка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(о возможности продолжения образования на следующей ступени)</a:t>
                      </a:r>
                      <a:endParaRPr lang="ru-RU" sz="18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Показатели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7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Комплексная оценка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(данные «Портфеля достижений») </a:t>
                      </a:r>
                      <a:endParaRPr lang="ru-RU" sz="1800" kern="5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Итоговые работы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(русский язык, математика и </a:t>
                      </a:r>
                      <a:r>
                        <a:rPr lang="ru-RU" sz="1800" kern="5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межпредметная</a:t>
                      </a: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 работа) </a:t>
                      </a:r>
                      <a:endParaRPr lang="ru-RU" sz="1800" kern="5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246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  <a:ea typeface="SimSun"/>
                          <a:cs typeface="Mangal"/>
                        </a:rPr>
                        <a:t>2.Овладел опорной системой знаний и необходимыми учебными действиями, способен использовать их для решения простых </a:t>
                      </a:r>
                      <a:r>
                        <a:rPr lang="ru-RU" sz="1800" b="1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  <a:ea typeface="SimSun"/>
                          <a:cs typeface="Mangal"/>
                        </a:rPr>
                        <a:t>стандартных</a:t>
                      </a: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  <a:ea typeface="SimSun"/>
                          <a:cs typeface="Mangal"/>
                        </a:rPr>
                        <a:t> задач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  <a:ea typeface="SimSun"/>
                          <a:cs typeface="Mangal"/>
                        </a:rPr>
                        <a:t>Достижение планируемых результатов по всем основным разделам образовательной программы как минимум с оценкой «зачтено»/«нормально»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  <a:ea typeface="SimSun"/>
                          <a:cs typeface="Mangal"/>
                        </a:rPr>
                        <a:t>Правильно НЕ менее 50% заданий необходимого (базового) уровня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268759"/>
          <a:ext cx="8496945" cy="4387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315"/>
                <a:gridCol w="2832315"/>
                <a:gridCol w="2832315"/>
              </a:tblGrid>
              <a:tr h="68654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Вывод-оценка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(о возможности продолжения образования на следующей ступени)</a:t>
                      </a:r>
                      <a:endParaRPr lang="ru-RU" sz="18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endParaRPr lang="ru-RU" sz="18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Показатели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1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Комплексная оценка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(данные «Портфеля достижений») </a:t>
                      </a:r>
                      <a:endParaRPr lang="ru-RU" sz="1800" kern="5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Итоговые работы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(русский язык, математика и </a:t>
                      </a:r>
                      <a:r>
                        <a:rPr lang="ru-RU" sz="1800" kern="5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межпредметная</a:t>
                      </a: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</a:rPr>
                        <a:t> работа) </a:t>
                      </a:r>
                      <a:endParaRPr lang="ru-RU" sz="1800" kern="50" dirty="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788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  <a:ea typeface="SimSun"/>
                          <a:cs typeface="Mangal"/>
                        </a:rPr>
                        <a:t>3. Овладел опорной системой знаний на уровне осознанного применения учебных действий, </a:t>
                      </a:r>
                      <a:r>
                        <a:rPr lang="ru-RU" sz="1800" b="1" kern="5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  <a:ea typeface="SimSun"/>
                          <a:cs typeface="Mangal"/>
                        </a:rPr>
                        <a:t>в том числе при решении нестандартных задач</a:t>
                      </a:r>
                      <a:endParaRPr lang="ru-RU" sz="1800" kern="50">
                        <a:solidFill>
                          <a:schemeClr val="bg1">
                            <a:lumMod val="95000"/>
                          </a:schemeClr>
                        </a:solidFill>
                        <a:latin typeface="Georgia" pitchFamily="18" charset="0"/>
                        <a:ea typeface="SimSun"/>
                        <a:cs typeface="Mangal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  <a:ea typeface="SimSun"/>
                          <a:cs typeface="Mangal"/>
                        </a:rPr>
                        <a:t>Достижение планируемых результатов НЕ менее чем по половине разделов образовательной программы с оценкой «хорошо» или «отлично»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800" kern="5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Georgia" pitchFamily="18" charset="0"/>
                          <a:ea typeface="SimSun"/>
                          <a:cs typeface="Mangal"/>
                        </a:rPr>
                        <a:t>Правильно не менее 65% заданий необходимого (базового) уровня и не менее 50% от максимального балла за выполнение заданий повышенного уровня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340768"/>
            <a:ext cx="8375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8" descr="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36912"/>
            <a:ext cx="2088232" cy="33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В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соответствии с пониманием сущности образовательных результатов, заложенном в Стандарте, предметные результаты содержат в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себе</a:t>
            </a:r>
          </a:p>
          <a:p>
            <a:pPr algn="just"/>
            <a:endParaRPr lang="ru-RU" sz="2400" i="1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систему 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основополагающих элементов научного знания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, которая выражается через учебный материал различных курсов (далее — 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систему предметных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знаний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систему 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формируемых действий с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учебным материалом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(далее — 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систему предметных действий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), которые направлены на применение знаний, их преобразование и получение нового 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Компоненты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системы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оценки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планируемых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результатов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освоения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основной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образовательной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программы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начального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общего</a:t>
            </a:r>
            <a:r>
              <a:rPr kumimoji="1" lang="en-US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sz="24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образования</a:t>
            </a:r>
            <a:endParaRPr kumimoji="1" lang="en-US" sz="2400" b="1" kern="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15616" y="1988841"/>
            <a:ext cx="7048527" cy="936103"/>
            <a:chOff x="0" y="0"/>
            <a:chExt cx="7048527" cy="1428291"/>
          </a:xfrm>
        </p:grpSpPr>
        <p:sp>
          <p:nvSpPr>
            <p:cNvPr id="4" name="Выноска со стрелкой вверх 3"/>
            <p:cNvSpPr/>
            <p:nvPr/>
          </p:nvSpPr>
          <p:spPr>
            <a:xfrm rot="10800000">
              <a:off x="0" y="0"/>
              <a:ext cx="7048527" cy="1428291"/>
            </a:xfrm>
            <a:prstGeom prst="upArrowCallout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Выноска со стрелкой вверх 4"/>
            <p:cNvSpPr/>
            <p:nvPr/>
          </p:nvSpPr>
          <p:spPr>
            <a:xfrm rot="21600000">
              <a:off x="0" y="0"/>
              <a:ext cx="7048527" cy="928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Стартовая</a:t>
              </a:r>
              <a:r>
                <a:rPr lang="en-US" sz="28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диагностика</a:t>
              </a:r>
              <a:endParaRPr lang="ru-RU" sz="2800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15616" y="2996953"/>
            <a:ext cx="7048527" cy="1008112"/>
            <a:chOff x="0" y="1416121"/>
            <a:chExt cx="7048527" cy="1428291"/>
          </a:xfrm>
        </p:grpSpPr>
        <p:sp>
          <p:nvSpPr>
            <p:cNvPr id="7" name="Выноска со стрелкой вверх 6"/>
            <p:cNvSpPr/>
            <p:nvPr/>
          </p:nvSpPr>
          <p:spPr>
            <a:xfrm rot="10800000">
              <a:off x="0" y="1416121"/>
              <a:ext cx="7048527" cy="1428291"/>
            </a:xfrm>
            <a:prstGeom prst="upArrowCallout">
              <a:avLst/>
            </a:prstGeom>
            <a:blipFill rotWithShape="0">
              <a:blip r:embed="rId3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Выноска со стрелкой вверх 4"/>
            <p:cNvSpPr/>
            <p:nvPr/>
          </p:nvSpPr>
          <p:spPr>
            <a:xfrm>
              <a:off x="0" y="1416123"/>
              <a:ext cx="7048527" cy="928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Формы</a:t>
              </a:r>
              <a:r>
                <a:rPr lang="en-US" sz="24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текущего</a:t>
              </a:r>
              <a:r>
                <a:rPr lang="en-US" sz="24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контроля</a:t>
              </a:r>
              <a:r>
                <a:rPr lang="en-US" sz="24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4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оценки</a:t>
              </a:r>
              <a:endParaRPr lang="ru-RU" sz="24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043608" y="4221089"/>
            <a:ext cx="7048527" cy="1008112"/>
            <a:chOff x="0" y="2830482"/>
            <a:chExt cx="7048527" cy="1428291"/>
          </a:xfrm>
        </p:grpSpPr>
        <p:sp>
          <p:nvSpPr>
            <p:cNvPr id="10" name="Выноска со стрелкой вверх 9"/>
            <p:cNvSpPr/>
            <p:nvPr/>
          </p:nvSpPr>
          <p:spPr>
            <a:xfrm rot="10800000">
              <a:off x="0" y="2830482"/>
              <a:ext cx="7048527" cy="1428291"/>
            </a:xfrm>
            <a:prstGeom prst="upArrowCallout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Выноска со стрелкой вверх 4"/>
            <p:cNvSpPr/>
            <p:nvPr/>
          </p:nvSpPr>
          <p:spPr>
            <a:xfrm rot="21600000">
              <a:off x="0" y="2830482"/>
              <a:ext cx="7048527" cy="928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Итоговая</a:t>
              </a:r>
              <a:r>
                <a:rPr lang="en-US" sz="24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оценка</a:t>
              </a:r>
              <a:r>
                <a:rPr lang="en-US" sz="24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lang="en-US" sz="24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конец</a:t>
              </a:r>
              <a:r>
                <a:rPr lang="en-US" sz="24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каждого</a:t>
              </a:r>
              <a:r>
                <a:rPr lang="ru-RU" sz="24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учебного года)</a:t>
              </a:r>
              <a:r>
                <a:rPr lang="en-US" sz="24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43608" y="5301208"/>
            <a:ext cx="7048527" cy="928668"/>
            <a:chOff x="0" y="4244844"/>
            <a:chExt cx="7048527" cy="92866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4244844"/>
              <a:ext cx="7048527" cy="928668"/>
            </a:xfrm>
            <a:prstGeom prst="rect">
              <a:avLst/>
            </a:prstGeom>
            <a:blipFill rotWithShape="0">
              <a:blip r:embed="rId3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0" y="4244844"/>
              <a:ext cx="7048527" cy="928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Рекомендации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организации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системы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внутренней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накопительной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оценки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достижений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учащихся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составу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портфолио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критериям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его</a:t>
              </a:r>
              <a:r>
                <a:rPr lang="en-US" sz="2000" b="1" kern="1200" dirty="0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 smtClean="0">
                  <a:solidFill>
                    <a:srgbClr val="0F244D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оценивания</a:t>
              </a:r>
              <a:endParaRPr lang="en-US" sz="2000" b="1" kern="1200" dirty="0" smtClean="0">
                <a:solidFill>
                  <a:srgbClr val="0F244D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04664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Основные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задачи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стартовой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диагностики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AutoShape 46"/>
          <p:cNvSpPr>
            <a:spLocks noChangeArrowheads="1"/>
          </p:cNvSpPr>
          <p:nvPr/>
        </p:nvSpPr>
        <p:spPr bwMode="ltGray">
          <a:xfrm rot="5400000">
            <a:off x="-1404093" y="1844253"/>
            <a:ext cx="4286250" cy="371132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63688" y="1844824"/>
            <a:ext cx="381000" cy="381000"/>
            <a:chOff x="2078" y="1680"/>
            <a:chExt cx="1615" cy="1615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555776" y="1700808"/>
            <a:ext cx="62646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Совместное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с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учащимися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определение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уровня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знаний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и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умений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которые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будут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необходимы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им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в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учебном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году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для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дальнейшего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движения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на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основе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определения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ими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границы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своих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знаний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;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2411760" y="3573016"/>
            <a:ext cx="381000" cy="381000"/>
            <a:chOff x="2078" y="1680"/>
            <a:chExt cx="1615" cy="1615"/>
          </a:xfrm>
        </p:grpSpPr>
        <p:sp>
          <p:nvSpPr>
            <p:cNvPr id="15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87824" y="3573016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	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Организация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постановки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учащимися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собственных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целей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изучения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предметных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курсов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;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1763688" y="5085184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411760" y="4941168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	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Коррекция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и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выравнивание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наличных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знаний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и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умений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обучающихся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016224" cy="2419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1124744"/>
            <a:ext cx="1800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755576" y="1196752"/>
          <a:ext cx="7848872" cy="495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736" y="18864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1" lang="en-US" sz="28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Параметры</a:t>
            </a:r>
            <a:r>
              <a:rPr kumimoji="1" lang="en-US" sz="28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kumimoji="1" lang="ru-RU" sz="28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kumimoji="1" lang="en-US" sz="2800" b="1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результатов</a:t>
            </a:r>
            <a:r>
              <a:rPr kumimoji="1" lang="en-US" sz="28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  </a:t>
            </a:r>
            <a:endParaRPr kumimoji="1" lang="ru-RU" sz="2800" b="1" kern="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1" lang="en-US" sz="2800" b="1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стартовой</a:t>
            </a:r>
            <a:r>
              <a:rPr kumimoji="1" lang="en-US" sz="28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kumimoji="1" lang="en-US" sz="2800" b="1" kern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диагностики</a:t>
            </a:r>
            <a:endParaRPr kumimoji="1" lang="en-US" sz="2800" b="1" kern="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2321496"/>
          <a:ext cx="54726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1628800"/>
            <a:ext cx="48245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Стартовая диагностика 1б  класса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Школьная готовность обучающихся 1 «б» класса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Picture 6" descr="задумалс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628800"/>
            <a:ext cx="2160240" cy="2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51520" y="908720"/>
          <a:ext cx="8712969" cy="5472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824"/>
                <a:gridCol w="2087395"/>
                <a:gridCol w="1710245"/>
                <a:gridCol w="2793911"/>
                <a:gridCol w="1742594"/>
              </a:tblGrid>
              <a:tr h="5593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         Виды работ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Время проведения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Содержание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Формы и виды оценки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Диагностическая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работа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Вход и выход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темы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Проверка пооперационного состава действия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0-1 балл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Самостоятельная работа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 раз в месяц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Коррекция и отработка предыдущей темы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Бальная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система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9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Проверочная работа по итогам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самостоятельной работы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 раз в месяц</a:t>
                      </a:r>
                    </a:p>
                    <a:p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Коррекция и отработка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следующего этапа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Бальная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система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3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Проверочная работа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После решения УЗ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Проверка уровня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освоения УУД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0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- 1 балл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Комплексные итоговые работы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По итогам года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Контроль  уровня  овладения учебной  программой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Бальная 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система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Проектная задача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 раз в полугодие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Определение уровня освоения ключевых компетентностей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0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- 1 балл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95536" y="188640"/>
            <a:ext cx="842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Виды  контрольно – оценочных работ</a:t>
            </a:r>
            <a:endParaRPr lang="ru-RU" sz="26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76672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Виды и формы контрольно-оценочных  действий  учащихся и педагогов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916832"/>
          <a:ext cx="8784976" cy="4608512"/>
        </p:xfrm>
        <a:graphic>
          <a:graphicData uri="http://schemas.openxmlformats.org/drawingml/2006/table">
            <a:tbl>
              <a:tblPr/>
              <a:tblGrid>
                <a:gridCol w="288032"/>
                <a:gridCol w="1224136"/>
                <a:gridCol w="1224136"/>
                <a:gridCol w="2952328"/>
                <a:gridCol w="3096344"/>
              </a:tblGrid>
              <a:tr h="4608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1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Стартовая 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работа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Начало 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сентября</a:t>
                      </a:r>
                      <a:endParaRPr lang="ru-RU" sz="180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    Определяет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актуальный уровень знаний, необходимый для продолжения обучения, а также намечает «зону ближайшего развития» и предметных знаний, организует коррекционную работу в зоне актуальных знаний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    Фиксируется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учителем в электронном журнале и автоматически  в электронном  дневнике учащегося отдельно задания актуального уровня и уровня ближайшего  развития в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многобалльной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</a:rPr>
                        <a:t>  шкале оценивания. Результаты работы не влияют на дальнейшую итоговую оценку младшего школьника.  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с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Доска</Template>
  <TotalTime>174</TotalTime>
  <Words>1263</Words>
  <Application>Microsoft Office PowerPoint</Application>
  <PresentationFormat>Экран (4:3)</PresentationFormat>
  <Paragraphs>237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Arial</vt:lpstr>
      <vt:lpstr>LC Chalk</vt:lpstr>
      <vt:lpstr>Wingdings</vt:lpstr>
      <vt:lpstr>Доска</vt:lpstr>
      <vt:lpstr>Особенности оценки предметных результатов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Форма фиксации итоговых результатов</vt:lpstr>
      <vt:lpstr>Проверка техники чтения</vt:lpstr>
      <vt:lpstr>Таблицы результатов систематизируют эти оценки в виде выводов.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оценки предметных результатов</dc:title>
  <dc:creator>Андрей</dc:creator>
  <cp:lastModifiedBy>Андрей</cp:lastModifiedBy>
  <cp:revision>18</cp:revision>
  <dcterms:created xsi:type="dcterms:W3CDTF">2012-03-26T15:07:26Z</dcterms:created>
  <dcterms:modified xsi:type="dcterms:W3CDTF">2012-03-26T18:02:04Z</dcterms:modified>
</cp:coreProperties>
</file>