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4" r:id="rId5"/>
    <p:sldId id="262" r:id="rId6"/>
    <p:sldId id="266" r:id="rId7"/>
    <p:sldId id="267" r:id="rId8"/>
    <p:sldId id="271" r:id="rId9"/>
    <p:sldId id="287" r:id="rId10"/>
    <p:sldId id="288" r:id="rId11"/>
    <p:sldId id="289" r:id="rId12"/>
    <p:sldId id="268" r:id="rId13"/>
    <p:sldId id="284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571612"/>
            <a:ext cx="7772400" cy="1470025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>
              <a:defRPr b="1" cap="all" spc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34290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490E0-F478-4F4F-AC0E-53C457A3F6A8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20BE4-DCA3-42AE-B7B0-27DD96C57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EE4E9-2F57-4F77-B239-9FB8D10023DD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55ECA-7953-4FAF-8B09-B82BFCA42D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11946-5B21-4A3D-BF46-EB1981323788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E9DBA-CC6E-4A2A-8CD3-D3EC404498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C9346-293F-4EE9-A888-5833C3DA5A1F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81C2F-C9F6-402F-BD42-8532F1AFAE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23EDA-6B54-427F-A39F-0522D77BAA43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2FAB2-A788-49F8-8D51-2A80C5071E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B412-8B45-4DB4-8040-BA6375A690A4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E29C5-8FF0-4E66-860E-FA3122EE65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58A3F-75D9-4B26-9B2D-4E546BC0553A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F37D8-3583-4759-9542-ECDB2CE5E5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52179-B87B-4CC7-98BF-427A353E147A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D068D-1FE4-4044-BB33-53B1943835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68BDC-C231-4B90-9383-044F9618C4C9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DE79A-7BEC-43F0-B992-CE4D4B21F0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385F6-4C91-4AC4-AE31-9138A416C9EF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73089-5E22-4601-A31F-496DE1AE91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78DFC-9ABA-4F6D-B414-E5BA55AE1402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67BCF-7ED7-4C8D-BFD2-94565D673F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274638"/>
            <a:ext cx="75723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62750A9-A6CB-4466-B3DA-6DE133D8B8E6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EC19C3-955C-413A-93E0-61B1E3D20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0" r:id="rId2"/>
    <p:sldLayoutId id="2147483789" r:id="rId3"/>
    <p:sldLayoutId id="2147483788" r:id="rId4"/>
    <p:sldLayoutId id="2147483787" r:id="rId5"/>
    <p:sldLayoutId id="2147483786" r:id="rId6"/>
    <p:sldLayoutId id="2147483785" r:id="rId7"/>
    <p:sldLayoutId id="2147483784" r:id="rId8"/>
    <p:sldLayoutId id="2147483783" r:id="rId9"/>
    <p:sldLayoutId id="2147483782" r:id="rId10"/>
    <p:sldLayoutId id="214748378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 i="1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tapisarevskaya.rusedu.net/category/1415/3313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500188" y="2708920"/>
            <a:ext cx="6312172" cy="1368152"/>
          </a:xfrm>
        </p:spPr>
        <p:txBody>
          <a:bodyPr/>
          <a:lstStyle/>
          <a:p>
            <a:pPr>
              <a:defRPr/>
            </a:pPr>
            <a:r>
              <a:rPr lang="ru-RU" i="1" dirty="0"/>
              <a:t>о</a:t>
            </a:r>
            <a:r>
              <a:rPr lang="ru-RU" i="1" dirty="0" smtClean="0"/>
              <a:t>бучающегося</a:t>
            </a:r>
          </a:p>
          <a:p>
            <a:pPr>
              <a:defRPr/>
            </a:pPr>
            <a:r>
              <a:rPr lang="ru-RU" i="1" dirty="0" smtClean="0"/>
              <a:t> начальной  школы</a:t>
            </a:r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714348" y="620689"/>
            <a:ext cx="7772400" cy="2016224"/>
          </a:xfrm>
        </p:spPr>
        <p:txBody>
          <a:bodyPr/>
          <a:lstStyle/>
          <a:p>
            <a:r>
              <a:rPr lang="ru-RU" dirty="0" smtClean="0"/>
              <a:t>Портфель достижений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077072"/>
            <a:ext cx="2925763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75" y="692697"/>
            <a:ext cx="7858125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ЧЕМУ Я НАУЧИЛСЯ НА 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РАЗНЫХ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ПРЕДМЕТАХ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(показатели предметных результатов – выборки детских работ по предметам и факультативам, систематизированные оценки за них)</a:t>
            </a:r>
          </a:p>
          <a:p>
            <a:pPr algn="just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оформляется педагогом:</a:t>
            </a:r>
          </a:p>
          <a:p>
            <a:pPr algn="just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а)  стартовая диагностика по предмету (первые контрольные работы по предмету в начале каждого года)</a:t>
            </a:r>
          </a:p>
          <a:p>
            <a:pPr algn="just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б)  таблицы предметных результатов с ответами обучающегося  по </a:t>
            </a:r>
            <a:r>
              <a:rPr lang="ru-RU" sz="24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опроснику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самоанализа о своих достижениях и недостатках</a:t>
            </a:r>
          </a:p>
          <a:p>
            <a:pPr algn="just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в) итоговые работы по предмету</a:t>
            </a:r>
          </a:p>
          <a:p>
            <a:pPr algn="just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Часть, которая пополняется обучающимся: каждый материал  сопровождает «Лист самооценки»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75" y="692697"/>
            <a:ext cx="7858125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ДОСТИЖЕНИЯ  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ВНЕ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УЧЕБЫ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(ЛИЧНОСТНЫЕ РЕЗУЛЬТАТЫ)</a:t>
            </a:r>
          </a:p>
          <a:p>
            <a:pPr algn="just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а) любые творческие работы обучающихся, фото, видео его разных выступлений, поделок и т.п.</a:t>
            </a:r>
          </a:p>
          <a:p>
            <a:pPr algn="just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б) каждая или большинство из них сопровождается  листом оценки «Самооценка творческого дела»</a:t>
            </a:r>
          </a:p>
          <a:p>
            <a:pPr algn="just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Пример листа «Самооценка творческого дела»:</a:t>
            </a:r>
          </a:p>
          <a:p>
            <a:pPr marL="457200" indent="-457200" algn="just"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В начале этого дела у меня была цель…</a:t>
            </a:r>
          </a:p>
          <a:p>
            <a:pPr marL="457200" indent="-457200" algn="just"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Особенно хорошо мне удалось…</a:t>
            </a:r>
          </a:p>
          <a:p>
            <a:pPr marL="457200" indent="-457200" algn="just"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В следующий раз я постараюсь сделать лучше…</a:t>
            </a:r>
          </a:p>
          <a:p>
            <a:pPr marL="457200" indent="-457200" algn="just">
              <a:buFont typeface="+mj-lt"/>
              <a:buAutoNum type="arabicPeriod"/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Свой результат могу оценить так (на выбор)</a:t>
            </a:r>
          </a:p>
          <a:p>
            <a:pPr marL="457200" indent="-457200" algn="just">
              <a:defRPr/>
            </a:pPr>
            <a:endParaRPr lang="ru-RU" sz="2400" b="1" dirty="0" smtClean="0">
              <a:solidFill>
                <a:srgbClr val="7030A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457200" indent="-457200" algn="just">
              <a:buFont typeface="+mj-lt"/>
              <a:buAutoNum type="arabicPeriod"/>
              <a:defRPr/>
            </a:pPr>
            <a:endParaRPr lang="ru-RU" sz="2400" b="1" dirty="0" smtClean="0">
              <a:solidFill>
                <a:srgbClr val="7030A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642918"/>
            <a:ext cx="6500858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</a:rPr>
              <a:t>ВАЖНО ПОМНИТЬ!</a:t>
            </a:r>
          </a:p>
        </p:txBody>
      </p:sp>
      <p:sp>
        <p:nvSpPr>
          <p:cNvPr id="30723" name="Rectangle 3"/>
          <p:cNvSpPr txBox="1">
            <a:spLocks noChangeArrowheads="1"/>
          </p:cNvSpPr>
          <p:nvPr/>
        </p:nvSpPr>
        <p:spPr bwMode="auto">
          <a:xfrm>
            <a:off x="500063" y="135731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</a:pPr>
            <a:r>
              <a:rPr lang="ru-RU" sz="2400" b="1" dirty="0">
                <a:solidFill>
                  <a:srgbClr val="7030A0"/>
                </a:solidFill>
                <a:cs typeface="Arial" pitchFamily="34" charset="0"/>
              </a:rPr>
              <a:t>В самом начале, когда ребенок только начинает работать над составлением </a:t>
            </a:r>
            <a:r>
              <a:rPr lang="ru-RU" sz="2400" b="1" dirty="0" smtClean="0">
                <a:solidFill>
                  <a:srgbClr val="7030A0"/>
                </a:solidFill>
                <a:cs typeface="Arial" pitchFamily="34" charset="0"/>
              </a:rPr>
              <a:t>портфеля достижений, </a:t>
            </a:r>
            <a:r>
              <a:rPr lang="ru-RU" sz="2400" b="1" dirty="0">
                <a:solidFill>
                  <a:srgbClr val="7030A0"/>
                </a:solidFill>
                <a:cs typeface="Arial" pitchFamily="34" charset="0"/>
              </a:rPr>
              <a:t>без помощи родителей ему не обойтись. Но по мере того, как он взрослеет эту помощь надо сводить к минимуму. Старайтесь с самого начала построить работу ребенка таким образом, чтобы он сам прикладывал определенные усилия к формированию </a:t>
            </a:r>
            <a:r>
              <a:rPr lang="ru-RU" sz="2400" b="1" dirty="0" smtClean="0">
                <a:solidFill>
                  <a:srgbClr val="7030A0"/>
                </a:solidFill>
                <a:cs typeface="Arial" pitchFamily="34" charset="0"/>
              </a:rPr>
              <a:t>портфеля. </a:t>
            </a:r>
            <a:r>
              <a:rPr lang="ru-RU" sz="2400" b="1" dirty="0">
                <a:solidFill>
                  <a:srgbClr val="7030A0"/>
                </a:solidFill>
                <a:cs typeface="Arial" pitchFamily="34" charset="0"/>
              </a:rPr>
              <a:t>В процессе работы неизбежно происходит процесс осмысления своих достижений, формирование личного отношения к полученным результатам и осознание своих возможностей.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Прямоугольник 2"/>
          <p:cNvSpPr>
            <a:spLocks noChangeArrowheads="1"/>
          </p:cNvSpPr>
          <p:nvPr/>
        </p:nvSpPr>
        <p:spPr bwMode="auto">
          <a:xfrm>
            <a:off x="857250" y="1556792"/>
            <a:ext cx="60007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hlinkClick r:id="rId2"/>
              </a:rPr>
              <a:t>Материалы взяты </a:t>
            </a:r>
            <a:r>
              <a:rPr lang="ru-RU" b="1" smtClean="0">
                <a:solidFill>
                  <a:srgbClr val="0070C0"/>
                </a:solidFill>
                <a:hlinkClick r:id="rId2"/>
              </a:rPr>
              <a:t>с сайтов: </a:t>
            </a:r>
            <a:endParaRPr lang="ru-RU" b="1" dirty="0" smtClean="0">
              <a:solidFill>
                <a:srgbClr val="0070C0"/>
              </a:solidFill>
              <a:hlinkClick r:id="rId2"/>
            </a:endParaRPr>
          </a:p>
          <a:p>
            <a:endParaRPr lang="ru-RU" b="1" dirty="0" smtClean="0">
              <a:solidFill>
                <a:srgbClr val="0070C0"/>
              </a:solidFill>
              <a:hlinkClick r:id="rId2"/>
            </a:endParaRPr>
          </a:p>
          <a:p>
            <a:r>
              <a:rPr lang="en-US" b="1" dirty="0" smtClean="0">
                <a:solidFill>
                  <a:srgbClr val="0070C0"/>
                </a:solidFill>
                <a:hlinkClick r:id="rId2"/>
              </a:rPr>
              <a:t>http</a:t>
            </a:r>
            <a:r>
              <a:rPr lang="en-US" b="1" dirty="0">
                <a:solidFill>
                  <a:srgbClr val="0070C0"/>
                </a:solidFill>
                <a:hlinkClick r:id="rId2"/>
              </a:rPr>
              <a:t>://tapisarevskaya.rusedu.net/category/1415/3313</a:t>
            </a:r>
            <a:endParaRPr lang="ru-RU" b="1" dirty="0">
              <a:solidFill>
                <a:srgbClr val="0070C0"/>
              </a:solidFill>
            </a:endParaRPr>
          </a:p>
          <a:p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1748" name="Прямоугольник 3"/>
          <p:cNvSpPr>
            <a:spLocks noChangeArrowheads="1"/>
          </p:cNvSpPr>
          <p:nvPr/>
        </p:nvSpPr>
        <p:spPr bwMode="auto">
          <a:xfrm>
            <a:off x="928688" y="3571875"/>
            <a:ext cx="40068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70C0"/>
                </a:solidFill>
              </a:rPr>
              <a:t>http://pedsovet.su/forum/90-4535-1</a:t>
            </a:r>
            <a:endParaRPr lang="ru-RU" b="1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50" y="571500"/>
            <a:ext cx="7215188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Девиз работы </a:t>
            </a:r>
            <a:r>
              <a:rPr lang="ru-RU" sz="3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 </a:t>
            </a:r>
            <a:endParaRPr lang="ru-RU" sz="3600" dirty="0">
              <a:solidFill>
                <a:srgbClr val="00B0F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</a:endParaRPr>
          </a:p>
          <a:p>
            <a:pPr algn="ctr">
              <a:defRPr/>
            </a:pPr>
            <a:r>
              <a:rPr lang="ru-RU" sz="3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обучающегося </a:t>
            </a:r>
            <a:r>
              <a:rPr lang="ru-RU" sz="3600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начальной школы:</a:t>
            </a:r>
          </a:p>
        </p:txBody>
      </p:sp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089029"/>
            <a:ext cx="8180387" cy="2700337"/>
          </a:xfrm>
          <a:prstGeom prst="rect">
            <a:avLst/>
          </a:prstGeom>
          <a:noFill/>
        </p:spPr>
      </p:pic>
      <p:pic>
        <p:nvPicPr>
          <p:cNvPr id="4100" name="Picture 1" descr="D:\My private\картинки Татьяны\workingmomwithdaughte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63" y="1571625"/>
            <a:ext cx="13144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642938" y="1143000"/>
            <a:ext cx="7804150" cy="405923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  <a:cs typeface="Arial" pitchFamily="34" charset="0"/>
              </a:rPr>
              <a:t>Основной смысл портфеля достижений</a:t>
            </a:r>
            <a:r>
              <a:rPr lang="ru-RU" sz="3200" b="1" dirty="0">
                <a:solidFill>
                  <a:srgbClr val="0070C0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  <a:cs typeface="Arial" pitchFamily="34" charset="0"/>
              </a:rPr>
              <a:t>–</a:t>
            </a:r>
            <a:r>
              <a:rPr lang="ru-RU" sz="3200" b="1" i="1" dirty="0">
                <a:solidFill>
                  <a:schemeClr val="tx2"/>
                </a:solidFill>
                <a:latin typeface="Georgia" pitchFamily="18" charset="0"/>
                <a:cs typeface="Arial" pitchFamily="34" charset="0"/>
              </a:rPr>
              <a:t> </a:t>
            </a:r>
            <a:r>
              <a:rPr lang="ru-RU" sz="3200" b="1" i="1" dirty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«показать все, на что ты способен».</a:t>
            </a:r>
            <a:endParaRPr lang="ru-RU" sz="3600" b="1" dirty="0">
              <a:solidFill>
                <a:srgbClr val="C00000"/>
              </a:solidFill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  <a:cs typeface="Arial" pitchFamily="34" charset="0"/>
              </a:rPr>
              <a:t>Смещение акцента с того,</a:t>
            </a:r>
            <a:r>
              <a:rPr lang="ru-RU" sz="3200" b="1" dirty="0">
                <a:solidFill>
                  <a:srgbClr val="0070C0"/>
                </a:solidFill>
                <a:latin typeface="Georgia" pitchFamily="18" charset="0"/>
                <a:cs typeface="Arial" pitchFamily="34" charset="0"/>
              </a:rPr>
              <a:t> </a:t>
            </a:r>
            <a:endParaRPr lang="ru-RU" sz="3200" b="1" dirty="0">
              <a:solidFill>
                <a:srgbClr val="0070C0"/>
              </a:solidFill>
              <a:cs typeface="Arial" pitchFamily="34" charset="0"/>
            </a:endParaRPr>
          </a:p>
          <a:p>
            <a:pPr marL="342900" indent="-342900" algn="just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3200" b="1" i="1" dirty="0" smtClean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Что обучающийся </a:t>
            </a:r>
            <a:r>
              <a:rPr lang="ru-RU" sz="3200" b="1" i="1" dirty="0">
                <a:solidFill>
                  <a:srgbClr val="C00000"/>
                </a:solidFill>
                <a:latin typeface="Georgia" pitchFamily="18" charset="0"/>
                <a:cs typeface="Arial" pitchFamily="34" charset="0"/>
              </a:rPr>
              <a:t>не знает и не умеет, на то, что он знает и умеет по данной теме и данному предмету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428604"/>
            <a:ext cx="750099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Основные цели и задачи ведения 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портфеля  достижений в </a:t>
            </a:r>
            <a:r>
              <a:rPr lang="ru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начальных классах: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j-lt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00063" y="1357313"/>
            <a:ext cx="8215312" cy="560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b="1" dirty="0">
                <a:solidFill>
                  <a:srgbClr val="7030A0"/>
                </a:solidFill>
              </a:rPr>
              <a:t>►   Создание </a:t>
            </a:r>
            <a:r>
              <a:rPr lang="ru-RU" sz="2000" b="1" dirty="0">
                <a:solidFill>
                  <a:srgbClr val="7030A0"/>
                </a:solidFill>
              </a:rPr>
              <a:t>ситуации</a:t>
            </a:r>
            <a:r>
              <a:rPr lang="ru-RU" b="1" dirty="0">
                <a:solidFill>
                  <a:srgbClr val="7030A0"/>
                </a:solidFill>
              </a:rPr>
              <a:t> успеха для каждого </a:t>
            </a:r>
            <a:r>
              <a:rPr lang="ru-RU" b="1" dirty="0" smtClean="0">
                <a:solidFill>
                  <a:srgbClr val="7030A0"/>
                </a:solidFill>
              </a:rPr>
              <a:t>школьника, </a:t>
            </a:r>
            <a:r>
              <a:rPr lang="ru-RU" b="1" dirty="0">
                <a:solidFill>
                  <a:srgbClr val="7030A0"/>
                </a:solidFill>
              </a:rPr>
              <a:t>повышение самооценки и уверенности в собственных </a:t>
            </a:r>
            <a:r>
              <a:rPr lang="ru-RU" b="1" dirty="0" smtClean="0">
                <a:solidFill>
                  <a:srgbClr val="7030A0"/>
                </a:solidFill>
              </a:rPr>
              <a:t>возможностях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00063" y="1916833"/>
            <a:ext cx="821531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7030A0"/>
                </a:solidFill>
              </a:rPr>
              <a:t>► Максимальное раскрытие индивидуальных способностей каждого ребенка, создание условий для его самореализации и </a:t>
            </a:r>
            <a:r>
              <a:rPr lang="ru-RU" sz="2000" b="1" dirty="0" err="1">
                <a:solidFill>
                  <a:srgbClr val="7030A0"/>
                </a:solidFill>
              </a:rPr>
              <a:t>самоактуализации</a:t>
            </a:r>
            <a:r>
              <a:rPr lang="ru-RU" sz="2000" b="1" dirty="0">
                <a:solidFill>
                  <a:srgbClr val="7030A0"/>
                </a:solidFill>
              </a:rPr>
              <a:t> в различных областях школьной и внешкольной </a:t>
            </a:r>
            <a:r>
              <a:rPr lang="ru-RU" sz="2000" b="1" dirty="0" smtClean="0">
                <a:solidFill>
                  <a:srgbClr val="7030A0"/>
                </a:solidFill>
              </a:rPr>
              <a:t>жизни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71500" y="3284985"/>
            <a:ext cx="8072438" cy="880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2400" b="1" dirty="0">
                <a:solidFill>
                  <a:srgbClr val="7030A0"/>
                </a:solidFill>
              </a:rPr>
              <a:t>► </a:t>
            </a:r>
            <a:r>
              <a:rPr lang="ru-RU" sz="2000" b="1" dirty="0">
                <a:solidFill>
                  <a:srgbClr val="7030A0"/>
                </a:solidFill>
              </a:rPr>
              <a:t>Развитие познавательных интересов </a:t>
            </a:r>
            <a:r>
              <a:rPr lang="ru-RU" sz="2000" b="1" dirty="0" smtClean="0">
                <a:solidFill>
                  <a:srgbClr val="7030A0"/>
                </a:solidFill>
              </a:rPr>
              <a:t>обучающихся </a:t>
            </a:r>
            <a:r>
              <a:rPr lang="ru-RU" sz="2000" b="1" dirty="0">
                <a:solidFill>
                  <a:srgbClr val="7030A0"/>
                </a:solidFill>
              </a:rPr>
              <a:t>и формирование готовности к самостоятельному       	</a:t>
            </a:r>
            <a:r>
              <a:rPr lang="ru-RU" sz="2000" b="1" dirty="0" smtClean="0">
                <a:solidFill>
                  <a:srgbClr val="7030A0"/>
                </a:solidFill>
              </a:rPr>
              <a:t>познанию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11560" y="4149081"/>
            <a:ext cx="8064895" cy="634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2400" b="1" dirty="0">
                <a:solidFill>
                  <a:srgbClr val="7030A0"/>
                </a:solidFill>
              </a:rPr>
              <a:t>► </a:t>
            </a:r>
            <a:r>
              <a:rPr lang="ru-RU" sz="2000" b="1" dirty="0">
                <a:solidFill>
                  <a:srgbClr val="7030A0"/>
                </a:solidFill>
              </a:rPr>
              <a:t>Формирование установки на творческую деятельность , развитие мотивации дальнейшего творческого </a:t>
            </a:r>
            <a:r>
              <a:rPr lang="ru-RU" sz="2000" b="1" dirty="0" smtClean="0">
                <a:solidFill>
                  <a:srgbClr val="7030A0"/>
                </a:solidFill>
              </a:rPr>
              <a:t>роста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4797152"/>
            <a:ext cx="770485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b="1" dirty="0" smtClean="0">
                <a:solidFill>
                  <a:srgbClr val="7030A0"/>
                </a:solidFill>
              </a:rPr>
              <a:t>► Приобретение навыков </a:t>
            </a:r>
            <a:r>
              <a:rPr lang="ru-RU" b="1" dirty="0" err="1" smtClean="0">
                <a:solidFill>
                  <a:srgbClr val="7030A0"/>
                </a:solidFill>
              </a:rPr>
              <a:t>саморефлексии</a:t>
            </a:r>
            <a:r>
              <a:rPr lang="ru-RU" b="1" dirty="0" smtClean="0">
                <a:solidFill>
                  <a:srgbClr val="7030A0"/>
                </a:solidFill>
              </a:rPr>
              <a:t>, формирование умения анализировать собственные интересы, склонности, потребности и соотносить их с имеющимися возможностями («я реальный», «я идеальный»)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357166"/>
            <a:ext cx="6500858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Что это даёт?</a:t>
            </a:r>
          </a:p>
        </p:txBody>
      </p:sp>
      <p:graphicFrame>
        <p:nvGraphicFramePr>
          <p:cNvPr id="3" name="Group 15"/>
          <p:cNvGraphicFramePr>
            <a:graphicFrameLocks noGrp="1"/>
          </p:cNvGraphicFramePr>
          <p:nvPr/>
        </p:nvGraphicFramePr>
        <p:xfrm>
          <a:off x="381000" y="1066800"/>
          <a:ext cx="8534400" cy="5474208"/>
        </p:xfrm>
        <a:graphic>
          <a:graphicData uri="http://schemas.openxmlformats.org/drawingml/2006/table">
            <a:tbl>
              <a:tblPr/>
              <a:tblGrid>
                <a:gridCol w="3340100"/>
                <a:gridCol w="5194300"/>
              </a:tblGrid>
              <a:tr h="469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ученику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учителю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2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cs typeface="Arial" pitchFamily="34" charset="0"/>
                        <a:sym typeface="Wingdings" pitchFamily="2" charset="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  <a:sym typeface="Wingdings" pitchFamily="2" charset="2"/>
                        </a:rPr>
                        <a:t> Формировать навык самоконтроля и самооценки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cs typeface="Arial" pitchFamily="34" charset="0"/>
                        <a:sym typeface="Wingdings" pitchFamily="2" charset="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  <a:sym typeface="Wingdings" pitchFamily="2" charset="2"/>
                        </a:rPr>
                        <a:t> Видеть своё   продвижение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Char char="ü"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  <a:cs typeface="Arial" pitchFamily="34" charset="0"/>
                        <a:sym typeface="Wingdings" pitchFamily="2" charset="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  <a:sym typeface="Wingdings" pitchFamily="2" charset="2"/>
                        </a:rPr>
                        <a:t> 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Наглядно видеть  процесс формирования предметного знания у детей, обеспечивать своевременную  и  целенаправленную коррекцию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  <a:sym typeface="Wingdings" pitchFamily="2" charset="2"/>
                        </a:rPr>
                        <a:t> 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Сделать отметку содержательной и для ученика и для родителей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  <a:sym typeface="Wingdings" pitchFamily="2" charset="2"/>
                        </a:rPr>
                        <a:t> 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Сделать оценку работы оптимистичной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00042"/>
            <a:ext cx="7286676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Для чего все это нужно?</a:t>
            </a:r>
          </a:p>
        </p:txBody>
      </p:sp>
      <p:sp>
        <p:nvSpPr>
          <p:cNvPr id="11267" name="Прямоугольник 2"/>
          <p:cNvSpPr>
            <a:spLocks noChangeArrowheads="1"/>
          </p:cNvSpPr>
          <p:nvPr/>
        </p:nvSpPr>
        <p:spPr bwMode="auto">
          <a:xfrm>
            <a:off x="571500" y="1143000"/>
            <a:ext cx="807243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 dirty="0">
                <a:solidFill>
                  <a:srgbClr val="7030A0"/>
                </a:solidFill>
              </a:rPr>
              <a:t>Материал </a:t>
            </a:r>
            <a:r>
              <a:rPr lang="ru-RU" sz="2800" b="1" dirty="0" smtClean="0">
                <a:solidFill>
                  <a:srgbClr val="7030A0"/>
                </a:solidFill>
              </a:rPr>
              <a:t>портфеля достижений </a:t>
            </a:r>
            <a:r>
              <a:rPr lang="ru-RU" sz="2800" b="1" dirty="0">
                <a:solidFill>
                  <a:srgbClr val="7030A0"/>
                </a:solidFill>
              </a:rPr>
              <a:t>собирается не один год, а в течение всего периода обучения. </a:t>
            </a:r>
            <a:r>
              <a:rPr lang="ru-RU" sz="2800" b="1" dirty="0" smtClean="0">
                <a:solidFill>
                  <a:srgbClr val="7030A0"/>
                </a:solidFill>
              </a:rPr>
              <a:t>Портфель достижений  </a:t>
            </a:r>
            <a:r>
              <a:rPr lang="ru-RU" sz="2800" b="1" dirty="0">
                <a:solidFill>
                  <a:srgbClr val="7030A0"/>
                </a:solidFill>
              </a:rPr>
              <a:t>является </a:t>
            </a:r>
            <a:r>
              <a:rPr lang="ru-RU" sz="2800" b="1" dirty="0" smtClean="0">
                <a:solidFill>
                  <a:srgbClr val="7030A0"/>
                </a:solidFill>
              </a:rPr>
              <a:t>формой </a:t>
            </a:r>
            <a:r>
              <a:rPr lang="ru-RU" sz="2800" b="1" dirty="0">
                <a:solidFill>
                  <a:srgbClr val="7030A0"/>
                </a:solidFill>
              </a:rPr>
              <a:t>оценивания образовательных результатов по продукту, </a:t>
            </a:r>
            <a:r>
              <a:rPr lang="ru-RU" sz="2800" b="1" dirty="0" smtClean="0">
                <a:solidFill>
                  <a:srgbClr val="7030A0"/>
                </a:solidFill>
              </a:rPr>
              <a:t>созданному обучающимся </a:t>
            </a:r>
            <a:r>
              <a:rPr lang="ru-RU" sz="2800" b="1" dirty="0">
                <a:solidFill>
                  <a:srgbClr val="7030A0"/>
                </a:solidFill>
              </a:rPr>
              <a:t>в ходе учебной, творческой, социальной и других видов деятельности. Таким образом, </a:t>
            </a:r>
            <a:r>
              <a:rPr lang="ru-RU" sz="2800" b="1" dirty="0" smtClean="0">
                <a:solidFill>
                  <a:srgbClr val="7030A0"/>
                </a:solidFill>
              </a:rPr>
              <a:t>портфель </a:t>
            </a:r>
            <a:r>
              <a:rPr lang="ru-RU" sz="2800" b="1" dirty="0">
                <a:solidFill>
                  <a:srgbClr val="7030A0"/>
                </a:solidFill>
              </a:rPr>
              <a:t>соответствует целям, задачам и  	идеологии </a:t>
            </a:r>
            <a:r>
              <a:rPr lang="ru-RU" sz="2800" b="1" dirty="0" smtClean="0">
                <a:solidFill>
                  <a:srgbClr val="7030A0"/>
                </a:solidFill>
              </a:rPr>
              <a:t>личностно-</a:t>
            </a:r>
            <a:r>
              <a:rPr lang="ru-RU" sz="2800" b="1" dirty="0">
                <a:solidFill>
                  <a:srgbClr val="7030A0"/>
                </a:solidFill>
              </a:rPr>
              <a:t>	ориентированного обучения.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00042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Как выглядит </a:t>
            </a:r>
            <a:r>
              <a:rPr lang="ru-RU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j-lt"/>
              </a:rPr>
              <a:t>портфель достижений?</a:t>
            </a:r>
            <a:endParaRPr lang="ru-RU" sz="32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052736"/>
            <a:ext cx="7929562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endParaRPr lang="ru-RU" sz="2400" b="1" dirty="0" smtClean="0">
              <a:solidFill>
                <a:srgbClr val="7030A0"/>
              </a:solidFill>
              <a:latin typeface="Arial" charset="0"/>
            </a:endParaRPr>
          </a:p>
          <a:p>
            <a:pPr algn="just">
              <a:defRPr/>
            </a:pPr>
            <a:endParaRPr lang="ru-RU" sz="2400" b="1" dirty="0">
              <a:solidFill>
                <a:srgbClr val="7030A0"/>
              </a:solidFill>
              <a:latin typeface="Arial" charset="0"/>
            </a:endParaRPr>
          </a:p>
          <a:p>
            <a:pPr algn="just">
              <a:defRPr/>
            </a:pPr>
            <a:r>
              <a:rPr lang="ru-RU" sz="2400" b="1" dirty="0" smtClean="0">
                <a:solidFill>
                  <a:srgbClr val="7030A0"/>
                </a:solidFill>
                <a:latin typeface="Arial" charset="0"/>
              </a:rPr>
              <a:t> </a:t>
            </a: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Как правило, для создания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портфеля достижений  </a:t>
            </a: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требуется папка "на кольцах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", </a:t>
            </a: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которая наполнена файлами с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перфорацией. Дополнительно </a:t>
            </a: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можно вложить разделители, которые помогут структурировать папку по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разделам: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Кто я и чего хочу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Чему я научился на разных предметах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Чему я научился на всех предметах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Достижения вне учебы</a:t>
            </a:r>
          </a:p>
          <a:p>
            <a:pPr algn="just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75" y="692697"/>
            <a:ext cx="785812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КТО Я И ЧЕГО ХОЧУ</a:t>
            </a:r>
          </a:p>
          <a:p>
            <a:pPr algn="just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(рефлексия по материалам «Портфеля» - часть личностных результатов)</a:t>
            </a:r>
          </a:p>
          <a:p>
            <a:pPr algn="just">
              <a:defRPr/>
            </a:pPr>
            <a:endParaRPr lang="ru-RU" sz="2400" b="1" dirty="0" smtClean="0">
              <a:solidFill>
                <a:srgbClr val="7030A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краткая информация о себе: фото, мои родители, мои друзья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мои достижения, цели и планы (заполняется в начале и конце года). В конце учебного года обучающийся с помощью взрослых оценивает, удалось ли добиться поставленной цели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начиная с 3-го класса  с согласия родителей можно включить раздел «Заполни только то, что можешь и хочешь рассказать другим…»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75" y="692697"/>
            <a:ext cx="7858125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ЧЕМУ Я НАУЧИЛСЯ НА 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ВСЕХ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ПРЕДМЕТАХ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(обязательная часть раздела)</a:t>
            </a:r>
          </a:p>
          <a:p>
            <a:pPr algn="just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оформляется педагогом:</a:t>
            </a:r>
          </a:p>
          <a:p>
            <a:pPr algn="just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а) данные входной и выходной диагностики УУД в каждом классе (работы и их результаты)</a:t>
            </a:r>
          </a:p>
          <a:p>
            <a:pPr algn="just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б) возможные, но не обязательные материалы наблюдений за овладением УУД</a:t>
            </a:r>
          </a:p>
          <a:p>
            <a:pPr algn="just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оформляется и пополняется обучающимися:</a:t>
            </a:r>
          </a:p>
          <a:p>
            <a:pPr algn="just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а) самооценка развития своих УУД</a:t>
            </a:r>
          </a:p>
          <a:p>
            <a:pPr algn="just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б) материалы </a:t>
            </a:r>
            <a:r>
              <a:rPr lang="ru-RU" sz="24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надпредметных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проектов: исследований, поделок,    мероприятий, решение реальной жизненной задачи или ее модели (вся совокупность УУД).</a:t>
            </a:r>
          </a:p>
          <a:p>
            <a:pPr algn="just">
              <a:defRPr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Каждый материал сопровождается листом «Самооценка </a:t>
            </a:r>
            <a:r>
              <a:rPr lang="ru-RU" sz="24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надпредметного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проекта»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c кнопкам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c кнопками</Template>
  <TotalTime>358</TotalTime>
  <Words>737</Words>
  <Application>Microsoft Office PowerPoint</Application>
  <PresentationFormat>Экран (4:3)</PresentationFormat>
  <Paragraphs>72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Презентация c кнопками</vt:lpstr>
      <vt:lpstr>Портфель достижений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Эльмира</cp:lastModifiedBy>
  <cp:revision>46</cp:revision>
  <dcterms:created xsi:type="dcterms:W3CDTF">2011-07-13T11:42:07Z</dcterms:created>
  <dcterms:modified xsi:type="dcterms:W3CDTF">2015-01-07T19:43:58Z</dcterms:modified>
</cp:coreProperties>
</file>