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57" r:id="rId3"/>
    <p:sldId id="266" r:id="rId4"/>
    <p:sldId id="265" r:id="rId5"/>
    <p:sldId id="264" r:id="rId6"/>
    <p:sldId id="268" r:id="rId7"/>
    <p:sldId id="261" r:id="rId8"/>
    <p:sldId id="263" r:id="rId9"/>
    <p:sldId id="269" r:id="rId10"/>
    <p:sldId id="270" r:id="rId11"/>
    <p:sldId id="271" r:id="rId12"/>
    <p:sldId id="272" r:id="rId13"/>
    <p:sldId id="267" r:id="rId14"/>
    <p:sldId id="280" r:id="rId15"/>
    <p:sldId id="281" r:id="rId16"/>
    <p:sldId id="282" r:id="rId17"/>
    <p:sldId id="279" r:id="rId18"/>
    <p:sldId id="273" r:id="rId19"/>
    <p:sldId id="274" r:id="rId20"/>
    <p:sldId id="275" r:id="rId21"/>
    <p:sldId id="283" r:id="rId22"/>
    <p:sldId id="276" r:id="rId23"/>
    <p:sldId id="277" r:id="rId24"/>
    <p:sldId id="278" r:id="rId25"/>
    <p:sldId id="284" r:id="rId26"/>
    <p:sldId id="291" r:id="rId27"/>
    <p:sldId id="292" r:id="rId28"/>
    <p:sldId id="293" r:id="rId29"/>
    <p:sldId id="294" r:id="rId30"/>
    <p:sldId id="29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0099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27F31-8222-4474-92A9-711E2E883E48}" type="doc">
      <dgm:prSet loTypeId="urn:microsoft.com/office/officeart/2005/8/layout/hierarchy2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B7953AB-B3DD-4932-A2D5-30201106D08D}">
      <dgm:prSet phldrT="[Текст]" custT="1"/>
      <dgm:spPr/>
      <dgm:t>
        <a:bodyPr/>
        <a:lstStyle/>
        <a:p>
          <a:r>
            <a:rPr lang="ru-RU" sz="3200" b="1" baseline="0" dirty="0" smtClean="0">
              <a:solidFill>
                <a:schemeClr val="tx1"/>
              </a:solidFill>
              <a:latin typeface="Cambria" pitchFamily="18" charset="0"/>
            </a:rPr>
            <a:t>Используемые</a:t>
          </a:r>
        </a:p>
        <a:p>
          <a:r>
            <a:rPr lang="ru-RU" sz="3200" b="1" baseline="0" dirty="0" smtClean="0">
              <a:solidFill>
                <a:schemeClr val="tx1"/>
              </a:solidFill>
              <a:latin typeface="Cambria" pitchFamily="18" charset="0"/>
            </a:rPr>
            <a:t>возможности</a:t>
          </a:r>
          <a:endParaRPr lang="ru-RU" sz="3200" b="1" baseline="0" dirty="0">
            <a:solidFill>
              <a:schemeClr val="tx1"/>
            </a:solidFill>
            <a:latin typeface="Cambria" pitchFamily="18" charset="0"/>
          </a:endParaRPr>
        </a:p>
      </dgm:t>
    </dgm:pt>
    <dgm:pt modelId="{8FF9DA97-3B27-44F1-8A1E-2571477DFD86}" type="parTrans" cxnId="{48A2C24A-EB6E-41A1-B566-CA26C37ADA56}">
      <dgm:prSet/>
      <dgm:spPr/>
      <dgm:t>
        <a:bodyPr/>
        <a:lstStyle/>
        <a:p>
          <a:endParaRPr lang="ru-RU"/>
        </a:p>
      </dgm:t>
    </dgm:pt>
    <dgm:pt modelId="{43EB2F48-173D-41DD-ABC0-337A71F0308A}" type="sibTrans" cxnId="{48A2C24A-EB6E-41A1-B566-CA26C37ADA56}">
      <dgm:prSet/>
      <dgm:spPr/>
      <dgm:t>
        <a:bodyPr/>
        <a:lstStyle/>
        <a:p>
          <a:endParaRPr lang="ru-RU"/>
        </a:p>
      </dgm:t>
    </dgm:pt>
    <dgm:pt modelId="{A0608AF9-0B3C-4F2D-BA1D-C48FF092E565}">
      <dgm:prSet custT="1"/>
      <dgm:spPr/>
      <dgm:t>
        <a:bodyPr/>
        <a:lstStyle/>
        <a:p>
          <a:r>
            <a:rPr lang="ru-RU" sz="4400" i="1" dirty="0" err="1" smtClean="0">
              <a:solidFill>
                <a:schemeClr val="tx1"/>
              </a:solidFill>
            </a:rPr>
            <a:t>арт-терапия</a:t>
          </a:r>
          <a:r>
            <a:rPr lang="ru-RU" sz="4400" dirty="0" smtClean="0">
              <a:solidFill>
                <a:schemeClr val="tx1"/>
              </a:solidFill>
            </a:rPr>
            <a:t>  </a:t>
          </a:r>
          <a:endParaRPr lang="ru-RU" sz="4400" dirty="0">
            <a:solidFill>
              <a:schemeClr val="tx1"/>
            </a:solidFill>
          </a:endParaRPr>
        </a:p>
      </dgm:t>
    </dgm:pt>
    <dgm:pt modelId="{8E1F4947-F240-4054-984E-4CCB65CD384F}" type="parTrans" cxnId="{BC47C955-E5C6-4E50-9078-0EB32239F4EA}">
      <dgm:prSet/>
      <dgm:spPr/>
      <dgm:t>
        <a:bodyPr/>
        <a:lstStyle/>
        <a:p>
          <a:endParaRPr lang="ru-RU"/>
        </a:p>
      </dgm:t>
    </dgm:pt>
    <dgm:pt modelId="{D2F21EA0-E0F3-43F8-A936-FDBBDF9D4572}" type="sibTrans" cxnId="{BC47C955-E5C6-4E50-9078-0EB32239F4EA}">
      <dgm:prSet/>
      <dgm:spPr/>
      <dgm:t>
        <a:bodyPr/>
        <a:lstStyle/>
        <a:p>
          <a:endParaRPr lang="ru-RU"/>
        </a:p>
      </dgm:t>
    </dgm:pt>
    <dgm:pt modelId="{58A6AD52-5462-4352-9DF3-565C052F89C2}">
      <dgm:prSet custT="1"/>
      <dgm:spPr/>
      <dgm:t>
        <a:bodyPr/>
        <a:lstStyle/>
        <a:p>
          <a:r>
            <a:rPr lang="ru-RU" sz="4400" i="1" dirty="0" smtClean="0">
              <a:solidFill>
                <a:schemeClr val="tx1"/>
              </a:solidFill>
            </a:rPr>
            <a:t>занятия по </a:t>
          </a:r>
          <a:r>
            <a:rPr lang="ru-RU" sz="4400" b="0" i="1" dirty="0" err="1" smtClean="0">
              <a:solidFill>
                <a:schemeClr val="tx1"/>
              </a:solidFill>
            </a:rPr>
            <a:t>валеологии</a:t>
          </a:r>
          <a:r>
            <a:rPr lang="ru-RU" sz="4400" dirty="0" smtClean="0">
              <a:solidFill>
                <a:schemeClr val="tx1"/>
              </a:solidFill>
            </a:rPr>
            <a:t> </a:t>
          </a:r>
          <a:endParaRPr lang="ru-RU" sz="4400" dirty="0">
            <a:solidFill>
              <a:schemeClr val="tx1"/>
            </a:solidFill>
          </a:endParaRPr>
        </a:p>
      </dgm:t>
    </dgm:pt>
    <dgm:pt modelId="{A84E510B-FE60-4DC5-A1CC-EC9212881FCD}" type="parTrans" cxnId="{99889367-4357-4969-BDCB-41DF1A047632}">
      <dgm:prSet/>
      <dgm:spPr/>
      <dgm:t>
        <a:bodyPr/>
        <a:lstStyle/>
        <a:p>
          <a:endParaRPr lang="ru-RU"/>
        </a:p>
      </dgm:t>
    </dgm:pt>
    <dgm:pt modelId="{25EBE300-2E8F-492B-9B31-7263E8C26582}" type="sibTrans" cxnId="{99889367-4357-4969-BDCB-41DF1A047632}">
      <dgm:prSet/>
      <dgm:spPr/>
      <dgm:t>
        <a:bodyPr/>
        <a:lstStyle/>
        <a:p>
          <a:endParaRPr lang="ru-RU"/>
        </a:p>
      </dgm:t>
    </dgm:pt>
    <dgm:pt modelId="{E12298E8-DF49-43F5-90F9-610A1E8CB1CA}">
      <dgm:prSet custT="1"/>
      <dgm:spPr/>
      <dgm:t>
        <a:bodyPr/>
        <a:lstStyle/>
        <a:p>
          <a:r>
            <a:rPr lang="ru-RU" sz="3200" b="1" i="1" dirty="0" smtClean="0">
              <a:solidFill>
                <a:schemeClr val="tx1"/>
              </a:solidFill>
            </a:rPr>
            <a:t>курс </a:t>
          </a:r>
        </a:p>
        <a:p>
          <a:r>
            <a:rPr lang="ru-RU" sz="3200" b="0" i="1" dirty="0" smtClean="0">
              <a:solidFill>
                <a:schemeClr val="tx1"/>
              </a:solidFill>
            </a:rPr>
            <a:t>специальных</a:t>
          </a:r>
          <a:r>
            <a:rPr lang="ru-RU" sz="3200" b="1" i="1" dirty="0" smtClean="0">
              <a:solidFill>
                <a:schemeClr val="tx1"/>
              </a:solidFill>
            </a:rPr>
            <a:t> </a:t>
          </a:r>
        </a:p>
        <a:p>
          <a:r>
            <a:rPr lang="ru-RU" sz="3200" b="1" i="1" dirty="0" smtClean="0">
              <a:solidFill>
                <a:schemeClr val="tx1"/>
              </a:solidFill>
            </a:rPr>
            <a:t>занятий</a:t>
          </a:r>
          <a:endParaRPr lang="ru-RU" sz="3200" b="1" dirty="0">
            <a:solidFill>
              <a:schemeClr val="tx1"/>
            </a:solidFill>
          </a:endParaRPr>
        </a:p>
      </dgm:t>
    </dgm:pt>
    <dgm:pt modelId="{5CF29DBB-D6E8-4328-A43A-36678E3BBA28}" type="parTrans" cxnId="{224BBC35-2155-4A72-A375-C0A10553D32A}">
      <dgm:prSet/>
      <dgm:spPr/>
      <dgm:t>
        <a:bodyPr/>
        <a:lstStyle/>
        <a:p>
          <a:endParaRPr lang="ru-RU"/>
        </a:p>
      </dgm:t>
    </dgm:pt>
    <dgm:pt modelId="{42D203BD-FA40-45F4-BD91-6BBC8AAD360F}" type="sibTrans" cxnId="{224BBC35-2155-4A72-A375-C0A10553D32A}">
      <dgm:prSet/>
      <dgm:spPr/>
      <dgm:t>
        <a:bodyPr/>
        <a:lstStyle/>
        <a:p>
          <a:endParaRPr lang="ru-RU"/>
        </a:p>
      </dgm:t>
    </dgm:pt>
    <dgm:pt modelId="{999884F7-7058-4B4D-96E9-DB188B3493A4}" type="pres">
      <dgm:prSet presAssocID="{61D27F31-8222-4474-92A9-711E2E883E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65E25-3F16-48A2-B6E1-2F3211370C1E}" type="pres">
      <dgm:prSet presAssocID="{3B7953AB-B3DD-4932-A2D5-30201106D08D}" presName="root1" presStyleCnt="0"/>
      <dgm:spPr/>
    </dgm:pt>
    <dgm:pt modelId="{6E284776-6D2D-4238-BB0D-08329FB3095F}" type="pres">
      <dgm:prSet presAssocID="{3B7953AB-B3DD-4932-A2D5-30201106D08D}" presName="LevelOneTextNode" presStyleLbl="node0" presStyleIdx="0" presStyleCnt="1" custScaleX="107544" custScaleY="102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024298-1B37-44DE-ACBA-6DCE50DAA727}" type="pres">
      <dgm:prSet presAssocID="{3B7953AB-B3DD-4932-A2D5-30201106D08D}" presName="level2hierChild" presStyleCnt="0"/>
      <dgm:spPr/>
    </dgm:pt>
    <dgm:pt modelId="{B5ADB638-05B2-4777-AC6F-3FD1378DD34E}" type="pres">
      <dgm:prSet presAssocID="{8E1F4947-F240-4054-984E-4CCB65CD384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76D3960-0BF7-4611-AD65-7E5ECD2D4260}" type="pres">
      <dgm:prSet presAssocID="{8E1F4947-F240-4054-984E-4CCB65CD384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C69ED09-D5BD-432B-BF3F-CB745A392E17}" type="pres">
      <dgm:prSet presAssocID="{A0608AF9-0B3C-4F2D-BA1D-C48FF092E565}" presName="root2" presStyleCnt="0"/>
      <dgm:spPr/>
    </dgm:pt>
    <dgm:pt modelId="{09F8C300-D243-4B32-879F-6EA29552A4FB}" type="pres">
      <dgm:prSet presAssocID="{A0608AF9-0B3C-4F2D-BA1D-C48FF092E56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97529-AA11-4616-9AED-0E6D68B54F59}" type="pres">
      <dgm:prSet presAssocID="{A0608AF9-0B3C-4F2D-BA1D-C48FF092E565}" presName="level3hierChild" presStyleCnt="0"/>
      <dgm:spPr/>
    </dgm:pt>
    <dgm:pt modelId="{0EE06432-84B1-422E-B4BA-B4CFF36DCCAF}" type="pres">
      <dgm:prSet presAssocID="{A84E510B-FE60-4DC5-A1CC-EC9212881FC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7A77BB3-7E48-4C9C-9C27-1C515D2960D9}" type="pres">
      <dgm:prSet presAssocID="{A84E510B-FE60-4DC5-A1CC-EC9212881FC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F99FD33-23B4-4A5D-A9EF-1BE4E4C44E5E}" type="pres">
      <dgm:prSet presAssocID="{58A6AD52-5462-4352-9DF3-565C052F89C2}" presName="root2" presStyleCnt="0"/>
      <dgm:spPr/>
    </dgm:pt>
    <dgm:pt modelId="{DA749678-6C13-432D-8A92-6CEEE28C75A0}" type="pres">
      <dgm:prSet presAssocID="{58A6AD52-5462-4352-9DF3-565C052F89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6FCE05-3019-47FF-ABDB-99DB12CF64BF}" type="pres">
      <dgm:prSet presAssocID="{58A6AD52-5462-4352-9DF3-565C052F89C2}" presName="level3hierChild" presStyleCnt="0"/>
      <dgm:spPr/>
    </dgm:pt>
    <dgm:pt modelId="{917074F1-2233-4C9E-919F-1B4BC162D60A}" type="pres">
      <dgm:prSet presAssocID="{5CF29DBB-D6E8-4328-A43A-36678E3BBA2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9C1F932-0BD4-410E-ACF2-621173CAAE7E}" type="pres">
      <dgm:prSet presAssocID="{5CF29DBB-D6E8-4328-A43A-36678E3BBA2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2A9AC03-49E1-4F68-B533-789B5D19C587}" type="pres">
      <dgm:prSet presAssocID="{E12298E8-DF49-43F5-90F9-610A1E8CB1CA}" presName="root2" presStyleCnt="0"/>
      <dgm:spPr/>
    </dgm:pt>
    <dgm:pt modelId="{747E300F-9727-42EC-833A-5496322F98EC}" type="pres">
      <dgm:prSet presAssocID="{E12298E8-DF49-43F5-90F9-610A1E8CB1C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362B1-B962-4D1E-AF76-C569236C98B8}" type="pres">
      <dgm:prSet presAssocID="{E12298E8-DF49-43F5-90F9-610A1E8CB1CA}" presName="level3hierChild" presStyleCnt="0"/>
      <dgm:spPr/>
    </dgm:pt>
  </dgm:ptLst>
  <dgm:cxnLst>
    <dgm:cxn modelId="{3B4A8227-C894-4B85-8424-300FD0881E35}" type="presOf" srcId="{A0608AF9-0B3C-4F2D-BA1D-C48FF092E565}" destId="{09F8C300-D243-4B32-879F-6EA29552A4FB}" srcOrd="0" destOrd="0" presId="urn:microsoft.com/office/officeart/2005/8/layout/hierarchy2"/>
    <dgm:cxn modelId="{A1D37D0A-9D19-421F-90F1-4223AE47E38F}" type="presOf" srcId="{A84E510B-FE60-4DC5-A1CC-EC9212881FCD}" destId="{07A77BB3-7E48-4C9C-9C27-1C515D2960D9}" srcOrd="1" destOrd="0" presId="urn:microsoft.com/office/officeart/2005/8/layout/hierarchy2"/>
    <dgm:cxn modelId="{0506A22D-C0D6-4B59-B57D-4331A5FF395F}" type="presOf" srcId="{8E1F4947-F240-4054-984E-4CCB65CD384F}" destId="{176D3960-0BF7-4611-AD65-7E5ECD2D4260}" srcOrd="1" destOrd="0" presId="urn:microsoft.com/office/officeart/2005/8/layout/hierarchy2"/>
    <dgm:cxn modelId="{224BBC35-2155-4A72-A375-C0A10553D32A}" srcId="{3B7953AB-B3DD-4932-A2D5-30201106D08D}" destId="{E12298E8-DF49-43F5-90F9-610A1E8CB1CA}" srcOrd="2" destOrd="0" parTransId="{5CF29DBB-D6E8-4328-A43A-36678E3BBA28}" sibTransId="{42D203BD-FA40-45F4-BD91-6BBC8AAD360F}"/>
    <dgm:cxn modelId="{48A2C24A-EB6E-41A1-B566-CA26C37ADA56}" srcId="{61D27F31-8222-4474-92A9-711E2E883E48}" destId="{3B7953AB-B3DD-4932-A2D5-30201106D08D}" srcOrd="0" destOrd="0" parTransId="{8FF9DA97-3B27-44F1-8A1E-2571477DFD86}" sibTransId="{43EB2F48-173D-41DD-ABC0-337A71F0308A}"/>
    <dgm:cxn modelId="{07F5348B-16A5-4E5E-8766-EC63A340246C}" type="presOf" srcId="{61D27F31-8222-4474-92A9-711E2E883E48}" destId="{999884F7-7058-4B4D-96E9-DB188B3493A4}" srcOrd="0" destOrd="0" presId="urn:microsoft.com/office/officeart/2005/8/layout/hierarchy2"/>
    <dgm:cxn modelId="{B71076FE-8E09-46D9-910C-43C549410F46}" type="presOf" srcId="{A84E510B-FE60-4DC5-A1CC-EC9212881FCD}" destId="{0EE06432-84B1-422E-B4BA-B4CFF36DCCAF}" srcOrd="0" destOrd="0" presId="urn:microsoft.com/office/officeart/2005/8/layout/hierarchy2"/>
    <dgm:cxn modelId="{1B8871BD-DD86-4E6B-BDED-911216BFBBBD}" type="presOf" srcId="{E12298E8-DF49-43F5-90F9-610A1E8CB1CA}" destId="{747E300F-9727-42EC-833A-5496322F98EC}" srcOrd="0" destOrd="0" presId="urn:microsoft.com/office/officeart/2005/8/layout/hierarchy2"/>
    <dgm:cxn modelId="{2E0ABFE1-47FF-4E3B-9CD8-8FF9BA4F5CA3}" type="presOf" srcId="{3B7953AB-B3DD-4932-A2D5-30201106D08D}" destId="{6E284776-6D2D-4238-BB0D-08329FB3095F}" srcOrd="0" destOrd="0" presId="urn:microsoft.com/office/officeart/2005/8/layout/hierarchy2"/>
    <dgm:cxn modelId="{98D1F4C7-517F-4B06-B675-FCCAB490A8FD}" type="presOf" srcId="{5CF29DBB-D6E8-4328-A43A-36678E3BBA28}" destId="{917074F1-2233-4C9E-919F-1B4BC162D60A}" srcOrd="0" destOrd="0" presId="urn:microsoft.com/office/officeart/2005/8/layout/hierarchy2"/>
    <dgm:cxn modelId="{BC47C955-E5C6-4E50-9078-0EB32239F4EA}" srcId="{3B7953AB-B3DD-4932-A2D5-30201106D08D}" destId="{A0608AF9-0B3C-4F2D-BA1D-C48FF092E565}" srcOrd="0" destOrd="0" parTransId="{8E1F4947-F240-4054-984E-4CCB65CD384F}" sibTransId="{D2F21EA0-E0F3-43F8-A936-FDBBDF9D4572}"/>
    <dgm:cxn modelId="{6226B37D-3A75-4BB2-BC26-7487C615F8CB}" type="presOf" srcId="{8E1F4947-F240-4054-984E-4CCB65CD384F}" destId="{B5ADB638-05B2-4777-AC6F-3FD1378DD34E}" srcOrd="0" destOrd="0" presId="urn:microsoft.com/office/officeart/2005/8/layout/hierarchy2"/>
    <dgm:cxn modelId="{FFB4E62D-047F-4446-AED9-AA4E5CB5B9B2}" type="presOf" srcId="{58A6AD52-5462-4352-9DF3-565C052F89C2}" destId="{DA749678-6C13-432D-8A92-6CEEE28C75A0}" srcOrd="0" destOrd="0" presId="urn:microsoft.com/office/officeart/2005/8/layout/hierarchy2"/>
    <dgm:cxn modelId="{99889367-4357-4969-BDCB-41DF1A047632}" srcId="{3B7953AB-B3DD-4932-A2D5-30201106D08D}" destId="{58A6AD52-5462-4352-9DF3-565C052F89C2}" srcOrd="1" destOrd="0" parTransId="{A84E510B-FE60-4DC5-A1CC-EC9212881FCD}" sibTransId="{25EBE300-2E8F-492B-9B31-7263E8C26582}"/>
    <dgm:cxn modelId="{B368D8EA-844E-4DF5-963E-0E8A9A84AE34}" type="presOf" srcId="{5CF29DBB-D6E8-4328-A43A-36678E3BBA28}" destId="{B9C1F932-0BD4-410E-ACF2-621173CAAE7E}" srcOrd="1" destOrd="0" presId="urn:microsoft.com/office/officeart/2005/8/layout/hierarchy2"/>
    <dgm:cxn modelId="{4F2A7815-1109-47F1-B023-9112C3D4AA5C}" type="presParOf" srcId="{999884F7-7058-4B4D-96E9-DB188B3493A4}" destId="{60065E25-3F16-48A2-B6E1-2F3211370C1E}" srcOrd="0" destOrd="0" presId="urn:microsoft.com/office/officeart/2005/8/layout/hierarchy2"/>
    <dgm:cxn modelId="{3DFC1531-87BC-4D03-BCD0-7948B4FB6DC2}" type="presParOf" srcId="{60065E25-3F16-48A2-B6E1-2F3211370C1E}" destId="{6E284776-6D2D-4238-BB0D-08329FB3095F}" srcOrd="0" destOrd="0" presId="urn:microsoft.com/office/officeart/2005/8/layout/hierarchy2"/>
    <dgm:cxn modelId="{6A4A9ABE-39EB-4281-8048-FDF52B7ABBE9}" type="presParOf" srcId="{60065E25-3F16-48A2-B6E1-2F3211370C1E}" destId="{AB024298-1B37-44DE-ACBA-6DCE50DAA727}" srcOrd="1" destOrd="0" presId="urn:microsoft.com/office/officeart/2005/8/layout/hierarchy2"/>
    <dgm:cxn modelId="{617D85B1-2159-49F2-B009-0E1D29ADCA06}" type="presParOf" srcId="{AB024298-1B37-44DE-ACBA-6DCE50DAA727}" destId="{B5ADB638-05B2-4777-AC6F-3FD1378DD34E}" srcOrd="0" destOrd="0" presId="urn:microsoft.com/office/officeart/2005/8/layout/hierarchy2"/>
    <dgm:cxn modelId="{A31B58FF-3C8E-4D9F-B6CA-DA18ED197E94}" type="presParOf" srcId="{B5ADB638-05B2-4777-AC6F-3FD1378DD34E}" destId="{176D3960-0BF7-4611-AD65-7E5ECD2D4260}" srcOrd="0" destOrd="0" presId="urn:microsoft.com/office/officeart/2005/8/layout/hierarchy2"/>
    <dgm:cxn modelId="{9EF98D11-BDB9-4AFE-93B3-1B968D611547}" type="presParOf" srcId="{AB024298-1B37-44DE-ACBA-6DCE50DAA727}" destId="{DC69ED09-D5BD-432B-BF3F-CB745A392E17}" srcOrd="1" destOrd="0" presId="urn:microsoft.com/office/officeart/2005/8/layout/hierarchy2"/>
    <dgm:cxn modelId="{10F83E80-8B6C-4C89-ADA7-379589481863}" type="presParOf" srcId="{DC69ED09-D5BD-432B-BF3F-CB745A392E17}" destId="{09F8C300-D243-4B32-879F-6EA29552A4FB}" srcOrd="0" destOrd="0" presId="urn:microsoft.com/office/officeart/2005/8/layout/hierarchy2"/>
    <dgm:cxn modelId="{4DCF5113-30CA-427A-9665-B02A639CD1D7}" type="presParOf" srcId="{DC69ED09-D5BD-432B-BF3F-CB745A392E17}" destId="{9C197529-AA11-4616-9AED-0E6D68B54F59}" srcOrd="1" destOrd="0" presId="urn:microsoft.com/office/officeart/2005/8/layout/hierarchy2"/>
    <dgm:cxn modelId="{351D2A51-36AA-4EAE-9B1C-F3F62108B0EB}" type="presParOf" srcId="{AB024298-1B37-44DE-ACBA-6DCE50DAA727}" destId="{0EE06432-84B1-422E-B4BA-B4CFF36DCCAF}" srcOrd="2" destOrd="0" presId="urn:microsoft.com/office/officeart/2005/8/layout/hierarchy2"/>
    <dgm:cxn modelId="{B968626B-D8B6-4916-9387-5665064947EB}" type="presParOf" srcId="{0EE06432-84B1-422E-B4BA-B4CFF36DCCAF}" destId="{07A77BB3-7E48-4C9C-9C27-1C515D2960D9}" srcOrd="0" destOrd="0" presId="urn:microsoft.com/office/officeart/2005/8/layout/hierarchy2"/>
    <dgm:cxn modelId="{0A9AE8AA-49D0-4AFA-8B38-BE562CDB13C8}" type="presParOf" srcId="{AB024298-1B37-44DE-ACBA-6DCE50DAA727}" destId="{CF99FD33-23B4-4A5D-A9EF-1BE4E4C44E5E}" srcOrd="3" destOrd="0" presId="urn:microsoft.com/office/officeart/2005/8/layout/hierarchy2"/>
    <dgm:cxn modelId="{83EBCDEF-EC01-4BF7-B935-3B9C6565DA0C}" type="presParOf" srcId="{CF99FD33-23B4-4A5D-A9EF-1BE4E4C44E5E}" destId="{DA749678-6C13-432D-8A92-6CEEE28C75A0}" srcOrd="0" destOrd="0" presId="urn:microsoft.com/office/officeart/2005/8/layout/hierarchy2"/>
    <dgm:cxn modelId="{63FEBB86-16EE-415E-9AFD-FA30FE610DD1}" type="presParOf" srcId="{CF99FD33-23B4-4A5D-A9EF-1BE4E4C44E5E}" destId="{576FCE05-3019-47FF-ABDB-99DB12CF64BF}" srcOrd="1" destOrd="0" presId="urn:microsoft.com/office/officeart/2005/8/layout/hierarchy2"/>
    <dgm:cxn modelId="{A45DA00F-5326-4F3D-B489-AD4369FA45C9}" type="presParOf" srcId="{AB024298-1B37-44DE-ACBA-6DCE50DAA727}" destId="{917074F1-2233-4C9E-919F-1B4BC162D60A}" srcOrd="4" destOrd="0" presId="urn:microsoft.com/office/officeart/2005/8/layout/hierarchy2"/>
    <dgm:cxn modelId="{94740D8B-5CB4-4FA9-8566-02FA477D8617}" type="presParOf" srcId="{917074F1-2233-4C9E-919F-1B4BC162D60A}" destId="{B9C1F932-0BD4-410E-ACF2-621173CAAE7E}" srcOrd="0" destOrd="0" presId="urn:microsoft.com/office/officeart/2005/8/layout/hierarchy2"/>
    <dgm:cxn modelId="{396774C2-9040-4443-9F6D-2C9FE65BA98A}" type="presParOf" srcId="{AB024298-1B37-44DE-ACBA-6DCE50DAA727}" destId="{52A9AC03-49E1-4F68-B533-789B5D19C587}" srcOrd="5" destOrd="0" presId="urn:microsoft.com/office/officeart/2005/8/layout/hierarchy2"/>
    <dgm:cxn modelId="{04DD21AB-33A7-4E5F-B172-4644C90C4163}" type="presParOf" srcId="{52A9AC03-49E1-4F68-B533-789B5D19C587}" destId="{747E300F-9727-42EC-833A-5496322F98EC}" srcOrd="0" destOrd="0" presId="urn:microsoft.com/office/officeart/2005/8/layout/hierarchy2"/>
    <dgm:cxn modelId="{7A967BD3-99B2-4A5B-BD59-B37A61AC322D}" type="presParOf" srcId="{52A9AC03-49E1-4F68-B533-789B5D19C587}" destId="{373362B1-B962-4D1E-AF76-C569236C98B8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2283-932B-4BAE-991C-AFF84E9E51F4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77256-A929-41A8-B8D6-D2F91B63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F2199D-A21F-401C-BC73-A71E2E0E1C88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4B448B-861F-45BA-A67B-7B41BC720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Авторизированная программа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0"/>
            <a:ext cx="5915044" cy="5638800"/>
          </a:xfrm>
        </p:spPr>
        <p:txBody>
          <a:bodyPr/>
          <a:lstStyle/>
          <a:p>
            <a:r>
              <a:rPr lang="ru-RU" dirty="0" smtClean="0"/>
              <a:t>Авторы: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35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785795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Авторизированная программа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 адаптации первоклассников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929066"/>
            <a:ext cx="7715304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Авторы:</a:t>
            </a: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учителя начальных классов МОУ «СОШ №8»   г.Астрахани</a:t>
            </a:r>
          </a:p>
          <a:p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Горемыкина Анна Николаевна</a:t>
            </a:r>
          </a:p>
          <a:p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Морокова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Светлана Викторовна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Picture 2" descr="G:\080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192882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144000" cy="6911579"/>
          </a:xfrm>
          <a:prstGeom prst="rect">
            <a:avLst/>
          </a:prstGeom>
          <a:noFill/>
        </p:spPr>
      </p:pic>
      <p:pic>
        <p:nvPicPr>
          <p:cNvPr id="2050" name="Picture 2" descr="G:\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62132"/>
            <a:ext cx="3071834" cy="23216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00042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136"/>
              </a:avLst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Цель программы: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onsole" pitchFamily="49" charset="0"/>
                <a:ea typeface="Times New Roman" pitchFamily="18" charset="0"/>
              </a:rPr>
              <a:t>адаптация ребенка к школьной жизни, которая рассматривается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onsole" pitchFamily="49" charset="0"/>
                <a:ea typeface="Times New Roman" pitchFamily="18" charset="0"/>
              </a:rPr>
              <a:t>как повышение уверенности в себе, развитие способности управлять своим поведением,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onsole" pitchFamily="49" charset="0"/>
                <a:ea typeface="Times New Roman" pitchFamily="18" charset="0"/>
              </a:rPr>
              <a:t>расширение опыта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onsole" pitchFamily="49" charset="0"/>
                <a:ea typeface="Times New Roman" pitchFamily="18" charset="0"/>
              </a:rPr>
              <a:t>сохранения 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ucida Console" pitchFamily="49" charset="0"/>
                <a:ea typeface="Times New Roman" pitchFamily="18" charset="0"/>
              </a:rPr>
              <a:t>укрепления здоровья.</a:t>
            </a:r>
            <a:endParaRPr kumimoji="0" lang="ru-RU" sz="28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Lucida Console" pitchFamily="49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9"/>
            <a:ext cx="857256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Занятия направлены</a:t>
            </a:r>
          </a:p>
          <a:p>
            <a:r>
              <a:rPr lang="ru-RU" sz="4000" i="1" dirty="0" smtClean="0">
                <a:latin typeface="Bookman Old Style" pitchFamily="18" charset="0"/>
              </a:rPr>
              <a:t>на развитие</a:t>
            </a:r>
            <a:r>
              <a:rPr lang="ru-RU" sz="4000" dirty="0" smtClean="0">
                <a:latin typeface="Bookman Old Style" pitchFamily="18" charset="0"/>
              </a:rPr>
              <a:t>:</a:t>
            </a:r>
            <a:endParaRPr lang="ru-RU" sz="4000" i="1" dirty="0" smtClean="0">
              <a:latin typeface="Bookman Old Style" pitchFamily="18" charset="0"/>
            </a:endParaRPr>
          </a:p>
          <a:p>
            <a:endParaRPr lang="ru-RU" sz="4000" dirty="0" smtClean="0">
              <a:latin typeface="Bookman Old Style" pitchFamily="18" charset="0"/>
            </a:endParaRPr>
          </a:p>
          <a:p>
            <a:endParaRPr lang="ru-RU" sz="4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" pitchFamily="18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представления об окружающем мире (уметь смотреть и видеть, слушать и услышать)</a:t>
            </a:r>
          </a:p>
          <a:p>
            <a:pPr lvl="0"/>
            <a:r>
              <a:rPr lang="ru-RU" sz="2000" dirty="0" smtClean="0">
                <a:latin typeface="Century Gothic" pitchFamily="34" charset="0"/>
              </a:rPr>
              <a:t> 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эмоционально-положительного отношения к совместной       деятельности на уроке,</a:t>
            </a:r>
          </a:p>
          <a:p>
            <a:pPr lvl="0"/>
            <a:r>
              <a:rPr lang="ru-RU" sz="2000" dirty="0" smtClean="0">
                <a:latin typeface="Century Gothic" pitchFamily="34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деловых отношений в совместной деятельности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позитивного отношения к себе</a:t>
            </a:r>
          </a:p>
          <a:p>
            <a:pPr lvl="0"/>
            <a:endParaRPr lang="ru-RU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 умения саморегуляции, самоконтроля и адекватных форм их проявления в  поведении.</a:t>
            </a:r>
          </a:p>
          <a:p>
            <a:pPr lvl="0"/>
            <a:endParaRPr lang="ru-RU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 психических процессов (памяти, внимания, мышления, речи); </a:t>
            </a:r>
          </a:p>
          <a:p>
            <a:pPr lvl="0"/>
            <a:endParaRPr lang="ru-RU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благоприятных условий для самовыражения и самоанализа  посредством  процесса творчества;</a:t>
            </a:r>
          </a:p>
          <a:p>
            <a:r>
              <a:rPr lang="ru-RU" sz="2000" dirty="0" smtClean="0">
                <a:latin typeface="Century Gothic" pitchFamily="34" charset="0"/>
              </a:rPr>
              <a:t> </a:t>
            </a:r>
          </a:p>
          <a:p>
            <a:pPr lvl="0">
              <a:buFont typeface="Wingdings" pitchFamily="2" charset="2"/>
              <a:buChar char="v"/>
            </a:pPr>
            <a:endParaRPr lang="ru-RU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28604"/>
            <a:ext cx="864399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342900" algn="l"/>
                <a:tab pos="457200" algn="l"/>
              </a:tabLst>
            </a:pPr>
            <a:r>
              <a:rPr lang="ru-RU" sz="4000" i="1" dirty="0" smtClean="0">
                <a:latin typeface="Bookman Old Style" pitchFamily="18" charset="0"/>
                <a:ea typeface="Times New Roman" pitchFamily="18" charset="0"/>
              </a:rPr>
              <a:t>н</a:t>
            </a:r>
            <a:r>
              <a:rPr kumimoji="0" lang="ru-RU" sz="4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а формирование: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мотивационной сферы гигиенического поведения,    безопасной жизни, физического воспитания;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навыков толерантного взаимодействия;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эмоционального и физического состояния учащихся средствами художественной деятельности;</a:t>
            </a:r>
          </a:p>
          <a:p>
            <a:pPr lvl="0">
              <a:buFont typeface="Wingdings" pitchFamily="2" charset="2"/>
              <a:buChar char="v"/>
            </a:pPr>
            <a:endParaRPr lang="ru-RU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представления о ценности здоровья и  необходимости бережного  отношения к нему;</a:t>
            </a:r>
          </a:p>
          <a:p>
            <a:pPr lvl="0"/>
            <a:endParaRPr lang="ru-RU" sz="2000" dirty="0" smtClean="0">
              <a:latin typeface="Century Gothic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 сознательного отношения к своему здоровью, стимулирования желания совершенствовать его и вести здоровый образ жизни.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28600" algn="l"/>
                <a:tab pos="342900" algn="l"/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357166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Times New Roman" pitchFamily="18" charset="0"/>
              </a:rPr>
              <a:t>Ожидаемые результаты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214422"/>
            <a:ext cx="892971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Times New Roman" pitchFamily="18" charset="0"/>
              </a:rPr>
              <a:t>Учащиеся  должны  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Times New Roman" pitchFamily="18" charset="0"/>
              </a:rPr>
              <a:t>знать:</a:t>
            </a:r>
            <a:endParaRPr kumimoji="0" lang="ru-RU" sz="32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342900" algn="l"/>
              </a:tabLst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факторы  роста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</a:tabLst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(рациональное  питание, двигательная активность и  др.)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</a:tabLst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здоровья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(гигиена тела, питание, движение и др.);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342900" algn="l"/>
              </a:tabLst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342900" algn="l"/>
              </a:tabLst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позитивные  взаимоотношения между  людьми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</a:tabLst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(вежливость, терпение, уважение прав другого  человека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</a:tabLst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др.);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342900" algn="l"/>
              </a:tabLst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</a:tabLst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формы обращения, слова-комплименты;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342900" algn="l"/>
              </a:tabLst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-3429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основные  школьные  правила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-3429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-3429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4290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6" name="Picture 2" descr="K:\00000703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8736">
            <a:off x="497040" y="3951130"/>
            <a:ext cx="2334038" cy="292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невербальные средства общения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(знаки, взгляд, жесты);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некоторые положительные и отрицательные  черты  характера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значение  ощущений и восприятия  в познании мира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приемлемые для  себя стереотипы поведения и способы  разрешения  конфликтов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приемы мобилизации, концентрации внимания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 также  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снятия  мышечного и эмоционального  напряжения;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правила  дружбы, честной  игры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K:\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1592925" cy="221455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5" name="Picture 3" descr="K:\AAA_8224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861">
            <a:off x="2045850" y="4908028"/>
            <a:ext cx="2133600" cy="141763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285728"/>
            <a:ext cx="8501122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Century Schoolbook" pitchFamily="18" charset="0"/>
                <a:ea typeface="Times New Roman" pitchFamily="18" charset="0"/>
              </a:rPr>
              <a:t>Учащиеся  должны  уметь:</a:t>
            </a:r>
            <a:endParaRPr lang="ru-RU" sz="3200" b="1" i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подчинять свое поведение новым нормам и правилам, ориентироваться на указания учителя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общаться со сверстниками и старшими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преодолевать негативные эмоциональные состояния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применять теоретические знания о здоровом образе жизни в повседневной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0246" name="Picture 6" descr="K:\170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06" y="4143380"/>
            <a:ext cx="3446883" cy="255324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500042"/>
            <a:ext cx="878684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решать проблемы, возникающие в различных ситуациях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останавливаться и принимать  конструктивное  решение в  трудных и опасных  ситуациях;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вести дискуссию, выслушивать  различные  мнения, доказывать  свою точку зрения;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анализировать собственный  жизненный  опыт;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планировать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свое  время.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18" name="Picture 2" descr="K:\sashka-1se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738" y="3857628"/>
            <a:ext cx="401838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"/>
            <a:ext cx="9144000" cy="69865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1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Новизна программы 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заключается в  том, что впервые в практике  начального  общего  образования  разработан  материал,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который рассчитан на  учебный год,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для адаптации ребенка к школьной жизни,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повышения уверенности в себе,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развития способности управлять своим поведением,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расширения опыта сохранения и укрепления здоровья.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Программа оснащена технологической картой курса.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144000" cy="69115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83582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i="1" dirty="0" smtClean="0"/>
          </a:p>
          <a:p>
            <a:pPr algn="r"/>
            <a:r>
              <a:rPr lang="ru-RU" sz="2400" b="1" i="1" dirty="0" smtClean="0"/>
              <a:t>        </a:t>
            </a:r>
            <a:r>
              <a:rPr lang="ru-RU" sz="3600" b="1" i="1" dirty="0" smtClean="0"/>
              <a:t>Программа рассчитана на 71 час.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Занятия проводятся в 1 четверти 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5 раз в неделю </a:t>
            </a:r>
          </a:p>
          <a:p>
            <a:pPr algn="r"/>
            <a:r>
              <a:rPr lang="ru-RU" sz="2400" b="1" dirty="0" smtClean="0"/>
              <a:t>                          </a:t>
            </a:r>
          </a:p>
          <a:p>
            <a:pPr algn="r"/>
            <a:r>
              <a:rPr lang="ru-RU" sz="2400" b="1" dirty="0" smtClean="0"/>
              <a:t>(по 20-25 минут), 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начиная со 2 четверти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 и до конца учебного года</a:t>
            </a:r>
          </a:p>
          <a:p>
            <a:pPr algn="r"/>
            <a:r>
              <a:rPr lang="ru-RU" sz="2400" b="1" dirty="0" smtClean="0"/>
              <a:t>                           </a:t>
            </a:r>
          </a:p>
          <a:p>
            <a:pPr algn="r"/>
            <a:r>
              <a:rPr lang="ru-RU" sz="2400" b="1" dirty="0" smtClean="0"/>
              <a:t> 1 раз в неделю. </a:t>
            </a:r>
          </a:p>
          <a:p>
            <a:pPr algn="r"/>
            <a:endParaRPr lang="ru-RU" sz="2400" b="1" dirty="0" smtClean="0"/>
          </a:p>
        </p:txBody>
      </p:sp>
      <p:pic>
        <p:nvPicPr>
          <p:cNvPr id="2049" name="Picture 1" descr="K: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643338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15438" cy="6858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Формы работы:</a:t>
            </a:r>
          </a:p>
          <a:p>
            <a:endParaRPr lang="ru-RU" sz="4800" dirty="0" smtClean="0"/>
          </a:p>
          <a:p>
            <a:pPr algn="r"/>
            <a:r>
              <a:rPr lang="ru-RU" sz="4800" dirty="0" smtClean="0"/>
              <a:t>•  ролевые игры</a:t>
            </a:r>
          </a:p>
          <a:p>
            <a:pPr algn="r"/>
            <a:r>
              <a:rPr lang="ru-RU" sz="4800" dirty="0" smtClean="0"/>
              <a:t>•  </a:t>
            </a:r>
            <a:r>
              <a:rPr lang="ru-RU" sz="4800" dirty="0" err="1" smtClean="0"/>
              <a:t>психогимнастика</a:t>
            </a:r>
            <a:endParaRPr lang="ru-RU" sz="4800" dirty="0" smtClean="0"/>
          </a:p>
          <a:p>
            <a:pPr algn="r"/>
            <a:r>
              <a:rPr lang="ru-RU" sz="4800" dirty="0" smtClean="0"/>
              <a:t>•  рисование</a:t>
            </a:r>
          </a:p>
        </p:txBody>
      </p:sp>
      <p:pic>
        <p:nvPicPr>
          <p:cNvPr id="28675" name="Picture 3" descr="K:\5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6314">
            <a:off x="62466" y="2791356"/>
            <a:ext cx="4888875" cy="37933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Авторизированная программа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G:\картинки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1" y="0"/>
            <a:ext cx="9179751" cy="7143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1142984"/>
            <a:ext cx="500066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Сохранение </a:t>
            </a:r>
            <a:r>
              <a:rPr lang="ru-RU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психофизического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здоровья</a:t>
            </a:r>
          </a:p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первоклассников</a:t>
            </a:r>
          </a:p>
          <a:p>
            <a:r>
              <a:rPr lang="ru-RU" sz="3600" b="1" dirty="0">
                <a:ln/>
                <a:solidFill>
                  <a:schemeClr val="accent3"/>
                </a:solidFill>
                <a:latin typeface="Comic Sans MS" pitchFamily="66" charset="0"/>
              </a:rPr>
              <a:t>в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период адаптации к школе</a:t>
            </a:r>
            <a:endParaRPr lang="ru-RU" sz="3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42852"/>
            <a:ext cx="4992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8858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4800" dirty="0" smtClean="0"/>
              <a:t>групповые обсуждения</a:t>
            </a:r>
          </a:p>
          <a:p>
            <a:pPr algn="r"/>
            <a:r>
              <a:rPr lang="ru-RU" sz="4800" dirty="0" smtClean="0"/>
              <a:t>•  освоение приемов саморегуляции</a:t>
            </a:r>
          </a:p>
          <a:p>
            <a:pPr algn="r"/>
            <a:r>
              <a:rPr lang="ru-RU" sz="4800" dirty="0" smtClean="0"/>
              <a:t>•  направленное воображение</a:t>
            </a:r>
            <a:endParaRPr lang="ru-RU" sz="4800" dirty="0"/>
          </a:p>
        </p:txBody>
      </p:sp>
      <p:pic>
        <p:nvPicPr>
          <p:cNvPr id="5" name="Picture 5" descr="K:\1203803006_dd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1609">
            <a:off x="280702" y="4051514"/>
            <a:ext cx="3725948" cy="261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scene3d>
            <a:camera prst="isometricOffAxis2Left"/>
            <a:lightRig rig="threePt" dir="t"/>
          </a:scene3d>
        </p:spPr>
      </p:pic>
      <p:pic>
        <p:nvPicPr>
          <p:cNvPr id="29698" name="Picture 2" descr="K: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5933">
            <a:off x="3000437" y="3884797"/>
            <a:ext cx="3739187" cy="2404488"/>
          </a:xfrm>
          <a:prstGeom prst="roundRect">
            <a:avLst>
              <a:gd name="adj" fmla="val 97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642918"/>
            <a:ext cx="85725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В  работе  используются группы  методов: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метод  убеждения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(разъяснение и внушение, рассказ и беседа),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2800" i="1" dirty="0" smtClean="0">
                <a:latin typeface="Bookman Old Style" pitchFamily="18" charset="0"/>
                <a:ea typeface="Times New Roman" pitchFamily="18" charset="0"/>
              </a:rPr>
              <a:t>метод  психологической  </a:t>
            </a:r>
            <a:r>
              <a:rPr lang="ru-RU" sz="2800" i="1" dirty="0" err="1" smtClean="0">
                <a:latin typeface="Bookman Old Style" pitchFamily="18" charset="0"/>
                <a:ea typeface="Times New Roman" pitchFamily="18" charset="0"/>
              </a:rPr>
              <a:t>саморегуляции</a:t>
            </a:r>
            <a:r>
              <a:rPr lang="ru-RU" sz="2800" i="1" dirty="0" smtClean="0">
                <a:latin typeface="Bookman Old Style" pitchFamily="18" charset="0"/>
                <a:ea typeface="Times New Roman" pitchFamily="18" charset="0"/>
              </a:rPr>
              <a:t>,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Bookman Old Style" pitchFamily="18" charset="0"/>
                <a:ea typeface="Times New Roman" pitchFamily="18" charset="0"/>
              </a:rPr>
              <a:t> </a:t>
            </a:r>
            <a:endParaRPr lang="ru-RU" sz="2800" i="1" dirty="0" smtClean="0">
              <a:latin typeface="Bookman Old Style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метод  стимулирования,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i="1" dirty="0" smtClean="0">
                <a:latin typeface="Bookman Old Style" pitchFamily="18" charset="0"/>
                <a:ea typeface="Times New Roman" pitchFamily="18" charset="0"/>
              </a:rPr>
              <a:t>метод  игровой  терапии,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 dirty="0" smtClean="0">
              <a:latin typeface="Bookman Old Style" pitchFamily="18" charset="0"/>
              <a:ea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2800" i="1" dirty="0" smtClean="0">
                <a:latin typeface="Bookman Old Style" pitchFamily="18" charset="0"/>
                <a:ea typeface="Times New Roman" pitchFamily="18" charset="0"/>
              </a:rPr>
              <a:t>метод  самовоспитания.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8915" name="Picture 3" descr="K:\714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3714776" cy="4139142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89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38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357166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Примерная структура занятий: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пражнения на расслабление;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упражнения на развитие эмоциональных состояний; </a:t>
            </a:r>
            <a:endParaRPr lang="ru-RU" sz="2400" dirty="0" smtClean="0"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</p:txBody>
      </p:sp>
      <p:pic>
        <p:nvPicPr>
          <p:cNvPr id="30724" name="Picture 4" descr="K:\1223615852_tselikovskay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4668">
            <a:off x="4761476" y="2943567"/>
            <a:ext cx="3287728" cy="3688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  <a:softEdge rad="317500"/>
          </a:effectLst>
        </p:spPr>
      </p:pic>
      <p:pic>
        <p:nvPicPr>
          <p:cNvPr id="8" name="Picture 2" descr="K:\1179996725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286280" cy="2595980"/>
          </a:xfrm>
          <a:prstGeom prst="roundRect">
            <a:avLst>
              <a:gd name="adj" fmla="val 337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144000" cy="69115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игры и упражнения на закрепление знаний об окружающем;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пантомимические, театрализованные представления,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арт-терапия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; 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7" name="Picture 2" descr="K:\1338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03385">
            <a:off x="5819153" y="3078005"/>
            <a:ext cx="2493934" cy="30919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31747" name="Picture 3" descr="K: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4359">
            <a:off x="1184858" y="3795843"/>
            <a:ext cx="2967505" cy="20401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144000" cy="69115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упражнения на развитие дыхания;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упражнения на развитие зрительно-двигательной координации и пространственную ориентировку;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ритмические упражнения.  </a:t>
            </a:r>
            <a:endParaRPr lang="ru-RU" sz="2400" dirty="0" smtClean="0">
              <a:latin typeface="Arial" pitchFamily="34" charset="0"/>
            </a:endParaRPr>
          </a:p>
        </p:txBody>
      </p:sp>
      <p:pic>
        <p:nvPicPr>
          <p:cNvPr id="32770" name="Picture 2" descr="K:\w400_275356675db4dfe777d7467e91061b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810000" cy="2638425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Right"/>
            <a:lightRig rig="threePt" dir="t"/>
          </a:scene3d>
        </p:spPr>
      </p:pic>
      <p:pic>
        <p:nvPicPr>
          <p:cNvPr id="32771" name="Picture 3" descr="K:\sport4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14686"/>
            <a:ext cx="4000528" cy="2896382"/>
          </a:xfrm>
          <a:prstGeom prst="rect">
            <a:avLst/>
          </a:prstGeom>
          <a:noFill/>
          <a:effectLst>
            <a:softEdge rad="1270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K:\e220cb55459878df6e8af3c3578d16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999" y="0"/>
            <a:ext cx="917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86314" y="214290"/>
            <a:ext cx="392909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Для успешного и результативного проведения занятий необходимо создавать у школьников позитивную установку на сотрудничество, обеспечивать эмоциональный комфорт, психологическую защищенность ребенка, актуализировать мотивацию познавательной, поисковой, творческой активности, предоставлять возможность апробировать приобретенные знания на уровне поведения в игровых и реальных ситуациях общения.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olas" pitchFamily="49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olas" pitchFamily="49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картинки\B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7858180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cap="all" dirty="0" smtClean="0">
                <a:ln w="9000" cmpd="sng">
                  <a:solidFill>
                    <a:srgbClr val="FFFF66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Тематический план </a:t>
            </a:r>
            <a:endParaRPr lang="ru-RU" sz="5400" b="1" cap="all" dirty="0" smtClean="0">
              <a:ln w="9000" cmpd="sng">
                <a:solidFill>
                  <a:srgbClr val="FFFF66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Palatino Linotype" pitchFamily="18" charset="0"/>
                <a:ea typeface="Times New Roman"/>
                <a:cs typeface="Times New Roman"/>
              </a:rPr>
              <a:t>Раздел 1.  (15 час.)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  <a:ea typeface="Times New Roman"/>
                <a:cs typeface="Times New Roman"/>
              </a:rPr>
              <a:t>Введение в школьную жизнь</a:t>
            </a:r>
            <a:endParaRPr lang="ru-RU" sz="3600" dirty="0">
              <a:solidFill>
                <a:schemeClr val="bg1"/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00372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Palatino Linotype" pitchFamily="18" charset="0"/>
                <a:ea typeface="Times New Roman"/>
                <a:cs typeface="Times New Roman"/>
              </a:rPr>
              <a:t>Раздел 2.  (13 час.)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  <a:ea typeface="Times New Roman"/>
                <a:cs typeface="Times New Roman"/>
              </a:rPr>
              <a:t>Изучаем правила  общения</a:t>
            </a:r>
            <a:endParaRPr lang="ru-RU" sz="3600" dirty="0">
              <a:solidFill>
                <a:schemeClr val="bg1"/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572008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Palatino Linotype" pitchFamily="18" charset="0"/>
                <a:ea typeface="Times New Roman"/>
                <a:cs typeface="Times New Roman"/>
              </a:rPr>
              <a:t>Раздел 3. (18 час.)</a:t>
            </a:r>
            <a:endParaRPr lang="ru-RU" sz="3600" dirty="0" smtClean="0">
              <a:solidFill>
                <a:srgbClr val="FFFF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  <a:ea typeface="Times New Roman"/>
                <a:cs typeface="Times New Roman"/>
              </a:rPr>
              <a:t>Познаем себя и других</a:t>
            </a:r>
            <a:endParaRPr lang="ru-RU" sz="3600" dirty="0">
              <a:solidFill>
                <a:schemeClr val="bg1"/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5" grpId="0" build="allAtOnce"/>
      <p:bldP spid="6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Palatino Linotype" pitchFamily="18" charset="0"/>
                <a:ea typeface="Times New Roman"/>
                <a:cs typeface="Times New Roman"/>
              </a:rPr>
              <a:t>Раздел 5. (10 час.)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  <a:ea typeface="Times New Roman"/>
                <a:cs typeface="Times New Roman"/>
              </a:rPr>
              <a:t>Я и моё здоровье</a:t>
            </a:r>
            <a:endParaRPr lang="ru-RU" sz="3600" dirty="0">
              <a:solidFill>
                <a:schemeClr val="bg1"/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7194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Раздел 6. ( 8 час.) </a:t>
            </a:r>
          </a:p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  <a:ea typeface="Times New Roman"/>
                <a:cs typeface="Times New Roman"/>
              </a:rPr>
              <a:t>Мой внутренний мир</a:t>
            </a:r>
            <a:endParaRPr lang="ru-RU" sz="3600" dirty="0">
              <a:solidFill>
                <a:schemeClr val="bg1"/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4714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Palatino Linotype" pitchFamily="18" charset="0"/>
                <a:ea typeface="Times New Roman"/>
                <a:cs typeface="Times New Roman"/>
              </a:rPr>
              <a:t>Раздел 4. (7 час.)</a:t>
            </a:r>
            <a:endParaRPr lang="ru-RU" sz="3600" dirty="0" smtClean="0">
              <a:solidFill>
                <a:srgbClr val="FFFF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Palatino Linotype" pitchFamily="18" charset="0"/>
                <a:ea typeface="Times New Roman"/>
                <a:cs typeface="Times New Roman"/>
              </a:rPr>
              <a:t>Мир вокруг меня</a:t>
            </a:r>
            <a:endParaRPr lang="ru-RU" sz="3600" dirty="0">
              <a:solidFill>
                <a:schemeClr val="bg1"/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картинки\B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357166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</a:tabLst>
            </a:pPr>
            <a:r>
              <a:rPr kumimoji="0" lang="ru-RU" sz="4800" b="1" i="0" u="none" strike="noStrike" cap="all" normalizeH="0" baseline="0" dirty="0" smtClean="0">
                <a:ln w="9000" cmpd="sng">
                  <a:solidFill>
                    <a:srgbClr val="FFFF66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Педагогический аудит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</a:tabLs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9814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Диагностики адаптации первоклассников к школе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98145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3981450" algn="l"/>
              </a:tabLst>
            </a:pPr>
            <a:r>
              <a:rPr lang="ru-RU" sz="3600" b="1" dirty="0" smtClean="0">
                <a:solidFill>
                  <a:srgbClr val="FFFF00"/>
                </a:solidFill>
              </a:rPr>
              <a:t>Методика «</a:t>
            </a:r>
            <a:r>
              <a:rPr lang="ru-RU" sz="3600" b="1" dirty="0" err="1" smtClean="0">
                <a:solidFill>
                  <a:srgbClr val="FFFF00"/>
                </a:solidFill>
              </a:rPr>
              <a:t>Цветопись</a:t>
            </a:r>
            <a:r>
              <a:rPr lang="ru-RU" sz="3600" b="1" dirty="0" smtClean="0">
                <a:solidFill>
                  <a:srgbClr val="FFFF00"/>
                </a:solidFill>
              </a:rPr>
              <a:t>».</a:t>
            </a: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742950" indent="-742950"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</a:tabLst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3. </a:t>
            </a:r>
            <a:r>
              <a:rPr lang="ru-RU" sz="3600" b="1" dirty="0" err="1" smtClean="0">
                <a:solidFill>
                  <a:srgbClr val="FFFF00"/>
                </a:solidFill>
              </a:rPr>
              <a:t>Теппинг</a:t>
            </a:r>
            <a:r>
              <a:rPr lang="ru-RU" sz="3600" b="1" dirty="0" smtClean="0">
                <a:solidFill>
                  <a:srgbClr val="FFFF00"/>
                </a:solidFill>
              </a:rPr>
              <a:t> – тест для определения темпа деятельности.</a:t>
            </a:r>
            <a:endParaRPr lang="ru-RU" sz="3600" dirty="0" smtClean="0">
              <a:solidFill>
                <a:srgbClr val="FFFF00"/>
              </a:solidFill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214291"/>
            <a:ext cx="8215370" cy="94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9000" cmpd="sng">
                  <a:solidFill>
                    <a:srgbClr val="FFFF66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Приложение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Релаксационные упражнения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b="1" dirty="0" smtClean="0">
                <a:solidFill>
                  <a:srgbClr val="FFFF00"/>
                </a:solidFill>
              </a:rPr>
              <a:t>Подвижные упражнения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b="1" dirty="0" smtClean="0">
                <a:solidFill>
                  <a:srgbClr val="FFFF00"/>
                </a:solidFill>
              </a:rPr>
              <a:t>Минуты вхождения в день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b="1" dirty="0" smtClean="0">
                <a:solidFill>
                  <a:srgbClr val="FFFF00"/>
                </a:solidFill>
              </a:rPr>
              <a:t> Игровые упражнения.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b="1" dirty="0" smtClean="0">
                <a:solidFill>
                  <a:srgbClr val="FFFF00"/>
                </a:solidFill>
              </a:rPr>
              <a:t>Психопрофилактические сказки для школьной адаптации</a:t>
            </a:r>
          </a:p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-Дыхательная гимнастика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- Игры</a:t>
            </a:r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b="1" dirty="0" smtClean="0"/>
              <a:t> </a:t>
            </a:r>
            <a:endParaRPr lang="ru-RU" sz="3600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600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600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200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2844" y="500042"/>
            <a:ext cx="9001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Пояснительная записка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Введение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83582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80-90%</a:t>
            </a:r>
            <a:r>
              <a:rPr lang="ru-RU" sz="2800" dirty="0" smtClean="0"/>
              <a:t> детей 6-7 лет, поступающих в первый класс, имеют те или иные отклонения физического здоровья,  </a:t>
            </a:r>
          </a:p>
          <a:p>
            <a:r>
              <a:rPr lang="ru-RU" sz="2800" b="1" i="1" dirty="0" smtClean="0"/>
              <a:t>18-20% </a:t>
            </a:r>
            <a:r>
              <a:rPr lang="ru-RU" sz="2800" dirty="0" smtClean="0"/>
              <a:t>имеют пограничные (негрубые) нарушения психического здоровья.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0037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K:\69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3786214" cy="260302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картинки\B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001056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Технологическая</a:t>
            </a:r>
            <a:r>
              <a:rPr lang="ru-RU" sz="4400" b="1" i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 </a:t>
            </a:r>
            <a:r>
              <a:rPr lang="ru-RU" sz="8000" b="1" i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карта</a:t>
            </a:r>
            <a:r>
              <a:rPr lang="ru-RU" sz="4400" b="1" i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     </a:t>
            </a:r>
            <a:r>
              <a:rPr lang="ru-RU" sz="8000" b="1" i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курса</a:t>
            </a:r>
          </a:p>
          <a:p>
            <a:pPr algn="ctr"/>
            <a:endParaRPr lang="ru-RU" sz="4400" b="1" i="1" dirty="0">
              <a:ln/>
              <a:solidFill>
                <a:schemeClr val="accent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K:\765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"/>
            <a:ext cx="9144000" cy="68555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Благодарим за внимание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071546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у 65-70% </a:t>
            </a:r>
            <a:r>
              <a:rPr lang="ru-RU" sz="2800" dirty="0" smtClean="0"/>
              <a:t>первоклассников возникают </a:t>
            </a:r>
          </a:p>
          <a:p>
            <a:endParaRPr lang="ru-RU" sz="2800" dirty="0" smtClean="0"/>
          </a:p>
          <a:p>
            <a:r>
              <a:rPr lang="ru-RU" sz="2800" dirty="0" smtClean="0"/>
              <a:t>страхи, срывы, </a:t>
            </a:r>
          </a:p>
          <a:p>
            <a:endParaRPr lang="ru-RU" sz="2800" dirty="0" smtClean="0"/>
          </a:p>
          <a:p>
            <a:r>
              <a:rPr lang="ru-RU" sz="2800" dirty="0" smtClean="0"/>
              <a:t>заторможенность, </a:t>
            </a:r>
          </a:p>
          <a:p>
            <a:endParaRPr lang="ru-RU" sz="2800" dirty="0" smtClean="0"/>
          </a:p>
          <a:p>
            <a:r>
              <a:rPr lang="ru-RU" sz="2800" dirty="0" smtClean="0"/>
              <a:t>а у других, наоборот, </a:t>
            </a:r>
          </a:p>
          <a:p>
            <a:endParaRPr lang="ru-RU" sz="2800" dirty="0" smtClean="0"/>
          </a:p>
          <a:p>
            <a:r>
              <a:rPr lang="ru-RU" sz="2800" dirty="0" smtClean="0"/>
              <a:t>развязность </a:t>
            </a:r>
          </a:p>
          <a:p>
            <a:endParaRPr lang="ru-RU" sz="2800" dirty="0" smtClean="0"/>
          </a:p>
          <a:p>
            <a:r>
              <a:rPr lang="ru-RU" sz="2800" dirty="0" smtClean="0"/>
              <a:t>и суетливость. </a:t>
            </a:r>
            <a:endParaRPr lang="ru-RU" sz="2800" dirty="0"/>
          </a:p>
        </p:txBody>
      </p:sp>
      <p:pic>
        <p:nvPicPr>
          <p:cNvPr id="13" name="Picture 3" descr="K:\0_f4e4_69c2a3d1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43618"/>
            <a:ext cx="4286280" cy="3422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картинки\B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857232"/>
            <a:ext cx="8475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Типичные симптомы «кризиса 7 лет»</a:t>
            </a:r>
          </a:p>
          <a:p>
            <a:r>
              <a:rPr lang="ru-RU" sz="4000" dirty="0" smtClean="0"/>
              <a:t>                                           </a:t>
            </a:r>
            <a:r>
              <a:rPr lang="ru-RU" sz="3600" dirty="0" err="1" smtClean="0"/>
              <a:t>Л.С.Выготский</a:t>
            </a:r>
            <a:endParaRPr lang="ru-RU" sz="36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0034" y="2428868"/>
            <a:ext cx="792961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поведение перестает быть непосредственным и наивным; ребенок начинает понимать цену действий, диктуемых собственными желаниями;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манерничанье, кривлянье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симптом «горькой конфеты», попытка скрыть, замаскировать переживаемое им негативное состояние от окружающих людей.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144000" cy="691157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Концептуальные  идеи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28596" y="1500174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адаптация (С.Холл)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развитие детской психики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(М.Г.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Ярошевский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Н.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Ланге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Д.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др.)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закономерности развития психики ребенка (Л.С.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Выготский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Л.Ф. Обухова)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теории социального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(Н. Миллер, Р.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Дж.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Гевирц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культурно-историческая концепция (Л.С.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Выготский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здоровье как биологическая, психологическая и социальная категория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(В.Н. Мясищев, А.Н. Леонтьев, И.Н. Гуревич)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Arial" pitchFamily="34" charset="0"/>
              <a:buChar char="•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821537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3600" b="1" dirty="0" smtClean="0"/>
              <a:t>Программа построена на принципах: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3600" i="1" dirty="0" smtClean="0"/>
              <a:t>- направленности учебно-воспитательного процесса на сохранение и развитие здоровья детей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- интегративного характера коррекционно-развивающего образовательного процесса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857232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u="sng" dirty="0" smtClean="0"/>
          </a:p>
          <a:p>
            <a:r>
              <a:rPr lang="ru-RU" sz="3600" i="1" dirty="0" smtClean="0"/>
              <a:t>- принцип </a:t>
            </a:r>
            <a:r>
              <a:rPr lang="ru-RU" sz="3600" i="1" dirty="0" err="1" smtClean="0"/>
              <a:t>деятельностного</a:t>
            </a:r>
            <a:r>
              <a:rPr lang="ru-RU" sz="3600" i="1" dirty="0" smtClean="0"/>
              <a:t> подхода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</a:p>
          <a:p>
            <a:r>
              <a:rPr lang="ru-RU" sz="3600" i="1" dirty="0" smtClean="0"/>
              <a:t>- принцип направленности на социальную адаптацию детей и интеграцию их в общество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картинки\B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579"/>
            <a:ext cx="9144000" cy="691157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214290"/>
          <a:ext cx="86439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615</TotalTime>
  <Words>980</Words>
  <Application>Microsoft Office PowerPoint</Application>
  <PresentationFormat>Экран (4:3)</PresentationFormat>
  <Paragraphs>249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Модульная</vt:lpstr>
      <vt:lpstr>Авторизированная программа</vt:lpstr>
      <vt:lpstr>Авторизированная программа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администратор</cp:lastModifiedBy>
  <cp:revision>68</cp:revision>
  <dcterms:created xsi:type="dcterms:W3CDTF">2009-02-19T11:22:23Z</dcterms:created>
  <dcterms:modified xsi:type="dcterms:W3CDTF">2009-03-17T05:57:31Z</dcterms:modified>
</cp:coreProperties>
</file>