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90" r:id="rId28"/>
    <p:sldId id="289" r:id="rId29"/>
    <p:sldId id="288" r:id="rId30"/>
    <p:sldId id="287" r:id="rId31"/>
    <p:sldId id="284" r:id="rId32"/>
    <p:sldId id="285" r:id="rId33"/>
    <p:sldId id="286" r:id="rId34"/>
    <p:sldId id="301" r:id="rId35"/>
    <p:sldId id="300" r:id="rId36"/>
    <p:sldId id="299" r:id="rId37"/>
    <p:sldId id="296" r:id="rId38"/>
    <p:sldId id="295" r:id="rId39"/>
    <p:sldId id="298" r:id="rId40"/>
    <p:sldId id="29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5FAFA-BC0B-4AD9-BDFE-D28023B5B899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F2ED-6C35-4AD2-BFD2-981B846EB22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5264~1\AppData\Local\Temp\Rar$DI22.234\1 фон (1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проектов, особенности его применения в начальной школе.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То есть 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проект – это “пять П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”: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 – Проектирование (планирование) – Поиск информации – Продукт – Презентация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Шестое “П”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проекта – его </a:t>
            </a:r>
            <a:r>
              <a:rPr lang="ru-RU" sz="27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27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т.е. папка, в которой собраны все рабочие материалы проекта, в том числе черновики, дневные планы и отчеты и др.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Важное правило: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u="sng" dirty="0">
                <a:latin typeface="Times New Roman" pitchFamily="18" charset="0"/>
                <a:cs typeface="Times New Roman" pitchFamily="18" charset="0"/>
              </a:rPr>
              <a:t>каждый этап работы над проектом должен иметь свой конкретный продукт!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Образовательный проект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– это форма организации занятий,   предусматривающая   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комплексный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  характер деятельности     всех   его    участников    по   получению образовательной продукции за определённый промежуток времени –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одного урока до нескольких месяцев.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Autofit/>
          </a:bodyPr>
          <a:lstStyle/>
          <a:p>
            <a:pPr algn="l"/>
            <a:r>
              <a:rPr lang="ru-RU" sz="20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организации проектной деятельности   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1.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разрабатывается по инициативе учащихся. Тема проекта для всего класса может быть одна, а пути его реализации в каждой группе - разные. Возможно одновременное выполнение учащимися разных проектов.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является значимым для ближайшего и опосредованного окружения учащихся – одноклассников, родителей,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знакомых.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Работа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 проекту является исследовательской.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педагогически значим, то есть учащиеся приобретают знания, строят отношения. Овладевают необходимыми способами мышления и действий.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заранее спланирован, сконструирован, но вместе с тем        допускает гибкость и изменения в ходе выполнения.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6.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ориентирован на решение конкретной проблемы, его результат имеет потребителя. Цели проекта сужены до решаемой задачи.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7. Проект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реалистичен, ориентирован на имеющиеся в распоряжении школы ресурсы.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Название, количество, последовательность, содержание и стиль структурных элементов проекта формулируются на основе конкретных целей и задач.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>
            <a:normAutofit/>
          </a:bodyPr>
          <a:lstStyle/>
          <a:p>
            <a:pPr algn="l"/>
            <a:r>
              <a:rPr lang="ru-RU" sz="3100" b="1" u="sng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учителя</a:t>
            </a:r>
            <a:b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-помогает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ученикам в поиске нужных источников;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-сам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является источником информации;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-координирует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весь процесс;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-поощряет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учеников;</a:t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-поддерживает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непрерывную обратную связь для успешной работы учеников над проектом.</a:t>
            </a: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6106690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Работа над проектом стимулирует истинное учение самих учеников, т. к. она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-личностно-ориентирована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-использует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множество дидактических подходов;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-мотивируема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что означает возрастание интереса и вовлечённости в работу по мере её выполнения;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-поддерживает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педагогические цели на всех уровнях;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-позволяет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учиться на своём опыте и опыте других в конкретном деле;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-приносит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удовлетворение ученикам, видящим продукт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своего труда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400" dirty="0"/>
              <a:t> 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 ходе проектирования (по И.Д.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Чечель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) самым сложным для учителя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является выполнение роли независимого консультанта, удерживающегося от подсказки даже в случае, если ученики «идут не туда».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u="sng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ученика же трудностями могут быть: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) постановка ведущих и текущих (промежуточных) целей и задач;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б) поиск пути их решения;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в) осуществление оптимального выбора при наличии альтернатив;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г) аргументация выбора;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) сравнение полученного результата с требуемым;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е) корректировка (при необходимости) результата; 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ж) объективная оценка самой деятельности и другие позиции.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39653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Правила успешности проектной деятельности: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команде нет лидеров. Все члены команды равны.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Команды не соревнуются.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члены команды должны получать удовольствие от общения друг с другом и оттого, что они вместе выполняют проектное задание.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Каждый должен получать удовольствие от чувства уверенности в себе.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должны проявлять активность и вносить свой вклад в общее дело.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должно быть так называемых «спящих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партнеров.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Ответственность за конечный результат несут все члены команды, выполняющие проектное задание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Использование исследовательских методов, что предполагает: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определение проблемы, вытекающих из нее задач исследования;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выдвижение гипотезы их решения;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обсуждение методов исследования;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оформление конечных результатов;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анализ полученных данных;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подведение итогов;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корректировка;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        получение выводов (через использование в ходе совместного исследования метода «мозговой атаки», «круглого стола», творческих отчетов, защиты проекта и т.д.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b="1" u="sng" dirty="0"/>
              <a:t> </a:t>
            </a:r>
            <a:r>
              <a:rPr lang="ru-RU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Структурные элементы проектной технологии: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Презентация ситуаций, позволяющих выявить одну или несколько проблем по обсуждаемой тематике.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Выдвижение гипотез решения выявленной проблемы («мозговой штурм»). Обсуждение и обоснование каждой из гипотез.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Обсуждение методов проверки принятых гипотез в малых группах (в каждой группе по гипотезе), обсуждение возможных источников информации для проверки выдвинутой гипотезы. Обсуждение оформления результатов.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Работа в группах над поиском фактов, аргументов, подтверждающих или опровергающих гипотезу.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Защита проектов (гипотез решения проблемы) каждой из групп с оппонированием со стороны всех присутствующих.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Выдвижение новых проблем.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 fontScale="90000"/>
          </a:bodyPr>
          <a:lstStyle/>
          <a:p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Проекты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охватывают огромное количество задач.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u="sng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Задачи проектов могут быть разделены на следующие группы: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Индивидуальные навыки: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Определять задачи, которыми стоит заниматься.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Формировать независимые суждения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 Развивать личный интерес и углублять знания в определённой     области.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Приобретать навыки самоорганизации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практические навыки. Создавать что-либо своё.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-Делать то, что имеет практическое применение, что-либо уникальное.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способность справляться с новыми проблемами.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Собирать и анализировать новую информацию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Изучать и внедрять в практику стратегии разрешения проблем (алгоритмы решения задач).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Учиться анализировать и оценивать чужую работу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Научиться быть более активными. Развивать в себе инициативность.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Хотя чужое знание может нас кое-чему научить,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Мудр  бываешь лишь собственной мудростью.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М.Монтень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472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Междисциплинарные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навыки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«Выходить» за пределы одного предмета.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Интегрировать знания, получаемые из различных источников.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Научиться воспринимать факты, точки зрения и ситуации в незнакомых ракурсах.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Учиться быть готовым к противоречивым, спорным утверждениям.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Навыки работы в группах: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Учиться работать в группах.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Учиться возглавлять команду и организовывать проведение встреч.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-Участвовать в процессе принятия решений. Приобретать навыки сотрудничества.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Развивать чувство такта и дипломатичность.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Руководить и направлять деятельность в процессе проекта.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Работа с самосознанием: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Изучать свои сильные и слабые стороны.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Получать чувство удовлетворения от проделанной работы.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Давать реальную оценку своим возможностям по отношению к поставленной задаче. Добиваться чувство автономии и свободы.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Навыки общения: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Выносить свою работу на обсуждение в ясной и эффектной форме (письменно или устно).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Совершенствовать навыки убедительной, логически построенной аргументации.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Развивать навыки восприятия информации на слух и постановки вопросов в процессе выбора и усвоения информации.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Учиться писать понятный и грамотный отчёт о проделанной работе. </a:t>
            </a:r>
            <a:r>
              <a:rPr lang="ru-RU" sz="2000" dirty="0" smtClean="0"/>
              <a:t>           </a:t>
            </a:r>
            <a:endParaRPr lang="ru-RU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Во-первых</a:t>
            </a:r>
            <a:r>
              <a:rPr lang="ru-RU" dirty="0"/>
              <a:t>, это </a:t>
            </a:r>
            <a:r>
              <a:rPr lang="ru-RU" dirty="0" err="1"/>
              <a:t>сформированность</a:t>
            </a:r>
            <a:r>
              <a:rPr lang="ru-RU" dirty="0"/>
              <a:t> у учащихся ряда коммуникативных умений, лежащих в основе эффективных социально-интеллектуальных взаимодействий в процессе обучения, к которым относится:</a:t>
            </a:r>
          </a:p>
          <a:p>
            <a:pPr lvl="0"/>
            <a:r>
              <a:rPr lang="ru-RU" dirty="0"/>
              <a:t>умение спрашивать (выяснять точки зрения других учеников, делать запрос учителю в ситуации “дефицита” информации или способов действий);</a:t>
            </a:r>
          </a:p>
          <a:p>
            <a:pPr lvl="0"/>
            <a:r>
              <a:rPr lang="ru-RU" dirty="0"/>
              <a:t>умение управлять голосом (говорить четко, регулируя громкость голоса в зависимости от ситуации, чтобы все слышали);</a:t>
            </a:r>
          </a:p>
          <a:p>
            <a:pPr lvl="0"/>
            <a:r>
              <a:rPr lang="ru-RU" dirty="0"/>
              <a:t>умение выражать свою точку зрения (понятно для всех формулировать свое мнение, аргументировано, его доказывать);</a:t>
            </a:r>
          </a:p>
          <a:p>
            <a:pPr lvl="0"/>
            <a:r>
              <a:rPr lang="ru-RU" dirty="0"/>
              <a:t>умение договариваться (выбирать в доброжелательной атмосфере самое верное, рациональное, оригинальное решение, рассуждение).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/>
              <a:t>Во-вторых</a:t>
            </a:r>
            <a:r>
              <a:rPr lang="ru-RU" dirty="0"/>
              <a:t>, вторым показателем готовности младших школьников к проектной деятельности выступает развитие мышления учащихся, определенная “интеллектуальная зрелость”. Прежде всего, имеется в виду </a:t>
            </a:r>
            <a:r>
              <a:rPr lang="ru-RU" dirty="0" err="1"/>
              <a:t>сформированность</a:t>
            </a:r>
            <a:r>
              <a:rPr lang="ru-RU" dirty="0"/>
              <a:t> обобщенности умственных действий как интегративной характеристики, включающей в себя:</a:t>
            </a:r>
          </a:p>
          <a:p>
            <a:pPr lvl="0"/>
            <a:r>
              <a:rPr lang="ru-RU" dirty="0"/>
              <a:t>развитие аналитико-синтетических действий;</a:t>
            </a:r>
          </a:p>
          <a:p>
            <a:pPr lvl="0"/>
            <a:r>
              <a:rPr lang="ru-RU" dirty="0" err="1"/>
              <a:t>сформированность</a:t>
            </a:r>
            <a:r>
              <a:rPr lang="ru-RU" dirty="0"/>
              <a:t> алгоритма сравнительного анализа;</a:t>
            </a:r>
          </a:p>
          <a:p>
            <a:pPr lvl="0"/>
            <a:r>
              <a:rPr lang="ru-RU" dirty="0"/>
              <a:t>умение вычленять существенный признак, соотношение данных, составляющих условие задачи;</a:t>
            </a:r>
          </a:p>
          <a:p>
            <a:pPr lvl="0"/>
            <a:r>
              <a:rPr lang="ru-RU" dirty="0"/>
              <a:t>возможность выделять общий способ действий;</a:t>
            </a:r>
          </a:p>
          <a:p>
            <a:pPr lvl="0"/>
            <a:r>
              <a:rPr lang="ru-RU" dirty="0"/>
              <a:t>перенос общего способа действий на другие учебные задачи.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В качестве </a:t>
            </a:r>
            <a:r>
              <a:rPr lang="ru-RU" b="1" dirty="0"/>
              <a:t>третьего</a:t>
            </a:r>
            <a:r>
              <a:rPr lang="ru-RU" dirty="0"/>
              <a:t> показателя готовности младших школьников к эффективной проектной деятельности рассмотрим опыт развернутой, содержательной, дифференцированной </a:t>
            </a:r>
            <a:r>
              <a:rPr lang="ru-RU" dirty="0" err="1"/>
              <a:t>самооценочной</a:t>
            </a:r>
            <a:r>
              <a:rPr lang="ru-RU" dirty="0"/>
              <a:t> и оценочной деятельности, которая способствует формированию у детей следующих необходимых умений:</a:t>
            </a:r>
          </a:p>
          <a:p>
            <a:pPr lvl="0"/>
            <a:r>
              <a:rPr lang="ru-RU" dirty="0"/>
              <a:t>адекватно оценивать свою работу и работу одноклассников;</a:t>
            </a:r>
          </a:p>
          <a:p>
            <a:pPr lvl="0"/>
            <a:r>
              <a:rPr lang="ru-RU" dirty="0"/>
              <a:t>обоснованно и доброжелательно оценивать как результат, так и процесс решения учебной задачи с акцентом на положительное;</a:t>
            </a:r>
          </a:p>
          <a:p>
            <a:pPr lvl="0"/>
            <a:r>
              <a:rPr lang="ru-RU" dirty="0"/>
              <a:t>выделяя недостатки, делать конструктивные пожелания, замечания.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использовании проектного метода в начальных классах эффективна следующая последовательность его модификаций: от недолговременных (1-2 урока) </a:t>
            </a:r>
            <a:r>
              <a:rPr lang="ru-RU" dirty="0" err="1"/>
              <a:t>однопредметных</a:t>
            </a:r>
            <a:r>
              <a:rPr lang="ru-RU" dirty="0"/>
              <a:t> проектов к долговременным, </a:t>
            </a:r>
            <a:r>
              <a:rPr lang="ru-RU" dirty="0" err="1"/>
              <a:t>межпредметным</a:t>
            </a:r>
            <a:r>
              <a:rPr lang="ru-RU" dirty="0"/>
              <a:t>, от личных проектов к групповым и </a:t>
            </a:r>
            <a:r>
              <a:rPr lang="ru-RU" dirty="0" err="1"/>
              <a:t>общеклассным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0000"/>
                </a:solidFill>
              </a:rPr>
              <a:t>В целом в проектной деятельности младших школьников можно выделить следующие этапы, соответствующие учебной деятельности:</a:t>
            </a:r>
          </a:p>
          <a:p>
            <a:pPr lvl="0"/>
            <a:r>
              <a:rPr lang="ru-RU" dirty="0"/>
              <a:t>мотивационный (учитель: заявляет общий замысел, создает положительный мотивационный настрой; ученики: обсуждают, предлагают собственные идеи);</a:t>
            </a:r>
          </a:p>
          <a:p>
            <a:pPr lvl="0"/>
            <a:r>
              <a:rPr lang="ru-RU" dirty="0"/>
              <a:t>планирующий – подготовительный (определяются тема и цели проекта, формулируются задачи, вырабатывается план действий, устанавливаются критерии оценки результата и процесса, согласовываются способы совместной деятельности сначала с максимальной помощью учителя, позднее с нарастанием ученической самостоятельности);</a:t>
            </a:r>
          </a:p>
          <a:p>
            <a:pPr lvl="0"/>
            <a:r>
              <a:rPr lang="ru-RU" dirty="0"/>
              <a:t>информационно-операционный (ученики: собирают материал, работают с литературой и другими источниками, непосредственно выполняют проект; учитель: наблюдает, координирует, поддерживает, сам является информационным источником);</a:t>
            </a:r>
          </a:p>
          <a:p>
            <a:pPr lvl="0"/>
            <a:r>
              <a:rPr lang="ru-RU" dirty="0"/>
              <a:t>рефлексивно-оценочный (ученики: представляют проекты, участвуют в коллективном обсуждении и содержательной оценке результатов и процесса работы, осуществляют устную или письменную самооценку, учитель выступает участником коллективной оценочной деятельности).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1-й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ученик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2-й и 3-й этапы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УЧЕНИК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Последний этап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УЧИТЕЛЬ ученик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Как сделать так, чтобы работа учащихся действительно была проектной, чтобы она не сводилась к просто самостоятельной работе по какой-либо теме? Прежде всего, начиная работу над проектом, учитель пробуждает в учащихся интерес к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теме проекта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Тема учебного плана и тема проекта – это разные темы. </a:t>
            </a:r>
            <a:r>
              <a:rPr lang="ru-RU" u="sng" dirty="0"/>
              <a:t>Тема проекта должна быть сформулирована естественным для детей языком и так, чтобы вызвать их интерес.</a:t>
            </a:r>
            <a:r>
              <a:rPr lang="ru-RU" dirty="0"/>
              <a:t> Это может быть рассказанная сказка, притча, разыгранная инсценировка или просмотренный видеосюжет. </a:t>
            </a:r>
            <a:r>
              <a:rPr lang="ru-RU" u="sng" dirty="0"/>
              <a:t>Тема должна быть не только близка и интересна, но и доступна,</a:t>
            </a:r>
            <a:r>
              <a:rPr lang="ru-RU" dirty="0"/>
              <a:t> т.к. это младшие школьники.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на этапе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погружения в проект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учитель очерчивает проблемное поле.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Из проблемы проекта,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полученной в результате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проблематизации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вытекают цель и задачи проекта.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Задачи проекта – организация и проведение определенной работы для поиска способов решения проблемы проекта. Таким образом, погружение в проект требует от учителя глубокого понимания всех психолого-педагогических механизмов воздействия на учащихся.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b="1" i="1" dirty="0"/>
              <a:t> Вся наша жизнь - череда различных проектов. Задача учителя научить ребёнка планировать и успешно реализовывать свои жизненные проекты.</a:t>
            </a:r>
            <a:br>
              <a:rPr lang="ru-RU" b="1" i="1" dirty="0"/>
            </a:b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 втором этапе организуется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деятельность детей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Если проект групповой, то необходимо организовать детей в группы, определить цели и задачи каждой группы. По необходимости определить роль каждого члена группы. На этом же этапе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происходит и планирование работы по решению задачи проекта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Оно может быть параллельным или последовательным.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того как спланирована работа,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пора действовать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И это уже третий этап. Здесь учитель вообще может “ потеряться”, т.е. Стать эдаким “малюсеньким наблюдателем”. Ребята все делают сами. Безусловно, степень самостоятельности зависит от того, как мы их подготовили. Когда детям не хватает знаний, каких-то умений, наступает благоприятный момент для подачи нового материала. Учитель на контроле: нормально ли идет ход деятельности, каков уровень самостоятельности.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Этап презентации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как одна из целей проектной деятельности и с точки зрения ученика, и сточки зрения учителя бесспорно обязателен. Он необходим для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завершения работы, для анализа проделанного, самооценки и оценки со стороны, демонстрации результатов.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Результатом работы над проектом является найденный способ решения его проблемы.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40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>
            <a:normAutofit fontScale="55000" lnSpcReduction="20000"/>
          </a:bodyPr>
          <a:lstStyle/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В процессе проектной деятельности формируются следующие </a:t>
            </a:r>
            <a:r>
              <a:rPr lang="ru-RU" sz="3400" b="1" dirty="0" err="1">
                <a:latin typeface="Times New Roman" pitchFamily="18" charset="0"/>
                <a:cs typeface="Times New Roman" pitchFamily="18" charset="0"/>
              </a:rPr>
              <a:t>общеучебные</a:t>
            </a:r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 умения и навыки: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1.Рефлексивные умения: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осмыслить задачу, для решения которой недостаточно знаний;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отвечать на вопрос: чему нужно научиться для решения поставленной задачи?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2.Поисковые (исследовательские) умения: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самостоятельно генерировать идеи, т.е. изобретать способ действия, привлекая знания из различных областей;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самостоятельно найти недостающую информацию в информационном поле;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запросить недостающую информацию у эксперта (учителя, консультанта, специалиста);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находить несколько вариантов решения проблемы;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выдвигать гипотезы;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- умение устанавливать причинно-следственные связи.</a:t>
            </a:r>
          </a:p>
          <a:p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3400" b="1" dirty="0">
                <a:latin typeface="Times New Roman" pitchFamily="18" charset="0"/>
                <a:cs typeface="Times New Roman" pitchFamily="18" charset="0"/>
              </a:rPr>
              <a:t>3.Навыки оценочной самостоятельности.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 fontScale="32500" lnSpcReduction="20000"/>
          </a:bodyPr>
          <a:lstStyle/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4.Умения и навыки работы в сотрудничестве: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коллективного планирования;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взаимодействовать с любым партнером;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умения взаимопомощи в группе в решении общих задач;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навыки делового партнерского общения;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находить и исправлять ошибки в работе других участников группы.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5.Коммуникативные умения: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инициировать учебное взаимодействие со взрослыми – вступать в диалог, задавать вопросы и т.д.;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вести дискуссию;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отстаивать свою точку зрения;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находить компромисс;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навыки интервьюирования, устного опроса и т.п.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5000" b="1" dirty="0">
                <a:latin typeface="Times New Roman" pitchFamily="18" charset="0"/>
                <a:cs typeface="Times New Roman" pitchFamily="18" charset="0"/>
              </a:rPr>
              <a:t>6.Презентационные умения и навыки: </a:t>
            </a:r>
            <a:endParaRPr lang="ru-RU" sz="5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навыки монологической речи;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уверенно держать себя во время выступления;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артистические умения;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использовать различные средства наглядности при выступлении;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- умение отвечать на незапланированные вопросы.</a:t>
            </a:r>
          </a:p>
          <a:p>
            <a:r>
              <a:rPr lang="ru-RU" sz="5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Проблемы , затрудняющие переход детей на более высокую ступень образования: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низкий уровень самостоятельности учащихся в учебном процессе;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неумение следовать прочитанной инструкции, ярко выраженное в неспособности внимательно прочитать текст и выделить последовательность действий, а также выполнить работу от начала до конца в соответствии с заданием;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разрыв между поисковой, исследовательской деятельностью учащихся и практическими упражнениями, в ходе которых отрабатываются навыки;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отсутствие переноса знаний из одной образовательной области в другую, из учебной ситуации в жизненную.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Одновременно проектные работы детей представляют собой один из способов контроля обучающихся, которому придаётся огромное значение в рамках учебного процесса, поскольку:</a:t>
            </a:r>
          </a:p>
          <a:p>
            <a:pPr lvl="0"/>
            <a:r>
              <a:rPr lang="ru-RU" dirty="0"/>
              <a:t>успешный самостоятельный творческий поиск является показателем глубокого усвоения знаний и творческого развития личности;</a:t>
            </a:r>
          </a:p>
          <a:p>
            <a:pPr lvl="0"/>
            <a:r>
              <a:rPr lang="ru-RU" dirty="0"/>
              <a:t>знания проявляются в нестандартной, новой ситуации с использованием умений детей из разных образовательных областей;</a:t>
            </a:r>
          </a:p>
          <a:p>
            <a:pPr lvl="0"/>
            <a:r>
              <a:rPr lang="ru-RU" dirty="0"/>
              <a:t>выявляется уровень личностного отношения учащихся к учебному труду;</a:t>
            </a:r>
          </a:p>
          <a:p>
            <a:pPr lvl="0"/>
            <a:r>
              <a:rPr lang="ru-RU" dirty="0"/>
              <a:t>проявляется умение работать в коллективе и способность брать на себя ответственность за качество выполненной работы;</a:t>
            </a:r>
          </a:p>
          <a:p>
            <a:pPr lvl="0"/>
            <a:r>
              <a:rPr lang="ru-RU" dirty="0"/>
              <a:t>детьми проявляется учебная инициатива и самостоятельность, происходит их становление как личностей, способных активно действовать в современной жизни.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Структура подготовки и проведения проектных дней представлена в таблице.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0" y="1052736"/>
          <a:ext cx="9144000" cy="58052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3801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Название этапа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Содержание работ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Время исполнения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2098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Подготовительный этап работы групп учащихся (индивидуальных) над проектом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-7169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определение темы исследования;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выделение предполагаемых направлений работ;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7169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составление плана;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определение консультаций с учителем;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начало выполнения проекта.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 неделю до проектного дня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33266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Подготовительный этап работы групп учащихся (индивидуальных) над проектом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определение проблемы и задач исследования (использование в ходе совместного поиска метода “круглого стола”);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выдвижение гипотез и способов решения;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обсуждение методов исследования (эксперимента, наблюдений и т.д.);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распределение работы между участниками группового проекта;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начало работы по сбору информации.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 два - три дня до начала проекта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(в зависимости от темы)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40613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Основной этап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 продолжение работы по сбору информации;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 самостоятельная (индивидуальная, парная, групповая) деятельность учащихся по реализации проекта;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 систематизация и анализ полученных данных;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 обсуждение способов оформления конечных результатов;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 подведение итогов, оформление результатов.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день выполнения проекта.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2378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Заключительный этап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презентация проекта;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представление результатов выполненных проектов в виде материального продукта (альбом, книга, газета, доклад, макет, модель, план, схема, график, рисунок и т.п.);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indent="-1143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- рефлексия.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В день проекта или на следующий день (в зависимости от темы).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 anchor="ctr"/>
                </a:tc>
              </a:tr>
              <a:tr h="4181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itchFamily="18" charset="0"/>
                <a:cs typeface="Times New Roman" pitchFamily="18" charset="0"/>
              </a:rPr>
              <a:t>«…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Проектное обучение поощряет и усиливает истинное учение со стороны учеников, расширяет сферу субъективности в процессе самоопределения, творчества и конкретного участия …»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b="1" i="1" dirty="0" err="1">
                <a:latin typeface="Times New Roman" pitchFamily="18" charset="0"/>
                <a:cs typeface="Times New Roman" pitchFamily="18" charset="0"/>
              </a:rPr>
              <a:t>Гузеев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u="sng" dirty="0"/>
              <a:t>Цели проектной деятельности.</a:t>
            </a:r>
            <a:endParaRPr lang="ru-RU" dirty="0"/>
          </a:p>
          <a:p>
            <a:pPr lvl="0"/>
            <a:r>
              <a:rPr lang="ru-RU" i="1" dirty="0"/>
              <a:t>Повышение личной уверенности  каждого участника проектной деятельности, его самореализации и рефлексии.</a:t>
            </a:r>
            <a:endParaRPr lang="ru-RU" dirty="0"/>
          </a:p>
          <a:p>
            <a:pPr lvl="0"/>
            <a:r>
              <a:rPr lang="ru-RU" i="1" dirty="0"/>
              <a:t>Развитие осознания значимости коллективной работы, сотрудничества  для получения результатов  процесса выполнения творческих заданий.</a:t>
            </a:r>
            <a:endParaRPr lang="ru-RU" dirty="0"/>
          </a:p>
          <a:p>
            <a:pPr lvl="0"/>
            <a:r>
              <a:rPr lang="ru-RU" i="1" dirty="0"/>
              <a:t>Развитие исследовательских умений.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Замечательное чувство – знать, что ты сам строишь мир. (А.Азимов)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Проповедь самых высоких идеалов не служит ничему, если не видит положительного пути к их достижению. (А.Барбюс)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Воспитание – великое дело: им решается участь человека. (В.Белинский) 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Самая большая трагедия для мыслящего человека – остывание страсти к познанию. (Е.Богат)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Ты слеп, а я глух и нем, так давай же возьмёмся за руки и постараемся понять друг друга.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Д.Джебран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Секрет успешного воспитания лежит в уважении к ученику.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Р.Эмерсон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90000"/>
              </a:lnSpc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Воспитатель сам должен быть тем, чем он хочет сделать воспитанника. (В.Даль)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точки зрения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учащегося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– это возможность делать что-то интересное самостоятельно, в группе или самому, максимально используя свои возможности; это деятельность, позволяющая проявить себя, попробовать свои силы, приложить свои знания, принести пользу и показать публично достигнутый результат; это деятельность, направленная на решение интересной проблемы, сформулированной самими учащимися в виде цели и задачи, когда результат этой деятельности – найденный способ решения проблемы – носит практический характер, имеет важное прикладное значение и, что весьма важно, интересен и значим для самих открывателей.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/>
          </a:bodyPr>
          <a:lstStyle/>
          <a:p>
            <a:r>
              <a:rPr lang="ru-RU" sz="2700" b="1" u="sng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с точки зрения учителя – это дидактическое средство, позволяющее обучать проектированию, т.е. целенаправленной деятельности по нахождению способа решения проблемы путем решения задач, вытекающих из этой проблемы при рассмотрении ее в определенной ситуации.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22714"/>
          </a:xfrm>
        </p:spPr>
        <p:txBody>
          <a:bodyPr>
            <a:norm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Проект есть слияние теории и практики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он заключает в себе не только постановку определённой умственной задачи, но и практическое её выполнение. Чтобы понять сущность данного метода, полезно обратиться к понятиям «проект» и «метод».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projectus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», буквально-брошенный вперёд) замысел, план.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Метод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(от греч.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мethodos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– путь исследования, теория, учение) понимают способ достижения какой-либо цели, решения конкретной задачи; совокупность приёмов или операций практического или теоретического освоения (познания) действительности.       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Метод проектов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– это система учебно-познавательных приёмов, которые позволяют решить ту или иную проблему в результате самостоятельных и коллективных действий учащихся и обязательной презентации результатов их работы.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2400" b="1" u="sng" dirty="0">
                <a:latin typeface="Times New Roman" pitchFamily="18" charset="0"/>
                <a:cs typeface="Times New Roman" pitchFamily="18" charset="0"/>
              </a:rPr>
              <a:t>В основе метода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проектов лежит развитие познавательных навыков учащихся, умений самостоятельно конструировать свои знания, умений ориентироваться в информационном пространстве, развитие критического и творческого мышления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Чтобы добиться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результата, необходимо научить детей </a:t>
            </a:r>
            <a:r>
              <a:rPr lang="ru-RU" sz="24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самостоятельно мыслить, находить и решать проблемы, привлекая для этой цели знания из разных областей, умения прогнозировать результаты и возможные последствия разных вариантов решения, умения устанавливать причинно-следственные связи.</a:t>
            </a: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r>
              <a:rPr lang="ru-RU" sz="2400" dirty="0">
                <a:solidFill>
                  <a:srgbClr val="FF0000"/>
                </a:solidFill>
              </a:rPr>
              <a:t/>
            </a:r>
            <a:br>
              <a:rPr lang="ru-RU" sz="2400" dirty="0">
                <a:solidFill>
                  <a:srgbClr val="FF0000"/>
                </a:solidFill>
              </a:rPr>
            </a:b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5264~1\AppData\Local\Temp\Rar$DI37.843\1 фон (30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Требования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учебному проекту – совершенно особые: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1.Необходимо наличие социально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значимой задачи (проблемы)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исследовательской, информационной, практической.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2.Выполнение проекта начинается с планирования действий по разрешению проблемы, иными словами – с проектирования самого проекта, в частности – с определения вида продукта и формы презентации.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Наиболее важной частью плана является пооперационная разработка проекта, в которой указан перечень конкретных действий с указанием выходов, сроков и ответственных.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3.Каждый проект обязательно требует исследовательской работы учащихся.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отличительная черта проектной деятельности –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поиск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информации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которая затем будет обработана, осмыслена и представлена участникам проектной группы.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4.Результатом работы над проектом, иначе говоря, выходом проекта, является </a:t>
            </a: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продукт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5.Подготовленный продукт должен быть представлен заказчику и (или) представителям общественности, и представлен достаточно убедительно, как наиболее приемлемое средство решения проблемы.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1335</Words>
  <Application>Microsoft Office PowerPoint</Application>
  <PresentationFormat>Экран (4:3)</PresentationFormat>
  <Paragraphs>152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   Метод проектов, особенности его применения в начальной школе. </vt:lpstr>
      <vt:lpstr>Хотя чужое знание может нас кое-чему научить,  Мудр  бываешь лишь собственной мудростью.  М.Монтень  </vt:lpstr>
      <vt:lpstr>     Вся наша жизнь - череда различных проектов. Задача учителя научить ребёнка планировать и успешно реализовывать свои жизненные проекты. </vt:lpstr>
      <vt:lpstr>Слайд 4</vt:lpstr>
      <vt:lpstr>Проект с точки зрения учащегося  – это возможность делать что-то интересное самостоятельно, в группе или самому, максимально используя свои возможности; это деятельность, позволяющая проявить себя, попробовать свои силы, приложить свои знания, принести пользу и показать публично достигнутый результат; это деятельность, направленная на решение интересной проблемы, сформулированной самими учащимися в виде цели и задачи, когда результат этой деятельности – найденный способ решения проблемы – носит практический характер, имеет важное прикладное значение и, что весьма важно, интересен и значим для самих открывателей. </vt:lpstr>
      <vt:lpstr>Проект с точки зрения учителя – это дидактическое средство, позволяющее обучать проектированию, т.е. целенаправленной деятельности по нахождению способа решения проблемы путем решения задач, вытекающих из этой проблемы при рассмотрении ее в определенной ситуации. </vt:lpstr>
      <vt:lpstr>Проект есть слияние теории и практики, он заключает в себе не только постановку определённой умственной задачи, но и практическое её выполнение. Чтобы понять сущность данного метода, полезно обратиться к понятиям «проект» и «метод».    Проект (от лат. «projectus», буквально-брошенный вперёд) замысел, план.    Метод - (от греч. «мethodos» – путь исследования, теория, учение) понимают способ достижения какой-либо цели, решения конкретной задачи; совокупность приёмов или операций практического или теоретического освоения (познания) действительности.           Метод проектов – это система учебно-познавательных приёмов, которые позволяют решить ту или иную проблему в результате самостоятельных и коллективных действий учащихся и обязательной презентации результатов их работы. </vt:lpstr>
      <vt:lpstr>В основе метода проектов лежит развитие познавательных навыков учащихся, умений самостоятельно конструировать свои знания, умений ориентироваться в информационном пространстве, развитие критического и творческого мышления. Чтобы добиться  результата, необходимо научить детей самостоятельно мыслить, находить и решать проблемы, привлекая для этой цели знания из разных областей, умения прогнозировать результаты и возможные последствия разных вариантов решения, умения устанавливать причинно-следственные связи.  </vt:lpstr>
      <vt:lpstr>   Требования к учебному проекту – совершенно особые:   1.Необходимо наличие социально значимой задачи (проблемы) – исследовательской, информационной, практической. 2.Выполнение проекта начинается с планирования действий по разрешению проблемы, иными словами – с проектирования самого проекта, в частности – с определения вида продукта и формы презентации. Наиболее важной частью плана является пооперационная разработка проекта, в которой указан перечень конкретных действий с указанием выходов, сроков и ответственных. 3.Каждый проект обязательно требует исследовательской работы учащихся. Таким образом, отличительная черта проектной деятельности – поиск информации, которая затем будет обработана, осмыслена и представлена участникам проектной группы. 4.Результатом работы над проектом, иначе говоря, выходом проекта, является продукт. 5.Подготовленный продукт должен быть представлен заказчику и (или) представителям общественности, и представлен достаточно убедительно, как наиболее приемлемое средство решения проблемы.   </vt:lpstr>
      <vt:lpstr>То есть проект – это “пять П”: Проблема – Проектирование (планирование) – Поиск информации – Продукт – Презентация. Шестое “П” проекта – его Портфолио, т.е. папка, в которой собраны все рабочие материалы проекта, в том числе черновики, дневные планы и отчеты и др.     Важное правило: каждый этап работы над проектом должен иметь свой конкретный продукт! </vt:lpstr>
      <vt:lpstr>Образовательный проект – это форма организации занятий,   предусматривающая     комплексный   характер деятельности     всех   его    участников    по   получению образовательной продукции за определённый промежуток времени –  от одного урока до нескольких месяцев.  </vt:lpstr>
      <vt:lpstr>Принципы организации проектной деятельности      1. Проект разрабатывается по инициативе учащихся. Тема проекта для всего класса может быть одна, а пути его реализации в каждой группе - разные. Возможно одновременное выполнение учащимися разных проектов. 2. Проект является значимым для ближайшего и опосредованного окружения учащихся – одноклассников, родителей, знакомых. 3. Работа по проекту является исследовательской. 4. Проект педагогически значим, то есть учащиеся приобретают знания, строят отношения. Овладевают необходимыми способами мышления и действий. 5. Проект заранее спланирован, сконструирован, но вместе с тем        допускает гибкость и изменения в ходе выполнения. 6. Проект ориентирован на решение конкретной проблемы, его результат имеет потребителя. Цели проекта сужены до решаемой задачи. 7. Проект реалистичен, ориентирован на имеющиеся в распоряжении школы ресурсы. Название, количество, последовательность, содержание и стиль структурных элементов проекта формулируются на основе конкретных целей и задач. </vt:lpstr>
      <vt:lpstr>Роль учителя  -помогает ученикам в поиске нужных источников; -сам является источником информации; -координирует весь процесс; -поощряет учеников; -поддерживает непрерывную обратную связь для успешной работы учеников над проектом.  </vt:lpstr>
      <vt:lpstr>Работа над проектом стимулирует истинное учение самих учеников, т. к. она:  -личностно-ориентирована; -использует множество дидактических подходов; -мотивируема, что означает возрастание интереса и вовлечённости в работу по мере её выполнения; -поддерживает педагогические цели на всех уровнях; -позволяет учиться на своём опыте и опыте других в конкретном деле; -приносит удовлетворение ученикам, видящим продукт своего труда;   </vt:lpstr>
      <vt:lpstr>В ходе проектирования (по И.Д. Чечель) самым сложным для учителя является выполнение роли независимого консультанта, удерживающегося от подсказки даже в случае, если ученики «идут не туда».  Для ученика же трудностями могут быть:  а) постановка ведущих и текущих (промежуточных) целей и задач;  б) поиск пути их решения;  в) осуществление оптимального выбора при наличии альтернатив;  г) аргументация выбора;  д) сравнение полученного результата с требуемым;  е) корректировка (при необходимости) результата;  ж) объективная оценка самой деятельности и другие позиции.   </vt:lpstr>
      <vt:lpstr>Правила успешности проектной деятельности: В команде нет лидеров. Все члены команды равны. Команды не соревнуются. Все члены команды должны получать удовольствие от общения друг с другом и оттого, что они вместе выполняют проектное задание. Каждый должен получать удовольствие от чувства уверенности в себе. Все должны проявлять активность и вносить свой вклад в общее дело.  Не должно быть так называемых «спящих партнеров. Ответственность за конечный результат несут все члены команды, выполняющие проектное задание</vt:lpstr>
      <vt:lpstr>Использование исследовательских методов, что предполагает: -        определение проблемы, вытекающих из нее задач исследования; -        выдвижение гипотезы их решения; -        обсуждение методов исследования; -        оформление конечных результатов; -        анализ полученных данных; -        подведение итогов; -        корректировка; -        получение выводов (через использование в ходе совместного исследования метода «мозговой атаки», «круглого стола», творческих отчетов, защиты проекта и т.д. </vt:lpstr>
      <vt:lpstr> Структурные элементы проектной технологии: Презентация ситуаций, позволяющих выявить одну или несколько проблем по обсуждаемой тематике. Выдвижение гипотез решения выявленной проблемы («мозговой штурм»). Обсуждение и обоснование каждой из гипотез. Обсуждение методов проверки принятых гипотез в малых группах (в каждой группе по гипотезе), обсуждение возможных источников информации для проверки выдвинутой гипотезы. Обсуждение оформления результатов. Работа в группах над поиском фактов, аргументов, подтверждающих или опровергающих гипотезу. Защита проектов (гипотез решения проблемы) каждой из групп с оппонированием со стороны всех присутствующих. Выдвижение новых проблем.   </vt:lpstr>
      <vt:lpstr>  Проекты охватывают огромное количество задач.    Задачи проектов могут быть разделены на следующие группы: Индивидуальные навыки:  - Определять задачи, которыми стоит заниматься.   Формировать независимые суждения.  - Развивать личный интерес и углублять знания в определённой     области.   Приобретать навыки самоорганизации. - Развивать практические навыки. Создавать что-либо своё.  -Делать то, что имеет практическое применение, что-либо уникальное. - Развивать способность справляться с новыми проблемами.   Собирать и анализировать новую информацию. - Изучать и внедрять в практику стратегии разрешения проблем (алгоритмы решения задач).   Учиться анализировать и оценивать чужую работу. - Научиться быть более активными. Развивать в себе инициативность.   </vt:lpstr>
      <vt:lpstr>          Междисциплинарные навыки: - «Выходить» за пределы одного предмета. - Интегрировать знания, получаемые из различных источников. - Научиться воспринимать факты, точки зрения и ситуации в незнакомых ракурсах. - Учиться быть готовым к противоречивым, спорным утверждениям.   Навыки работы в группах: - Учиться работать в группах. - Учиться возглавлять команду и организовывать проведение встреч. -Участвовать в процессе принятия решений. Приобретать навыки сотрудничества. - Развивать чувство такта и дипломатичность. - Руководить и направлять деятельность в процессе проекта.   Работа с самосознанием: - Изучать свои сильные и слабые стороны.   Получать чувство удовлетворения от проделанной работы. - Давать реальную оценку своим возможностям по отношению к поставленной задаче. Добиваться чувство автономии и свободы.          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Структура подготовки и проведения проектных дней представлена в таблице. 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Актуальность метода проектов, особенности его применения в начальной школе.</dc:title>
  <dc:creator>Марина Александровна</dc:creator>
  <cp:lastModifiedBy>Марина Александровна</cp:lastModifiedBy>
  <cp:revision>8</cp:revision>
  <dcterms:created xsi:type="dcterms:W3CDTF">2013-03-29T10:20:41Z</dcterms:created>
  <dcterms:modified xsi:type="dcterms:W3CDTF">2013-03-29T11:28:03Z</dcterms:modified>
</cp:coreProperties>
</file>