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85932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79;&#1076;&#1088;&#1072;&#1074;&#1089;&#1090;&#1074;&#1091;&#1081;%20&#1096;&#1082;&#1086;&#1083;&#1072;!\&#1063;&#1077;&#1084;&#1091;%20&#1059;&#1095;&#1072;&#1090;%20&#1042;%20&#1064;&#1082;&#1086;&#1083;&#1077;%20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772816"/>
            <a:ext cx="7772400" cy="3528392"/>
          </a:xfrm>
        </p:spPr>
        <p:txBody>
          <a:bodyPr/>
          <a:lstStyle/>
          <a:p>
            <a:pPr eaLnBrk="1" hangingPunct="1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3600" b="1" dirty="0" smtClean="0"/>
              <a:t>Пути и резервы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повышения </a:t>
            </a:r>
            <a:r>
              <a:rPr lang="ru-RU" sz="3600" b="1" dirty="0" smtClean="0"/>
              <a:t>качества образования в </a:t>
            </a:r>
            <a:r>
              <a:rPr lang="ru-RU" sz="3600" b="1" dirty="0" smtClean="0"/>
              <a:t>начальной школе</a:t>
            </a:r>
            <a:r>
              <a:rPr lang="ru-RU" sz="5400" b="1" dirty="0" smtClean="0"/>
              <a:t>.        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dirty="0" smtClean="0"/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5" descr="children_0170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36912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children_013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750" y="188913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8" descr="children_0166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7082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Чему Учат В Школе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544522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547664" y="4725144"/>
            <a:ext cx="6224736" cy="91365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ИКТ как средство повышения качества образования.</a:t>
            </a:r>
            <a:endParaRPr lang="ru-RU" dirty="0" smtClean="0"/>
          </a:p>
          <a:p>
            <a:r>
              <a:rPr lang="ru-RU" i="1" dirty="0" smtClean="0"/>
              <a:t>- эффективность использования ИКТ на уроках, во внеурочной деятельности, при самостоятельной работе в проектной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4. Мониторинг отслеживания результатов обучения: </a:t>
            </a:r>
            <a:endParaRPr lang="ru-RU" sz="2000" dirty="0" smtClean="0"/>
          </a:p>
          <a:p>
            <a:r>
              <a:rPr lang="ru-RU" sz="2000" i="1" dirty="0" smtClean="0"/>
              <a:t>- качество усвоения предметных знаний, умений и навыков, их соответствие стандарту;</a:t>
            </a:r>
            <a:endParaRPr lang="ru-RU" sz="2000" dirty="0" smtClean="0"/>
          </a:p>
          <a:p>
            <a:r>
              <a:rPr lang="ru-RU" sz="2000" i="1" dirty="0" smtClean="0"/>
              <a:t>- степень развития основных качеств умственной деятельности (наблюдательности, умений сравнивать, обобщать, классифицировать, связно излагать свои мысли);</a:t>
            </a:r>
            <a:endParaRPr lang="ru-RU" sz="2000" dirty="0" smtClean="0"/>
          </a:p>
          <a:p>
            <a:r>
              <a:rPr lang="ru-RU" sz="2000" i="1" dirty="0" smtClean="0"/>
              <a:t>- уровень развития познавательной активности;</a:t>
            </a:r>
            <a:endParaRPr lang="ru-RU" sz="2000" dirty="0" smtClean="0"/>
          </a:p>
          <a:p>
            <a:r>
              <a:rPr lang="ru-RU" sz="2000" i="1" dirty="0" smtClean="0"/>
              <a:t>- уровень самостоятельности и самоанализа.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3. Обеспечение преемственных связей с дошкольными учреждениями:</a:t>
            </a:r>
            <a:endParaRPr lang="ru-RU" sz="2000" dirty="0" smtClean="0"/>
          </a:p>
          <a:p>
            <a:r>
              <a:rPr lang="ru-RU" sz="2000" i="1" dirty="0" smtClean="0"/>
              <a:t>- Корректировка плана совместной работы школы и детского сада.</a:t>
            </a:r>
            <a:endParaRPr lang="ru-RU" sz="2000" dirty="0" smtClean="0"/>
          </a:p>
          <a:p>
            <a:r>
              <a:rPr lang="ru-RU" sz="2000" i="1" dirty="0" smtClean="0"/>
              <a:t>- Познакомить воспитателей детских садов с методами и приемами, применяемыми на различных уроках учителями начальной школы.</a:t>
            </a:r>
            <a:endParaRPr lang="ru-RU" sz="2000" dirty="0" smtClean="0"/>
          </a:p>
          <a:p>
            <a:r>
              <a:rPr lang="ru-RU" sz="2000" i="1" dirty="0" smtClean="0"/>
              <a:t>- Определить возможное адаптированное применение “школьных” методов и приемов на занятиях в детском саду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. Работа с родителями</a:t>
            </a:r>
            <a:endParaRPr lang="ru-RU" dirty="0" smtClean="0"/>
          </a:p>
          <a:p>
            <a:r>
              <a:rPr lang="ru-RU" i="1" dirty="0" smtClean="0"/>
              <a:t>- составление социального паспорта семьи </a:t>
            </a:r>
            <a:endParaRPr lang="ru-RU" dirty="0" smtClean="0"/>
          </a:p>
          <a:p>
            <a:r>
              <a:rPr lang="ru-RU" i="1" dirty="0" smtClean="0"/>
              <a:t>- проведение родительских собраний</a:t>
            </a:r>
            <a:endParaRPr lang="ru-RU" dirty="0" smtClean="0"/>
          </a:p>
          <a:p>
            <a:pPr lvl="0"/>
            <a:r>
              <a:rPr lang="ru-RU" i="1" dirty="0" smtClean="0"/>
              <a:t>открытые мероприятия и уроки</a:t>
            </a:r>
            <a:endParaRPr lang="ru-RU" dirty="0" smtClean="0"/>
          </a:p>
          <a:p>
            <a:pPr lvl="0"/>
            <a:r>
              <a:rPr lang="ru-RU" i="1" dirty="0" smtClean="0"/>
              <a:t>работа психолога и </a:t>
            </a:r>
            <a:r>
              <a:rPr lang="ru-RU" i="1" dirty="0" err="1" smtClean="0"/>
              <a:t>соцпедагога</a:t>
            </a:r>
            <a:r>
              <a:rPr lang="ru-RU" i="1" dirty="0" smtClean="0"/>
              <a:t> с родителями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II</a:t>
            </a:r>
            <a:r>
              <a:rPr lang="ru-RU" sz="2800" b="1" dirty="0" smtClean="0"/>
              <a:t>. Укрепление здоровья, формирование потребности в здоровом образе жизни. Это направление включает: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- </a:t>
            </a:r>
            <a:r>
              <a:rPr lang="ru-RU" i="1" dirty="0" smtClean="0"/>
              <a:t>Биологическое развитие (общее состояние здоровья, физическая работоспособность);</a:t>
            </a:r>
            <a:endParaRPr lang="ru-RU" dirty="0" smtClean="0"/>
          </a:p>
          <a:p>
            <a:pPr lvl="0"/>
            <a:r>
              <a:rPr lang="ru-RU" i="1" dirty="0" smtClean="0"/>
              <a:t>Распределение по группам здоровья</a:t>
            </a:r>
            <a:endParaRPr lang="ru-RU" dirty="0" smtClean="0"/>
          </a:p>
          <a:p>
            <a:pPr lvl="0"/>
            <a:r>
              <a:rPr lang="ru-RU" i="1" dirty="0" smtClean="0"/>
              <a:t>Карта развития ребенка</a:t>
            </a:r>
            <a:endParaRPr lang="ru-RU" dirty="0" smtClean="0"/>
          </a:p>
          <a:p>
            <a:r>
              <a:rPr lang="ru-RU" i="1" dirty="0" smtClean="0"/>
              <a:t>- Занятия в спортивных секциях и кружках</a:t>
            </a:r>
            <a:endParaRPr lang="ru-RU" dirty="0" smtClean="0"/>
          </a:p>
          <a:p>
            <a:r>
              <a:rPr lang="ru-RU" i="1" dirty="0" smtClean="0"/>
              <a:t>- Внеурочные занятия учащихся</a:t>
            </a:r>
            <a:endParaRPr lang="ru-RU" dirty="0" smtClean="0"/>
          </a:p>
          <a:p>
            <a:r>
              <a:rPr lang="ru-RU" i="1" dirty="0" smtClean="0"/>
              <a:t>- Мониторинг состояния здоровья учащихся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 </a:t>
            </a:r>
            <a:r>
              <a:rPr lang="ru-RU" b="1" dirty="0" smtClean="0"/>
              <a:t>Для повышения качества обучаемых учителя: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sz="2000" i="1" dirty="0" smtClean="0"/>
              <a:t>а) проводят мониторинговые работы, анализируя их результаты;</a:t>
            </a:r>
            <a:endParaRPr lang="ru-RU" sz="2000" dirty="0" smtClean="0"/>
          </a:p>
          <a:p>
            <a:r>
              <a:rPr lang="ru-RU" sz="2000" i="1" dirty="0" smtClean="0"/>
              <a:t> б) анализируют результаты контрольных, практических, творческих работ, отслеживают динамику техники чтения;</a:t>
            </a:r>
            <a:endParaRPr lang="ru-RU" sz="2000" dirty="0" smtClean="0"/>
          </a:p>
          <a:p>
            <a:r>
              <a:rPr lang="ru-RU" sz="2000" i="1" dirty="0" smtClean="0"/>
              <a:t> в) ведут индивидуальную работу с учащимися, имеющими проблемы в обучении;</a:t>
            </a:r>
            <a:endParaRPr lang="ru-RU" sz="2000" dirty="0" smtClean="0"/>
          </a:p>
          <a:p>
            <a:r>
              <a:rPr lang="ru-RU" sz="2000" i="1" dirty="0" smtClean="0"/>
              <a:t> г) планируют работу с учащимися по коррекции ЗУН и ликвидации имеющихся пробелов;</a:t>
            </a:r>
            <a:endParaRPr lang="ru-RU" sz="2000" dirty="0" smtClean="0"/>
          </a:p>
          <a:p>
            <a:r>
              <a:rPr lang="ru-RU" sz="2000" i="1" dirty="0" smtClean="0"/>
              <a:t> </a:t>
            </a:r>
            <a:r>
              <a:rPr lang="ru-RU" sz="2000" i="1" dirty="0" err="1" smtClean="0"/>
              <a:t>д</a:t>
            </a:r>
            <a:r>
              <a:rPr lang="ru-RU" sz="2000" i="1" dirty="0" smtClean="0"/>
              <a:t>) каждую четверть анализируют состояние учебно-воспитательного процесса в классе.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Резервы </a:t>
            </a:r>
            <a:r>
              <a:rPr lang="ru-RU" sz="2800" b="1" dirty="0" smtClean="0"/>
              <a:t>повышения качества обучения в начальной школе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/>
              <a:t>1.Активизация работы по повышению компетентности учителя, детей в области  диагностики, мониторинга, оценки собственной деятельности. Улучшить работу по отслеживанию результатов </a:t>
            </a:r>
            <a:r>
              <a:rPr lang="ru-RU" sz="2000" i="1" dirty="0" err="1" smtClean="0"/>
              <a:t>обученности</a:t>
            </a:r>
            <a:r>
              <a:rPr lang="ru-RU" sz="2000" i="1" dirty="0" smtClean="0"/>
              <a:t> учащихся.</a:t>
            </a:r>
            <a:endParaRPr lang="ru-RU" sz="2000" dirty="0" smtClean="0"/>
          </a:p>
          <a:p>
            <a:r>
              <a:rPr lang="ru-RU" sz="2000" i="1" dirty="0" smtClean="0"/>
              <a:t>2.Снизить уровень личностной тревожности у обучающихся.</a:t>
            </a:r>
            <a:endParaRPr lang="ru-RU" sz="2000" dirty="0" smtClean="0"/>
          </a:p>
          <a:p>
            <a:r>
              <a:rPr lang="ru-RU" sz="2000" i="1" dirty="0" smtClean="0"/>
              <a:t>3.Повысить уровень самостоятельности школьников в принятии решений.</a:t>
            </a:r>
            <a:endParaRPr lang="ru-RU" sz="2000" dirty="0" smtClean="0"/>
          </a:p>
          <a:p>
            <a:r>
              <a:rPr lang="ru-RU" sz="2000" i="1" dirty="0" smtClean="0"/>
              <a:t>4.Повысить уровень знаний школьников за счёт внедрения технологии самоконтроля.</a:t>
            </a:r>
            <a:endParaRPr lang="ru-RU" sz="2000" dirty="0" smtClean="0"/>
          </a:p>
          <a:p>
            <a:r>
              <a:rPr lang="ru-RU" sz="2000" i="1" dirty="0" smtClean="0"/>
              <a:t>5.Организовывать мониторинг на уроках как средство повышения качества преподавания.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620688"/>
            <a:ext cx="7848600" cy="5505475"/>
          </a:xfrm>
        </p:spPr>
        <p:txBody>
          <a:bodyPr/>
          <a:lstStyle/>
          <a:p>
            <a:r>
              <a:rPr lang="ru-RU" sz="2000" i="1" dirty="0" smtClean="0"/>
              <a:t>6.Активизировать работу по программе «Одаренные дети», способствовать интеллектуальному и творческому развитию учащихся.</a:t>
            </a:r>
            <a:endParaRPr lang="ru-RU" sz="2000" dirty="0" smtClean="0"/>
          </a:p>
          <a:p>
            <a:r>
              <a:rPr lang="ru-RU" sz="2000" i="1" dirty="0" smtClean="0"/>
              <a:t>7.Обеспечить преемственные связи с дошкольным  учреждением.</a:t>
            </a:r>
            <a:endParaRPr lang="ru-RU" sz="2000" dirty="0" smtClean="0"/>
          </a:p>
          <a:p>
            <a:r>
              <a:rPr lang="ru-RU" sz="2000" i="1" dirty="0" smtClean="0"/>
              <a:t>8 Максимальная доступность образовательных ресурсов любому ученику и педагогу.</a:t>
            </a:r>
            <a:endParaRPr lang="ru-RU" sz="2000" dirty="0" smtClean="0"/>
          </a:p>
          <a:p>
            <a:r>
              <a:rPr lang="ru-RU" sz="2000" i="1" dirty="0" smtClean="0"/>
              <a:t>9. Расширить образовательное пространство на основе учёта их способностей, интересов и склонностей</a:t>
            </a:r>
            <a:endParaRPr lang="ru-RU" sz="2000" dirty="0" smtClean="0"/>
          </a:p>
          <a:p>
            <a:r>
              <a:rPr lang="ru-RU" sz="2000" i="1" dirty="0" smtClean="0"/>
              <a:t>10 Минимизация объёма репродуктивных заданий в учебном процессе</a:t>
            </a:r>
            <a:endParaRPr lang="ru-RU" sz="2000" dirty="0" smtClean="0"/>
          </a:p>
          <a:p>
            <a:r>
              <a:rPr lang="ru-RU" sz="2000" i="1" dirty="0" smtClean="0"/>
              <a:t>11Эффективно использовать </a:t>
            </a:r>
            <a:r>
              <a:rPr lang="ru-RU" sz="2000" i="1" dirty="0" smtClean="0"/>
              <a:t>современные ИКТ, формировать универсальные знания, умения </a:t>
            </a:r>
            <a:r>
              <a:rPr lang="ru-RU" sz="2000" i="1" dirty="0" smtClean="0"/>
              <a:t>и </a:t>
            </a:r>
            <a:r>
              <a:rPr lang="ru-RU" sz="2000" i="1" dirty="0" smtClean="0"/>
              <a:t>активные способы деятельности.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39688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                   В </a:t>
            </a:r>
            <a:r>
              <a:rPr lang="ru-RU" sz="2400" b="1" dirty="0" smtClean="0"/>
              <a:t>качестве базовых целей начального </a:t>
            </a:r>
            <a:r>
              <a:rPr lang="ru-RU" sz="2400" b="1" dirty="0" smtClean="0"/>
              <a:t>        образования </a:t>
            </a:r>
            <a:r>
              <a:rPr lang="ru-RU" sz="2400" b="1" dirty="0" smtClean="0"/>
              <a:t>в нашей школе  приняты следующие: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          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428860" y="1988840"/>
            <a:ext cx="6103580" cy="4442114"/>
          </a:xfrm>
        </p:spPr>
        <p:txBody>
          <a:bodyPr/>
          <a:lstStyle/>
          <a:p>
            <a:r>
              <a:rPr lang="ru-RU" sz="2000" i="1" dirty="0" smtClean="0"/>
              <a:t>- </a:t>
            </a:r>
            <a:r>
              <a:rPr lang="ru-RU" sz="2000" i="1" dirty="0" smtClean="0"/>
              <a:t>охрана и укрепление физического и психического здоровья детей</a:t>
            </a:r>
            <a:endParaRPr lang="ru-RU" sz="2000" dirty="0" smtClean="0"/>
          </a:p>
          <a:p>
            <a:r>
              <a:rPr lang="ru-RU" sz="2000" i="1" dirty="0" smtClean="0"/>
              <a:t>- сохранение и поддержка индивидуальности ребенка</a:t>
            </a:r>
            <a:endParaRPr lang="ru-RU" sz="2000" dirty="0" smtClean="0"/>
          </a:p>
          <a:p>
            <a:r>
              <a:rPr lang="ru-RU" sz="2000" i="1" dirty="0" smtClean="0"/>
              <a:t>- формирование у младших школьников желания и умения учиться</a:t>
            </a:r>
            <a:endParaRPr lang="ru-RU" sz="2000" dirty="0" smtClean="0"/>
          </a:p>
          <a:p>
            <a:r>
              <a:rPr lang="ru-RU" sz="2000" i="1" dirty="0" smtClean="0"/>
              <a:t>-создание необходимых условий, для успешной образовательной деятельности педагогов и учащихся. </a:t>
            </a:r>
            <a:endParaRPr lang="ru-RU" sz="2000" dirty="0" smtClean="0"/>
          </a:p>
          <a:p>
            <a:pPr>
              <a:buNone/>
            </a:pPr>
            <a:r>
              <a:rPr lang="ru-RU" sz="3200" i="1" dirty="0" smtClean="0"/>
              <a:t>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Реализация </a:t>
            </a:r>
            <a:r>
              <a:rPr lang="ru-RU" dirty="0" err="1" smtClean="0">
                <a:solidFill>
                  <a:srgbClr val="FF0000"/>
                </a:solidFill>
              </a:rPr>
              <a:t>деятельностного</a:t>
            </a:r>
            <a:r>
              <a:rPr lang="ru-RU" dirty="0" smtClean="0">
                <a:solidFill>
                  <a:srgbClr val="FF0000"/>
                </a:solidFill>
              </a:rPr>
              <a:t> подхода </a:t>
            </a:r>
            <a:r>
              <a:rPr lang="ru-RU" dirty="0" smtClean="0"/>
              <a:t>- является важнейшей особенностью нового стандарта, обеспечения  качества </a:t>
            </a:r>
            <a:r>
              <a:rPr lang="ru-RU" dirty="0" smtClean="0"/>
              <a:t>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 уроках реализуются следующие принципы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/>
              <a:t>- обучение строится с учетом психологических особенностей и возможностей младшего школьника, его индивидуальности и способностей; </a:t>
            </a:r>
            <a:endParaRPr lang="ru-RU" sz="2000" dirty="0" smtClean="0"/>
          </a:p>
          <a:p>
            <a:r>
              <a:rPr lang="ru-RU" sz="2000" i="1" dirty="0" smtClean="0"/>
              <a:t>- методика изучения каждого учебного предмета ориентируется на общее развитие ребенка, формирование учебной деятельности; </a:t>
            </a:r>
            <a:endParaRPr lang="ru-RU" sz="2000" dirty="0" smtClean="0"/>
          </a:p>
          <a:p>
            <a:r>
              <a:rPr lang="ru-RU" sz="2000" i="1" dirty="0" smtClean="0"/>
              <a:t>- обучение строится на основе дифференциации, позволяющей учитывать индивидуальный темп продвижения школьника, корректировать возникающие трудности, обеспечить поддержку его способностей.</a:t>
            </a:r>
            <a:endParaRPr lang="ru-RU" sz="2000" dirty="0" smtClean="0"/>
          </a:p>
          <a:p>
            <a:r>
              <a:rPr lang="ru-RU" sz="2000" i="1" dirty="0" smtClean="0"/>
              <a:t>-ориентация на конечный результат обучения. (Достижение данного планируемого результата)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27720"/>
          </a:xfrm>
        </p:spPr>
        <p:txBody>
          <a:bodyPr/>
          <a:lstStyle/>
          <a:p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Повышение </a:t>
            </a:r>
            <a:r>
              <a:rPr lang="ru-RU" sz="2800" b="1" i="1" dirty="0" smtClean="0"/>
              <a:t>качества образования учащихся начальной школы реализуется через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* </a:t>
            </a:r>
            <a:r>
              <a:rPr lang="ru-RU" sz="2000" b="1" dirty="0" smtClean="0"/>
              <a:t>качество результатов</a:t>
            </a:r>
            <a:r>
              <a:rPr lang="ru-RU" sz="2000" i="1" dirty="0" smtClean="0"/>
              <a:t> (качество знаний, умений; качество владения опытом творческой деятельностью; качество воспитанности; качество развития личности)</a:t>
            </a:r>
            <a:endParaRPr lang="ru-RU" sz="2000" dirty="0" smtClean="0"/>
          </a:p>
          <a:p>
            <a:r>
              <a:rPr lang="ru-RU" sz="2000" i="1" dirty="0" smtClean="0"/>
              <a:t>*</a:t>
            </a:r>
            <a:r>
              <a:rPr lang="ru-RU" sz="2000" b="1" dirty="0" smtClean="0"/>
              <a:t>качество образовательного процесса</a:t>
            </a:r>
            <a:r>
              <a:rPr lang="ru-RU" sz="2000" i="1" dirty="0" smtClean="0"/>
              <a:t> (качество содержания образовательного процесса, качество преподавания)</a:t>
            </a:r>
            <a:endParaRPr lang="ru-RU" sz="2000" dirty="0" smtClean="0"/>
          </a:p>
          <a:p>
            <a:r>
              <a:rPr lang="ru-RU" sz="2000" dirty="0" smtClean="0"/>
              <a:t>* </a:t>
            </a:r>
            <a:r>
              <a:rPr lang="ru-RU" sz="2000" b="1" dirty="0" smtClean="0"/>
              <a:t>качество условий</a:t>
            </a:r>
            <a:r>
              <a:rPr lang="ru-RU" sz="2000" i="1" dirty="0" smtClean="0"/>
              <a:t> (качество управления образовательным процессом, качество научно-методической работы, качество педагогических кадров, качество стимулирования педагогического труда, качество материально-финансового обеспечения.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 </a:t>
            </a:r>
            <a:r>
              <a:rPr lang="ru-RU" b="1" dirty="0" smtClean="0"/>
              <a:t>Продуктивная </a:t>
            </a:r>
            <a:r>
              <a:rPr lang="ru-RU" b="1" dirty="0" smtClean="0"/>
              <a:t>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школьника </a:t>
            </a:r>
            <a:r>
              <a:rPr lang="ru-RU" sz="2000" dirty="0" smtClean="0"/>
              <a:t>зависит от 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ряда коммуникативных умений, опыта оценочной деятельности и  развития мышления учащихся. Овладение </a:t>
            </a:r>
            <a:r>
              <a:rPr lang="ru-RU" sz="2000" dirty="0" err="1" smtClean="0"/>
              <a:t>метапредметными</a:t>
            </a:r>
            <a:r>
              <a:rPr lang="ru-RU" sz="2000" dirty="0" smtClean="0"/>
              <a:t> действиями, готовность и способность школьников к самоорганизации и </a:t>
            </a:r>
            <a:r>
              <a:rPr lang="ru-RU" sz="2000" dirty="0" err="1" smtClean="0"/>
              <a:t>саморегуляции</a:t>
            </a:r>
            <a:r>
              <a:rPr lang="ru-RU" sz="2000" dirty="0" smtClean="0"/>
              <a:t>, к коммуникации (включая образовательное взаимодействие) и к самостоятельной познавательной деятельности.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</a:t>
            </a:r>
            <a:r>
              <a:rPr lang="ru-RU" dirty="0" smtClean="0"/>
              <a:t>деятельности начальной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- Образовательная деятельность.</a:t>
            </a:r>
            <a:endParaRPr lang="ru-RU" dirty="0" smtClean="0"/>
          </a:p>
          <a:p>
            <a:r>
              <a:rPr lang="ru-RU" i="1" dirty="0" smtClean="0"/>
              <a:t>- Укрепление здоровья, формирование потребности в здоровом образе жизни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В  образовательную деятельность</a:t>
            </a:r>
            <a:r>
              <a:rPr lang="ru-RU" dirty="0" smtClean="0"/>
              <a:t> входят: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 </a:t>
            </a:r>
            <a:r>
              <a:rPr lang="ru-RU" sz="2000" b="1" dirty="0" smtClean="0"/>
              <a:t>Повышение квалификации учителей школы</a:t>
            </a:r>
            <a:endParaRPr lang="ru-RU" sz="2000" dirty="0" smtClean="0"/>
          </a:p>
          <a:p>
            <a:r>
              <a:rPr lang="ru-RU" sz="1800" i="1" dirty="0" smtClean="0"/>
              <a:t>-повышение квалификации </a:t>
            </a:r>
            <a:r>
              <a:rPr lang="ru-RU" sz="1800" i="1" dirty="0" err="1" smtClean="0"/>
              <a:t>пед</a:t>
            </a:r>
            <a:r>
              <a:rPr lang="ru-RU" sz="1800" i="1" dirty="0" smtClean="0"/>
              <a:t>. кадров для реализации ФГОС общего образования (различные  курсы) </a:t>
            </a:r>
            <a:endParaRPr lang="ru-RU" sz="1800" dirty="0" smtClean="0"/>
          </a:p>
          <a:p>
            <a:r>
              <a:rPr lang="ru-RU" sz="1800" i="1" dirty="0" smtClean="0"/>
              <a:t>- совершенствование и корректировка собственных методов обучения</a:t>
            </a:r>
            <a:endParaRPr lang="ru-RU" sz="1800" dirty="0" smtClean="0"/>
          </a:p>
          <a:p>
            <a:r>
              <a:rPr lang="ru-RU" sz="1800" i="1" dirty="0" smtClean="0"/>
              <a:t>- обмен опытом</a:t>
            </a:r>
            <a:endParaRPr lang="ru-RU" sz="1800" dirty="0" smtClean="0"/>
          </a:p>
          <a:p>
            <a:r>
              <a:rPr lang="ru-RU" sz="1800" i="1" dirty="0" smtClean="0"/>
              <a:t>- </a:t>
            </a:r>
            <a:r>
              <a:rPr lang="ru-RU" sz="1800" i="1" dirty="0" err="1" smtClean="0"/>
              <a:t>взаимопосещение</a:t>
            </a:r>
            <a:r>
              <a:rPr lang="ru-RU" sz="1800" i="1" dirty="0" smtClean="0"/>
              <a:t> уроков</a:t>
            </a:r>
            <a:endParaRPr lang="ru-RU" sz="1800" dirty="0" smtClean="0"/>
          </a:p>
          <a:p>
            <a:r>
              <a:rPr lang="ru-RU" sz="1800" i="1" dirty="0" smtClean="0"/>
              <a:t>-- участие педагогов в разных конкурсах</a:t>
            </a:r>
            <a:endParaRPr lang="ru-RU" sz="1800" dirty="0" smtClean="0"/>
          </a:p>
          <a:p>
            <a:r>
              <a:rPr lang="ru-RU" sz="1800" i="1" dirty="0" smtClean="0"/>
              <a:t>-введение </a:t>
            </a:r>
            <a:r>
              <a:rPr lang="ru-RU" sz="1800" i="1" dirty="0" err="1" smtClean="0"/>
              <a:t>дистационных</a:t>
            </a:r>
            <a:r>
              <a:rPr lang="ru-RU" sz="1800" i="1" dirty="0" smtClean="0"/>
              <a:t> форм образования</a:t>
            </a:r>
            <a:endParaRPr lang="ru-RU" sz="1800" dirty="0" smtClean="0"/>
          </a:p>
          <a:p>
            <a:r>
              <a:rPr lang="ru-RU" sz="1800" i="1" dirty="0" smtClean="0"/>
              <a:t>-разработан и широко обсуждается проект нового содержания и структуры стандарта образования, в основу которого положено формирование базовых компетентностей современного человека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2.   Учебная мотивация как показатель качества обучения младших школьников.</a:t>
            </a:r>
            <a:endParaRPr lang="ru-RU" sz="2000" dirty="0" smtClean="0"/>
          </a:p>
          <a:p>
            <a:r>
              <a:rPr lang="ru-RU" sz="2000" i="1" dirty="0" smtClean="0"/>
              <a:t>- создание эмоционального комфорта в течение всего учебного дня</a:t>
            </a:r>
            <a:endParaRPr lang="ru-RU" sz="2000" dirty="0" smtClean="0"/>
          </a:p>
          <a:p>
            <a:r>
              <a:rPr lang="ru-RU" sz="2000" i="1" dirty="0" smtClean="0"/>
              <a:t>- совместная учебно-познавательная деятельность учащихся и учителя.</a:t>
            </a:r>
            <a:endParaRPr lang="ru-RU" sz="2000" dirty="0" smtClean="0"/>
          </a:p>
          <a:p>
            <a:r>
              <a:rPr lang="ru-RU" sz="2000" i="1" dirty="0" smtClean="0"/>
              <a:t>-создание на уроках ситуации успеха</a:t>
            </a:r>
            <a:endParaRPr lang="ru-RU" sz="2000" dirty="0" smtClean="0"/>
          </a:p>
          <a:p>
            <a:r>
              <a:rPr lang="ru-RU" sz="2000" i="1" dirty="0" smtClean="0"/>
              <a:t>- формирование определённых способов и приёмов познавательной деятельности (работа в группах, парах)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262</TotalTime>
  <Words>705</Words>
  <Application>Microsoft Office PowerPoint</Application>
  <PresentationFormat>Экран (4:3)</PresentationFormat>
  <Paragraphs>77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10069046</vt:lpstr>
      <vt:lpstr>  Пути и резервы  повышения качества образования в начальной школе.          </vt:lpstr>
      <vt:lpstr>                   В качестве базовых целей начального         образования в нашей школе  приняты следующие:             </vt:lpstr>
      <vt:lpstr>Слайд 3</vt:lpstr>
      <vt:lpstr>На уроках реализуются следующие принципы </vt:lpstr>
      <vt:lpstr>  Повышение качества образования учащихся начальной школы реализуется через : </vt:lpstr>
      <vt:lpstr> Продуктивная деятельность</vt:lpstr>
      <vt:lpstr>Направления деятельности начальной школы</vt:lpstr>
      <vt:lpstr> В  образовательную деятельность входят: </vt:lpstr>
      <vt:lpstr>Слайд 9</vt:lpstr>
      <vt:lpstr>Слайд 10</vt:lpstr>
      <vt:lpstr>Слайд 11</vt:lpstr>
      <vt:lpstr>Слайд 12</vt:lpstr>
      <vt:lpstr>Слайд 13</vt:lpstr>
      <vt:lpstr> II. Укрепление здоровья, формирование потребности в здоровом образе жизни. Это направление включает: </vt:lpstr>
      <vt:lpstr> Для повышения качества обучаемых учителя:</vt:lpstr>
      <vt:lpstr>    Резервы повышения качества обучения в начальной школе    </vt:lpstr>
      <vt:lpstr>Слайд 17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Марина Александровна</cp:lastModifiedBy>
  <cp:revision>28</cp:revision>
  <dcterms:created xsi:type="dcterms:W3CDTF">2011-08-18T13:52:20Z</dcterms:created>
  <dcterms:modified xsi:type="dcterms:W3CDTF">2014-10-21T02:54:25Z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